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sldIdLst>
    <p:sldId id="257" r:id="rId5"/>
    <p:sldId id="490" r:id="rId6"/>
    <p:sldId id="458" r:id="rId7"/>
    <p:sldId id="492" r:id="rId8"/>
    <p:sldId id="475" r:id="rId9"/>
    <p:sldId id="471" r:id="rId10"/>
    <p:sldId id="452" r:id="rId11"/>
    <p:sldId id="468" r:id="rId12"/>
    <p:sldId id="491" r:id="rId13"/>
    <p:sldId id="400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24C"/>
    <a:srgbClr val="4BC665"/>
    <a:srgbClr val="1B7D8D"/>
    <a:srgbClr val="2198AA"/>
    <a:srgbClr val="85C6D0"/>
    <a:srgbClr val="4FC9DD"/>
    <a:srgbClr val="63B7C3"/>
    <a:srgbClr val="F0F0F0"/>
    <a:srgbClr val="A9D7DE"/>
    <a:srgbClr val="99A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300224-4D0B-7B46-8D85-EDCD49108FFC}" v="4" dt="2025-07-17T16:42:18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1" autoAdjust="0"/>
  </p:normalViewPr>
  <p:slideViewPr>
    <p:cSldViewPr snapToGrid="0">
      <p:cViewPr varScale="1">
        <p:scale>
          <a:sx n="66" d="100"/>
          <a:sy n="66" d="100"/>
        </p:scale>
        <p:origin x="5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hian Steven Lesmes Piñeres" userId="S::cristhianlesmes@presidencia.gov.co::e5e3dd15-69e6-4f0c-982d-ea48c6e98c58" providerId="AD" clId="Web-{2385C81F-983F-5559-7408-E3FB852B5383}"/>
    <pc:docChg chg="modSld">
      <pc:chgData name="Cristhian Steven Lesmes Piñeres" userId="S::cristhianlesmes@presidencia.gov.co::e5e3dd15-69e6-4f0c-982d-ea48c6e98c58" providerId="AD" clId="Web-{2385C81F-983F-5559-7408-E3FB852B5383}" dt="2024-08-13T21:45:17.860" v="11"/>
      <pc:docMkLst>
        <pc:docMk/>
      </pc:docMkLst>
      <pc:sldChg chg="delSp modSp">
        <pc:chgData name="Cristhian Steven Lesmes Piñeres" userId="S::cristhianlesmes@presidencia.gov.co::e5e3dd15-69e6-4f0c-982d-ea48c6e98c58" providerId="AD" clId="Web-{2385C81F-983F-5559-7408-E3FB852B5383}" dt="2024-08-13T21:45:17.860" v="11"/>
        <pc:sldMkLst>
          <pc:docMk/>
          <pc:sldMk cId="3073463864" sldId="443"/>
        </pc:sldMkLst>
      </pc:sldChg>
    </pc:docChg>
  </pc:docChgLst>
  <pc:docChgLst>
    <pc:chgData name="Cristhian Steven Lesmes Piñeres" userId="S::cristhianlesmes@presidencia.gov.co::e5e3dd15-69e6-4f0c-982d-ea48c6e98c58" providerId="AD" clId="Web-{C0300224-4D0B-7B46-8D85-EDCD49108FFC}"/>
    <pc:docChg chg="modSld">
      <pc:chgData name="Cristhian Steven Lesmes Piñeres" userId="S::cristhianlesmes@presidencia.gov.co::e5e3dd15-69e6-4f0c-982d-ea48c6e98c58" providerId="AD" clId="Web-{C0300224-4D0B-7B46-8D85-EDCD49108FFC}" dt="2025-07-17T16:42:18.391" v="1" actId="20577"/>
      <pc:docMkLst>
        <pc:docMk/>
      </pc:docMkLst>
      <pc:sldChg chg="modSp">
        <pc:chgData name="Cristhian Steven Lesmes Piñeres" userId="S::cristhianlesmes@presidencia.gov.co::e5e3dd15-69e6-4f0c-982d-ea48c6e98c58" providerId="AD" clId="Web-{C0300224-4D0B-7B46-8D85-EDCD49108FFC}" dt="2025-07-17T16:42:18.391" v="1" actId="20577"/>
        <pc:sldMkLst>
          <pc:docMk/>
          <pc:sldMk cId="1810701435" sldId="458"/>
        </pc:sldMkLst>
        <pc:spChg chg="mod">
          <ac:chgData name="Cristhian Steven Lesmes Piñeres" userId="S::cristhianlesmes@presidencia.gov.co::e5e3dd15-69e6-4f0c-982d-ea48c6e98c58" providerId="AD" clId="Web-{C0300224-4D0B-7B46-8D85-EDCD49108FFC}" dt="2025-07-17T16:42:18.391" v="1" actId="20577"/>
          <ac:spMkLst>
            <pc:docMk/>
            <pc:sldMk cId="1810701435" sldId="458"/>
            <ac:spMk id="26" creationId="{BA0A796E-6C4D-7715-3B17-08D127C30EFD}"/>
          </ac:spMkLst>
        </pc:spChg>
      </pc:sldChg>
    </pc:docChg>
  </pc:docChgLst>
  <pc:docChgLst>
    <pc:chgData name="German Leonardo Rodríguez Galeano" userId="S::germanrodriguez@presidencia.gov.co::5b6be96d-a680-46b8-88ff-efa40846ed19" providerId="AD" clId="Web-{4C1C66EB-A259-3E3E-B784-5C465A6F1A32}"/>
    <pc:docChg chg="modSld">
      <pc:chgData name="German Leonardo Rodríguez Galeano" userId="S::germanrodriguez@presidencia.gov.co::5b6be96d-a680-46b8-88ff-efa40846ed19" providerId="AD" clId="Web-{4C1C66EB-A259-3E3E-B784-5C465A6F1A32}" dt="2024-08-02T17:24:03.948" v="37"/>
      <pc:docMkLst>
        <pc:docMk/>
      </pc:docMkLst>
      <pc:sldChg chg="modSp">
        <pc:chgData name="German Leonardo Rodríguez Galeano" userId="S::germanrodriguez@presidencia.gov.co::5b6be96d-a680-46b8-88ff-efa40846ed19" providerId="AD" clId="Web-{4C1C66EB-A259-3E3E-B784-5C465A6F1A32}" dt="2024-08-02T17:24:03.948" v="37"/>
        <pc:sldMkLst>
          <pc:docMk/>
          <pc:sldMk cId="3384046474" sldId="446"/>
        </pc:sldMkLst>
      </pc:sldChg>
      <pc:sldChg chg="modSp">
        <pc:chgData name="German Leonardo Rodríguez Galeano" userId="S::germanrodriguez@presidencia.gov.co::5b6be96d-a680-46b8-88ff-efa40846ed19" providerId="AD" clId="Web-{4C1C66EB-A259-3E3E-B784-5C465A6F1A32}" dt="2024-08-02T17:22:45.070" v="9" actId="1076"/>
        <pc:sldMkLst>
          <pc:docMk/>
          <pc:sldMk cId="447684114" sldId="460"/>
        </pc:sldMkLst>
      </pc:sldChg>
    </pc:docChg>
  </pc:docChgLst>
  <pc:docChgLst>
    <pc:chgData name="German Leonardo Rodríguez Galeano" userId="S::germanrodriguez@presidencia.gov.co::5b6be96d-a680-46b8-88ff-efa40846ed19" providerId="AD" clId="Web-{F4525D82-A9B3-078B-7B5E-C2CCF57EC952}"/>
    <pc:docChg chg="modSld">
      <pc:chgData name="German Leonardo Rodríguez Galeano" userId="S::germanrodriguez@presidencia.gov.co::5b6be96d-a680-46b8-88ff-efa40846ed19" providerId="AD" clId="Web-{F4525D82-A9B3-078B-7B5E-C2CCF57EC952}" dt="2024-08-08T17:16:51.743" v="25"/>
      <pc:docMkLst>
        <pc:docMk/>
      </pc:docMkLst>
      <pc:sldChg chg="addSp delSp modSp">
        <pc:chgData name="German Leonardo Rodríguez Galeano" userId="S::germanrodriguez@presidencia.gov.co::5b6be96d-a680-46b8-88ff-efa40846ed19" providerId="AD" clId="Web-{F4525D82-A9B3-078B-7B5E-C2CCF57EC952}" dt="2024-08-08T17:16:51.743" v="25"/>
        <pc:sldMkLst>
          <pc:docMk/>
          <pc:sldMk cId="3384046474" sldId="44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3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2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17/07/2025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D590E0-EA1E-4BBD-CB15-4058BE250E3A}"/>
              </a:ext>
            </a:extLst>
          </p:cNvPr>
          <p:cNvSpPr txBox="1"/>
          <p:nvPr userDrawn="1"/>
        </p:nvSpPr>
        <p:spPr>
          <a:xfrm>
            <a:off x="8418286" y="2917371"/>
            <a:ext cx="3556000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8542CE-1C30-6275-EF60-006396864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8251" y="3013182"/>
            <a:ext cx="3276070" cy="9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1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4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2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0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1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9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848DA3A-A9FC-56DB-307B-304B6479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36887" cy="646560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6A2F246-BCB4-B8AE-60A3-699128731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66" y="947238"/>
            <a:ext cx="7546034" cy="2874546"/>
          </a:xfrm>
          <a:noFill/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Radar de Corrupción </a:t>
            </a:r>
            <a:br>
              <a:rPr lang="es-CO" sz="4000" b="1" dirty="0">
                <a:latin typeface="Verdana"/>
                <a:ea typeface="Verdana"/>
              </a:rPr>
            </a:b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&amp; Derechos Económicos </a:t>
            </a:r>
            <a:br>
              <a:rPr lang="es-CO" sz="4000" b="1" dirty="0">
                <a:latin typeface="Verdana"/>
                <a:ea typeface="Verdana"/>
              </a:rPr>
            </a:b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Culturales y Sociales:</a:t>
            </a:r>
            <a:r>
              <a:rPr lang="es-CO" sz="4400" b="1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s-CO" sz="3600" b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6EAB12B-4A61-191D-197D-28991FBA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593" y="600878"/>
            <a:ext cx="1918049" cy="6116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3750CE-7D73-D298-2F50-9DC411F8A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7" y="641946"/>
            <a:ext cx="1497908" cy="515409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3F4B56-33CD-A0AB-3441-B9DD8000C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07" y="5556164"/>
            <a:ext cx="2429774" cy="74846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E6C0278-F743-7BA0-FCE6-995E9B910F4C}"/>
              </a:ext>
            </a:extLst>
          </p:cNvPr>
          <p:cNvSpPr/>
          <p:nvPr/>
        </p:nvSpPr>
        <p:spPr>
          <a:xfrm>
            <a:off x="628916" y="3986902"/>
            <a:ext cx="4616852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B7F6D4-6E88-C774-2A6D-7249D59075DD}"/>
              </a:ext>
            </a:extLst>
          </p:cNvPr>
          <p:cNvSpPr txBox="1"/>
          <p:nvPr/>
        </p:nvSpPr>
        <p:spPr>
          <a:xfrm>
            <a:off x="638542" y="4120858"/>
            <a:ext cx="460722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Derecho al Trabajo 2023</a:t>
            </a:r>
          </a:p>
          <a:p>
            <a:endParaRPr lang="es-ES" sz="24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90E84AA-2780-A9A1-60BD-E5A943651C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BC66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620090" y="-7083"/>
            <a:ext cx="16350782" cy="728777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CE9036-6CAC-24CC-9BEE-174C37A134F1}"/>
              </a:ext>
            </a:extLst>
          </p:cNvPr>
          <p:cNvSpPr txBox="1"/>
          <p:nvPr/>
        </p:nvSpPr>
        <p:spPr>
          <a:xfrm>
            <a:off x="914116" y="2919381"/>
            <a:ext cx="427051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chemeClr val="bg1"/>
                </a:solidFill>
                <a:latin typeface="Verdana"/>
                <a:ea typeface="Verdana"/>
                <a:cs typeface="Helvetica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84321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460FA6CD-46B1-8D9C-F3C1-75FAC99CA2D2}"/>
              </a:ext>
            </a:extLst>
          </p:cNvPr>
          <p:cNvSpPr txBox="1"/>
          <p:nvPr/>
        </p:nvSpPr>
        <p:spPr>
          <a:xfrm>
            <a:off x="502114" y="259623"/>
            <a:ext cx="11187771" cy="8822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400"/>
              </a:spcBef>
              <a:defRPr/>
            </a:pPr>
            <a:r>
              <a:rPr lang="es-MX" sz="24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Componentes, subcomponentes y variables del indicador</a:t>
            </a:r>
          </a:p>
          <a:p>
            <a:pPr>
              <a:spcBef>
                <a:spcPts val="400"/>
              </a:spcBef>
              <a:defRPr/>
            </a:pPr>
            <a:r>
              <a:rPr lang="es-MX" sz="2400" b="1" dirty="0">
                <a:solidFill>
                  <a:srgbClr val="2198AA"/>
                </a:solidFill>
                <a:latin typeface="Verdana"/>
                <a:ea typeface="Verdana"/>
                <a:cs typeface="Helvetica"/>
              </a:rPr>
              <a:t>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</a:t>
            </a:r>
            <a:r>
              <a:rPr lang="es-CO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Salud</a:t>
            </a:r>
            <a:endParaRPr lang="es-ES" sz="24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B68D891-25F1-F625-48F6-2FB03EF50D2C}"/>
              </a:ext>
            </a:extLst>
          </p:cNvPr>
          <p:cNvGrpSpPr/>
          <p:nvPr/>
        </p:nvGrpSpPr>
        <p:grpSpPr>
          <a:xfrm>
            <a:off x="2294231" y="1341371"/>
            <a:ext cx="9256227" cy="2505362"/>
            <a:chOff x="838294" y="1608906"/>
            <a:chExt cx="10014539" cy="3053296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DEE7033E-6894-00D1-C11B-1CFF9B32C52C}"/>
                </a:ext>
              </a:extLst>
            </p:cNvPr>
            <p:cNvSpPr/>
            <p:nvPr/>
          </p:nvSpPr>
          <p:spPr>
            <a:xfrm>
              <a:off x="865187" y="3535884"/>
              <a:ext cx="1414399" cy="540777"/>
            </a:xfrm>
            <a:prstGeom prst="roundRect">
              <a:avLst/>
            </a:prstGeom>
            <a:solidFill>
              <a:srgbClr val="B45E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8524396-A2FD-F7FA-1545-31E2F925AE78}"/>
                </a:ext>
              </a:extLst>
            </p:cNvPr>
            <p:cNvSpPr/>
            <p:nvPr/>
          </p:nvSpPr>
          <p:spPr>
            <a:xfrm>
              <a:off x="847258" y="1796731"/>
              <a:ext cx="1414399" cy="540777"/>
            </a:xfrm>
            <a:prstGeom prst="roundRect">
              <a:avLst/>
            </a:prstGeom>
            <a:solidFill>
              <a:srgbClr val="B45E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806DC81D-E120-B397-0776-F2A5AF199DE0}"/>
                </a:ext>
              </a:extLst>
            </p:cNvPr>
            <p:cNvSpPr/>
            <p:nvPr/>
          </p:nvSpPr>
          <p:spPr>
            <a:xfrm>
              <a:off x="838294" y="2603555"/>
              <a:ext cx="1414399" cy="540777"/>
            </a:xfrm>
            <a:prstGeom prst="roundRect">
              <a:avLst/>
            </a:prstGeom>
            <a:solidFill>
              <a:srgbClr val="B45E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2F4B5188-4EAC-53AF-1D1F-9CB26808781D}"/>
                </a:ext>
              </a:extLst>
            </p:cNvPr>
            <p:cNvSpPr/>
            <p:nvPr/>
          </p:nvSpPr>
          <p:spPr>
            <a:xfrm>
              <a:off x="9546012" y="3670789"/>
              <a:ext cx="1297858" cy="585600"/>
            </a:xfrm>
            <a:prstGeom prst="roundRect">
              <a:avLst/>
            </a:prstGeom>
            <a:solidFill>
              <a:srgbClr val="8432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37E1BBC4-037D-F8CB-9CA6-35858D264518}"/>
                </a:ext>
              </a:extLst>
            </p:cNvPr>
            <p:cNvSpPr/>
            <p:nvPr/>
          </p:nvSpPr>
          <p:spPr>
            <a:xfrm>
              <a:off x="7472176" y="2582011"/>
              <a:ext cx="1566799" cy="603529"/>
            </a:xfrm>
            <a:prstGeom prst="roundRect">
              <a:avLst/>
            </a:prstGeom>
            <a:solidFill>
              <a:srgbClr val="4D4A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0597ADD2-61AD-CAA6-BA96-6B007367B89C}"/>
                </a:ext>
              </a:extLst>
            </p:cNvPr>
            <p:cNvSpPr/>
            <p:nvPr/>
          </p:nvSpPr>
          <p:spPr>
            <a:xfrm>
              <a:off x="4693119" y="2601244"/>
              <a:ext cx="2382585" cy="657316"/>
            </a:xfrm>
            <a:prstGeom prst="roundRect">
              <a:avLst/>
            </a:prstGeom>
            <a:solidFill>
              <a:srgbClr val="E78E0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2" name="CuadroTexto 57">
              <a:extLst>
                <a:ext uri="{FF2B5EF4-FFF2-40B4-BE49-F238E27FC236}">
                  <a16:creationId xmlns:a16="http://schemas.microsoft.com/office/drawing/2014/main" id="{04C99C83-0AD2-3C8A-6038-74B1F430F347}"/>
                </a:ext>
              </a:extLst>
            </p:cNvPr>
            <p:cNvSpPr txBox="1"/>
            <p:nvPr/>
          </p:nvSpPr>
          <p:spPr>
            <a:xfrm>
              <a:off x="929666" y="3673497"/>
              <a:ext cx="1299666" cy="31882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fontAlgn="ctr"/>
              <a:r>
                <a:rPr lang="es-CO" sz="1100" dirty="0">
                  <a:solidFill>
                    <a:schemeClr val="bg1"/>
                  </a:solidFill>
                  <a:latin typeface="Verdana"/>
                  <a:ea typeface="Verdana"/>
                  <a:cs typeface="Helvetica"/>
                </a:rPr>
                <a:t>Analfabetismo</a:t>
              </a:r>
              <a:endParaRPr lang="es-CO" sz="1100" i="0" u="none" strike="noStrike" dirty="0">
                <a:solidFill>
                  <a:schemeClr val="bg1"/>
                </a:solidFill>
                <a:effectLst/>
                <a:latin typeface="Verdana"/>
                <a:ea typeface="Verdana"/>
                <a:cs typeface="Helvetica"/>
              </a:endParaRPr>
            </a:p>
          </p:txBody>
        </p:sp>
        <p:sp>
          <p:nvSpPr>
            <p:cNvPr id="13" name="CuadroTexto 60">
              <a:extLst>
                <a:ext uri="{FF2B5EF4-FFF2-40B4-BE49-F238E27FC236}">
                  <a16:creationId xmlns:a16="http://schemas.microsoft.com/office/drawing/2014/main" id="{4E75898C-EFBC-8153-EA53-33986B02D500}"/>
                </a:ext>
              </a:extLst>
            </p:cNvPr>
            <p:cNvSpPr txBox="1"/>
            <p:nvPr/>
          </p:nvSpPr>
          <p:spPr>
            <a:xfrm>
              <a:off x="1145523" y="2609328"/>
              <a:ext cx="726651" cy="52512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fontAlgn="ctr"/>
              <a:r>
                <a:rPr lang="es-CO" sz="1100" dirty="0">
                  <a:solidFill>
                    <a:schemeClr val="bg1"/>
                  </a:solidFill>
                  <a:latin typeface="Verdana"/>
                  <a:ea typeface="Verdana"/>
                  <a:cs typeface="Helvetica"/>
                </a:rPr>
                <a:t>Brecha Digital</a:t>
              </a:r>
              <a:endParaRPr lang="es-CO" sz="1100" i="0" u="none" strike="noStrike" dirty="0">
                <a:solidFill>
                  <a:schemeClr val="bg1"/>
                </a:solidFill>
                <a:effectLst/>
                <a:latin typeface="Verdana"/>
                <a:ea typeface="Verdana"/>
                <a:cs typeface="Helvetica"/>
              </a:endParaRPr>
            </a:p>
          </p:txBody>
        </p:sp>
        <p:sp>
          <p:nvSpPr>
            <p:cNvPr id="14" name="CuadroTexto 16">
              <a:extLst>
                <a:ext uri="{FF2B5EF4-FFF2-40B4-BE49-F238E27FC236}">
                  <a16:creationId xmlns:a16="http://schemas.microsoft.com/office/drawing/2014/main" id="{E8B2B1AB-A0FC-5B4D-7FA4-D5CE2E510E4F}"/>
                </a:ext>
              </a:extLst>
            </p:cNvPr>
            <p:cNvSpPr txBox="1"/>
            <p:nvPr/>
          </p:nvSpPr>
          <p:spPr>
            <a:xfrm>
              <a:off x="927679" y="1843433"/>
              <a:ext cx="1260097" cy="52512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fontAlgn="ctr"/>
              <a:r>
                <a:rPr lang="es-CO" sz="1100" b="1" i="0" u="none" strike="noStrike" dirty="0">
                  <a:solidFill>
                    <a:schemeClr val="bg1"/>
                  </a:solidFill>
                  <a:effectLst/>
                  <a:latin typeface="Verdana"/>
                  <a:ea typeface="Verdana"/>
                  <a:cs typeface="Helvetica"/>
                </a:rPr>
                <a:t>Riesgos </a:t>
              </a:r>
              <a:r>
                <a:rPr lang="es-CO" sz="1100" i="0" u="none" strike="noStrike" dirty="0">
                  <a:solidFill>
                    <a:schemeClr val="bg1"/>
                  </a:solidFill>
                  <a:effectLst/>
                  <a:latin typeface="Verdana"/>
                  <a:ea typeface="Verdana"/>
                  <a:cs typeface="Helvetica"/>
                </a:rPr>
                <a:t>de Seguridad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641794E-A0FB-2485-FE8D-564D950E8D5C}"/>
                </a:ext>
              </a:extLst>
            </p:cNvPr>
            <p:cNvSpPr txBox="1"/>
            <p:nvPr/>
          </p:nvSpPr>
          <p:spPr>
            <a:xfrm>
              <a:off x="4774425" y="2755884"/>
              <a:ext cx="2218316" cy="450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/>
                  </a:solidFill>
                  <a:latin typeface="Verdana"/>
                  <a:ea typeface="Verdana"/>
                  <a:cs typeface="Helvetica"/>
                </a:rPr>
                <a:t>CORRUPCIÓN</a:t>
              </a:r>
              <a:endParaRPr lang="es-ES" sz="1400" dirty="0">
                <a:solidFill>
                  <a:schemeClr val="bg1"/>
                </a:solidFill>
                <a:latin typeface="Verdana"/>
                <a:ea typeface="Verdana"/>
                <a:cs typeface="Helvetica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49DB302-EC0E-4E80-EC0F-B94AB316FA66}"/>
                </a:ext>
              </a:extLst>
            </p:cNvPr>
            <p:cNvSpPr txBox="1"/>
            <p:nvPr/>
          </p:nvSpPr>
          <p:spPr>
            <a:xfrm>
              <a:off x="7600862" y="2620042"/>
              <a:ext cx="1319836" cy="56263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Verdana"/>
                  <a:ea typeface="Verdana"/>
                </a:rPr>
                <a:t>Corrupción </a:t>
              </a:r>
              <a:br>
                <a:rPr lang="es-CO" sz="1200" dirty="0">
                  <a:solidFill>
                    <a:schemeClr val="bg1"/>
                  </a:solidFill>
                  <a:latin typeface="Verdana"/>
                  <a:ea typeface="Verdana"/>
                </a:rPr>
              </a:br>
              <a:r>
                <a:rPr lang="es-CO" sz="1200" dirty="0">
                  <a:solidFill>
                    <a:schemeClr val="bg1"/>
                  </a:solidFill>
                  <a:latin typeface="Verdana"/>
                  <a:ea typeface="Verdana"/>
                </a:rPr>
                <a:t>Observable </a:t>
              </a:r>
              <a:endParaRPr lang="es-ES" sz="1200" dirty="0">
                <a:solidFill>
                  <a:schemeClr val="bg1"/>
                </a:solidFill>
                <a:latin typeface="Verdana"/>
                <a:ea typeface="Verdana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D28B2D16-7E57-AABE-AE41-A5C4CCD04EF4}"/>
                </a:ext>
              </a:extLst>
            </p:cNvPr>
            <p:cNvSpPr txBox="1"/>
            <p:nvPr/>
          </p:nvSpPr>
          <p:spPr>
            <a:xfrm>
              <a:off x="9714606" y="3730365"/>
              <a:ext cx="1039906" cy="5251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Verdana"/>
                  <a:ea typeface="Verdana"/>
                </a:rPr>
                <a:t>Mapeo de Noticias </a:t>
              </a:r>
              <a:endParaRPr lang="es-ES" sz="1100" dirty="0">
                <a:solidFill>
                  <a:schemeClr val="bg1"/>
                </a:solidFill>
                <a:latin typeface="Verdana"/>
                <a:ea typeface="Verdana"/>
              </a:endParaRP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CF672E9B-9D3A-4175-3ED4-73E5543411EA}"/>
                </a:ext>
              </a:extLst>
            </p:cNvPr>
            <p:cNvSpPr/>
            <p:nvPr/>
          </p:nvSpPr>
          <p:spPr>
            <a:xfrm>
              <a:off x="9554975" y="2980506"/>
              <a:ext cx="1297858" cy="585600"/>
            </a:xfrm>
            <a:prstGeom prst="roundRect">
              <a:avLst/>
            </a:prstGeom>
            <a:solidFill>
              <a:srgbClr val="8432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5147FA2-E95B-FA34-549C-67DDE9B86530}"/>
                </a:ext>
              </a:extLst>
            </p:cNvPr>
            <p:cNvSpPr txBox="1"/>
            <p:nvPr/>
          </p:nvSpPr>
          <p:spPr>
            <a:xfrm>
              <a:off x="9573483" y="2999885"/>
              <a:ext cx="1255058" cy="58138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Verdana"/>
                  <a:ea typeface="Verdana"/>
                  <a:cs typeface="Helvetica"/>
                </a:rPr>
                <a:t>Denuncias </a:t>
              </a:r>
              <a:br>
                <a:rPr lang="en-US" sz="1100" dirty="0">
                  <a:solidFill>
                    <a:schemeClr val="bg1"/>
                  </a:solidFill>
                  <a:latin typeface="Verdana"/>
                  <a:cs typeface="Helvetica"/>
                </a:rPr>
              </a:br>
              <a:r>
                <a:rPr lang="en-US" sz="1100" dirty="0">
                  <a:solidFill>
                    <a:schemeClr val="bg1"/>
                  </a:solidFill>
                  <a:latin typeface="Verdana"/>
                  <a:ea typeface="Verdana"/>
                  <a:cs typeface="Helvetica"/>
                </a:rPr>
                <a:t>GRAP</a:t>
              </a:r>
              <a:r>
                <a:rPr lang="en-US" sz="1400" dirty="0">
                  <a:latin typeface="Verdana"/>
                  <a:ea typeface="Verdana"/>
                  <a:cs typeface="Helvetica"/>
                </a:rPr>
                <a:t> </a:t>
              </a:r>
              <a:endParaRPr lang="es-ES" sz="1600" dirty="0">
                <a:latin typeface="Verdana"/>
                <a:ea typeface="Verdana"/>
                <a:cs typeface="Calibri" panose="020F0502020204030204"/>
              </a:endParaRPr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50D3090F-4EE9-DE62-4938-FBC44D61BE75}"/>
                </a:ext>
              </a:extLst>
            </p:cNvPr>
            <p:cNvSpPr/>
            <p:nvPr/>
          </p:nvSpPr>
          <p:spPr>
            <a:xfrm>
              <a:off x="9546011" y="2308153"/>
              <a:ext cx="1297858" cy="585600"/>
            </a:xfrm>
            <a:prstGeom prst="roundRect">
              <a:avLst/>
            </a:prstGeom>
            <a:solidFill>
              <a:srgbClr val="8432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EF1BEF45-49E4-E250-F943-42E663ABF72C}"/>
                </a:ext>
              </a:extLst>
            </p:cNvPr>
            <p:cNvSpPr txBox="1"/>
            <p:nvPr/>
          </p:nvSpPr>
          <p:spPr>
            <a:xfrm>
              <a:off x="9639851" y="2364403"/>
              <a:ext cx="1140252" cy="5251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  <a:latin typeface="Verdana"/>
                  <a:ea typeface="Verdana"/>
                  <a:cs typeface="Helvetica"/>
                </a:rPr>
                <a:t>Hechos de </a:t>
              </a:r>
              <a:br>
                <a:rPr lang="en-US" sz="1100" dirty="0">
                  <a:solidFill>
                    <a:srgbClr val="FFFFFF"/>
                  </a:solidFill>
                  <a:latin typeface="Verdana"/>
                  <a:ea typeface="Verdana"/>
                  <a:cs typeface="Helvetica"/>
                </a:rPr>
              </a:br>
              <a:r>
                <a:rPr lang="en-US" sz="1100" dirty="0">
                  <a:solidFill>
                    <a:srgbClr val="FFFFFF"/>
                  </a:solidFill>
                  <a:latin typeface="Verdana"/>
                  <a:ea typeface="Verdana"/>
                  <a:cs typeface="Helvetica"/>
                </a:rPr>
                <a:t>corrupción </a:t>
              </a:r>
              <a:endParaRPr lang="es-ES" sz="1600" dirty="0">
                <a:solidFill>
                  <a:srgbClr val="FFFFFF"/>
                </a:solidFill>
                <a:latin typeface="Verdana"/>
                <a:ea typeface="Verdana"/>
              </a:endParaRP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3A544DF0-0398-4894-35FA-2000C007B52C}"/>
                </a:ext>
              </a:extLst>
            </p:cNvPr>
            <p:cNvSpPr/>
            <p:nvPr/>
          </p:nvSpPr>
          <p:spPr>
            <a:xfrm>
              <a:off x="9519117" y="1608906"/>
              <a:ext cx="1297858" cy="585600"/>
            </a:xfrm>
            <a:prstGeom prst="roundRect">
              <a:avLst/>
            </a:prstGeom>
            <a:solidFill>
              <a:srgbClr val="8432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5EC71A6-ABF4-4BD1-374F-580C434D16B5}"/>
                </a:ext>
              </a:extLst>
            </p:cNvPr>
            <p:cNvSpPr txBox="1"/>
            <p:nvPr/>
          </p:nvSpPr>
          <p:spPr>
            <a:xfrm>
              <a:off x="9514347" y="1643901"/>
              <a:ext cx="1290337" cy="5251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Verdana"/>
                  <a:ea typeface="Verdana"/>
                  <a:cs typeface="Helvetica"/>
                </a:rPr>
                <a:t>Sanciones </a:t>
              </a:r>
              <a:br>
                <a:rPr lang="en-US" sz="1600" dirty="0">
                  <a:latin typeface="Verdana"/>
                </a:rPr>
              </a:br>
              <a:r>
                <a:rPr lang="en-US" sz="1100" dirty="0">
                  <a:solidFill>
                    <a:schemeClr val="bg1"/>
                  </a:solidFill>
                  <a:latin typeface="Verdana"/>
                  <a:ea typeface="Verdana"/>
                  <a:cs typeface="Helvetica"/>
                </a:rPr>
                <a:t>Disciplinarias </a:t>
              </a:r>
              <a:endParaRPr lang="es-ES" sz="1100" dirty="0">
                <a:solidFill>
                  <a:schemeClr val="bg1"/>
                </a:solidFill>
                <a:latin typeface="Verdana"/>
                <a:ea typeface="Verdana"/>
                <a:cs typeface="Helvetica"/>
              </a:endParaRP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4DD314F7-31F0-A9EB-3D36-84BC76806958}"/>
                </a:ext>
              </a:extLst>
            </p:cNvPr>
            <p:cNvSpPr/>
            <p:nvPr/>
          </p:nvSpPr>
          <p:spPr>
            <a:xfrm>
              <a:off x="2801565" y="2594591"/>
              <a:ext cx="1566799" cy="603529"/>
            </a:xfrm>
            <a:prstGeom prst="roundRect">
              <a:avLst/>
            </a:prstGeom>
            <a:solidFill>
              <a:srgbClr val="B37A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DDBB5766-897F-F492-6FF8-104FDDD4BFA6}"/>
                </a:ext>
              </a:extLst>
            </p:cNvPr>
            <p:cNvSpPr txBox="1"/>
            <p:nvPr/>
          </p:nvSpPr>
          <p:spPr>
            <a:xfrm>
              <a:off x="2930250" y="2632621"/>
              <a:ext cx="1319836" cy="56263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CO" sz="1200">
                  <a:solidFill>
                    <a:schemeClr val="bg1"/>
                  </a:solidFill>
                  <a:latin typeface="Verdana"/>
                  <a:ea typeface="Verdana"/>
                </a:rPr>
                <a:t>Corrupción </a:t>
              </a:r>
              <a:br>
                <a:rPr lang="es-CO" sz="1200">
                  <a:solidFill>
                    <a:schemeClr val="bg1"/>
                  </a:solidFill>
                  <a:latin typeface="Verdana"/>
                  <a:ea typeface="Verdana"/>
                </a:rPr>
              </a:br>
              <a:r>
                <a:rPr lang="es-CO" sz="1200">
                  <a:solidFill>
                    <a:schemeClr val="bg1"/>
                  </a:solidFill>
                  <a:latin typeface="Verdana"/>
                  <a:ea typeface="Verdana"/>
                </a:rPr>
                <a:t>Oculta</a:t>
              </a:r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E1AB35D0-7D08-4E8C-BE9B-9ADA542A4F85}"/>
                </a:ext>
              </a:extLst>
            </p:cNvPr>
            <p:cNvGrpSpPr/>
            <p:nvPr/>
          </p:nvGrpSpPr>
          <p:grpSpPr>
            <a:xfrm>
              <a:off x="2296107" y="2055035"/>
              <a:ext cx="423763" cy="1768379"/>
              <a:chOff x="2456366" y="3287069"/>
              <a:chExt cx="423763" cy="1768379"/>
            </a:xfrm>
          </p:grpSpPr>
          <p:cxnSp>
            <p:nvCxnSpPr>
              <p:cNvPr id="39" name="Conector recto de flecha 38">
                <a:extLst>
                  <a:ext uri="{FF2B5EF4-FFF2-40B4-BE49-F238E27FC236}">
                    <a16:creationId xmlns:a16="http://schemas.microsoft.com/office/drawing/2014/main" id="{D13F727C-53CB-2409-6311-6F3270CE65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56368" y="3299847"/>
                <a:ext cx="420693" cy="2822"/>
              </a:xfrm>
              <a:prstGeom prst="straightConnector1">
                <a:avLst/>
              </a:prstGeom>
              <a:ln w="28575">
                <a:solidFill>
                  <a:srgbClr val="B37AD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de flecha 39">
                <a:extLst>
                  <a:ext uri="{FF2B5EF4-FFF2-40B4-BE49-F238E27FC236}">
                    <a16:creationId xmlns:a16="http://schemas.microsoft.com/office/drawing/2014/main" id="{C94D3579-1636-EC0C-2DC9-93EDFC0E0F9B}"/>
                  </a:ext>
                </a:extLst>
              </p:cNvPr>
              <p:cNvCxnSpPr/>
              <p:nvPr/>
            </p:nvCxnSpPr>
            <p:spPr>
              <a:xfrm flipH="1" flipV="1">
                <a:off x="2878600" y="3287069"/>
                <a:ext cx="1529" cy="1768379"/>
              </a:xfrm>
              <a:prstGeom prst="straightConnector1">
                <a:avLst/>
              </a:prstGeom>
              <a:ln w="28575">
                <a:solidFill>
                  <a:srgbClr val="B37A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de flecha 40">
                <a:extLst>
                  <a:ext uri="{FF2B5EF4-FFF2-40B4-BE49-F238E27FC236}">
                    <a16:creationId xmlns:a16="http://schemas.microsoft.com/office/drawing/2014/main" id="{8B085C05-4F63-1F4C-ABCD-83F8713047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56367" y="4098717"/>
                <a:ext cx="420693" cy="2822"/>
              </a:xfrm>
              <a:prstGeom prst="straightConnector1">
                <a:avLst/>
              </a:prstGeom>
              <a:ln w="28575">
                <a:solidFill>
                  <a:srgbClr val="B37AD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de flecha 41">
                <a:extLst>
                  <a:ext uri="{FF2B5EF4-FFF2-40B4-BE49-F238E27FC236}">
                    <a16:creationId xmlns:a16="http://schemas.microsoft.com/office/drawing/2014/main" id="{8883C453-8B89-ABD8-36B7-75CDF7ABF9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56366" y="5045071"/>
                <a:ext cx="420693" cy="2822"/>
              </a:xfrm>
              <a:prstGeom prst="straightConnector1">
                <a:avLst/>
              </a:prstGeom>
              <a:ln w="28575">
                <a:solidFill>
                  <a:srgbClr val="B37AD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978E68D7-CD0D-55CE-27DD-DD11A5818B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70009" y="1906298"/>
              <a:ext cx="1460" cy="2076773"/>
            </a:xfrm>
            <a:prstGeom prst="straightConnector1">
              <a:avLst/>
            </a:prstGeom>
            <a:ln w="28575">
              <a:solidFill>
                <a:srgbClr val="4D4A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EFD04A41-3018-9044-D7A4-7B62A76D6C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4313" y="1902054"/>
              <a:ext cx="284569" cy="2822"/>
            </a:xfrm>
            <a:prstGeom prst="straightConnector1">
              <a:avLst/>
            </a:prstGeom>
            <a:ln w="28575">
              <a:solidFill>
                <a:srgbClr val="4D4A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E9442FDF-A3D4-68B2-E200-EB7023098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76084" y="2591482"/>
              <a:ext cx="284569" cy="2822"/>
            </a:xfrm>
            <a:prstGeom prst="straightConnector1">
              <a:avLst/>
            </a:prstGeom>
            <a:ln w="28575">
              <a:solidFill>
                <a:srgbClr val="4D4A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1D97D886-4250-9233-80B3-8D91810947E9}"/>
                </a:ext>
              </a:extLst>
            </p:cNvPr>
            <p:cNvCxnSpPr>
              <a:cxnSpLocks/>
            </p:cNvCxnSpPr>
            <p:nvPr/>
          </p:nvCxnSpPr>
          <p:spPr>
            <a:xfrm>
              <a:off x="9176084" y="3243818"/>
              <a:ext cx="284569" cy="806"/>
            </a:xfrm>
            <a:prstGeom prst="straightConnector1">
              <a:avLst/>
            </a:prstGeom>
            <a:ln w="28575">
              <a:solidFill>
                <a:srgbClr val="4D4A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414D485C-F992-9533-993C-4A2E41552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76084" y="3966710"/>
              <a:ext cx="284569" cy="2822"/>
            </a:xfrm>
            <a:prstGeom prst="straightConnector1">
              <a:avLst/>
            </a:prstGeom>
            <a:ln w="28575">
              <a:solidFill>
                <a:srgbClr val="4D4A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>
              <a:extLst>
                <a:ext uri="{FF2B5EF4-FFF2-40B4-BE49-F238E27FC236}">
                  <a16:creationId xmlns:a16="http://schemas.microsoft.com/office/drawing/2014/main" id="{FF5F7731-E3D7-311B-1A81-C8231678F618}"/>
                </a:ext>
              </a:extLst>
            </p:cNvPr>
            <p:cNvCxnSpPr/>
            <p:nvPr/>
          </p:nvCxnSpPr>
          <p:spPr>
            <a:xfrm flipV="1">
              <a:off x="4348014" y="2862816"/>
              <a:ext cx="374990" cy="3301"/>
            </a:xfrm>
            <a:prstGeom prst="straightConnector1">
              <a:avLst/>
            </a:prstGeom>
            <a:ln w="28575">
              <a:solidFill>
                <a:srgbClr val="B37A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4C64EDEE-D003-BF66-5658-B4AF73E8C0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6241" y="2868589"/>
              <a:ext cx="374990" cy="3301"/>
            </a:xfrm>
            <a:prstGeom prst="straightConnector1">
              <a:avLst/>
            </a:prstGeom>
            <a:ln w="28575">
              <a:solidFill>
                <a:srgbClr val="4D4A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5CF0F262-9FD0-24E8-2A7D-B00B12731F5B}"/>
                </a:ext>
              </a:extLst>
            </p:cNvPr>
            <p:cNvSpPr/>
            <p:nvPr/>
          </p:nvSpPr>
          <p:spPr>
            <a:xfrm>
              <a:off x="5345564" y="1778613"/>
              <a:ext cx="987777" cy="973666"/>
            </a:xfrm>
            <a:prstGeom prst="ellipse">
              <a:avLst/>
            </a:prstGeom>
            <a:solidFill>
              <a:srgbClr val="E78E0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pic>
          <p:nvPicPr>
            <p:cNvPr id="35" name="Imagen 34" descr="Icono&#10;&#10;Descripción generada automáticamente">
              <a:extLst>
                <a:ext uri="{FF2B5EF4-FFF2-40B4-BE49-F238E27FC236}">
                  <a16:creationId xmlns:a16="http://schemas.microsoft.com/office/drawing/2014/main" id="{80318CDD-4E26-514C-E3FF-2B8D8C2CD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6509" y="1910924"/>
              <a:ext cx="765892" cy="728135"/>
            </a:xfrm>
            <a:prstGeom prst="rect">
              <a:avLst/>
            </a:prstGeom>
          </p:spPr>
        </p:pic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6E379EA8-7434-2E79-2481-5BDABA4073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3605" y="3285289"/>
              <a:ext cx="0" cy="691669"/>
            </a:xfrm>
            <a:prstGeom prst="straightConnector1">
              <a:avLst/>
            </a:prstGeom>
            <a:ln w="28575">
              <a:solidFill>
                <a:srgbClr val="0070C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8892C10A-AC03-E7AD-F1CB-4621AB99C697}"/>
                </a:ext>
              </a:extLst>
            </p:cNvPr>
            <p:cNvSpPr/>
            <p:nvPr/>
          </p:nvSpPr>
          <p:spPr>
            <a:xfrm>
              <a:off x="6992741" y="4054322"/>
              <a:ext cx="1566799" cy="60352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D692BCCF-91C5-6ABE-9EA6-CCF142FA24DB}"/>
                </a:ext>
              </a:extLst>
            </p:cNvPr>
            <p:cNvSpPr txBox="1"/>
            <p:nvPr/>
          </p:nvSpPr>
          <p:spPr>
            <a:xfrm>
              <a:off x="7121665" y="4099569"/>
              <a:ext cx="1319836" cy="56263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CO" sz="1200" dirty="0">
                  <a:solidFill>
                    <a:schemeClr val="bg1"/>
                  </a:solidFill>
                  <a:latin typeface="Verdana"/>
                  <a:ea typeface="Verdana"/>
                </a:rPr>
                <a:t>Capacidad Institucional</a:t>
              </a:r>
              <a:endParaRPr lang="es-ES" sz="1200" dirty="0">
                <a:solidFill>
                  <a:schemeClr val="bg1"/>
                </a:solidFill>
                <a:latin typeface="Verdana"/>
                <a:ea typeface="Verdana"/>
              </a:endParaRPr>
            </a:p>
          </p:txBody>
        </p:sp>
      </p:grp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695A0086-FD27-C5A8-6B0B-54B683FEEF0D}"/>
              </a:ext>
            </a:extLst>
          </p:cNvPr>
          <p:cNvSpPr/>
          <p:nvPr/>
        </p:nvSpPr>
        <p:spPr>
          <a:xfrm>
            <a:off x="6146196" y="5900258"/>
            <a:ext cx="2567857" cy="416749"/>
          </a:xfrm>
          <a:prstGeom prst="roundRect">
            <a:avLst/>
          </a:prstGeom>
          <a:solidFill>
            <a:srgbClr val="4BC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u="none" strike="noStrike" dirty="0">
                <a:effectLst/>
              </a:rPr>
              <a:t>Tasa Global de Participación </a:t>
            </a:r>
            <a:endParaRPr lang="es-ES" sz="1600" dirty="0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1C2946FA-D4E5-C2B5-F451-2C08C902A617}"/>
              </a:ext>
            </a:extLst>
          </p:cNvPr>
          <p:cNvSpPr/>
          <p:nvPr/>
        </p:nvSpPr>
        <p:spPr>
          <a:xfrm>
            <a:off x="3249824" y="4877176"/>
            <a:ext cx="2343490" cy="1023082"/>
          </a:xfrm>
          <a:prstGeom prst="roundRect">
            <a:avLst/>
          </a:prstGeom>
          <a:solidFill>
            <a:srgbClr val="34A2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0BD7C36C-565C-57F0-9F80-1A4A34AB808C}"/>
              </a:ext>
            </a:extLst>
          </p:cNvPr>
          <p:cNvSpPr txBox="1"/>
          <p:nvPr/>
        </p:nvSpPr>
        <p:spPr>
          <a:xfrm>
            <a:off x="3375668" y="4972425"/>
            <a:ext cx="214711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Verdana"/>
                <a:ea typeface="Verdana"/>
                <a:cs typeface="Calibri"/>
              </a:rPr>
              <a:t>Vulneración del derecho al Trabajo</a:t>
            </a:r>
            <a:endParaRPr lang="es-ES" sz="1200" dirty="0"/>
          </a:p>
        </p:txBody>
      </p: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C6A3C22D-B126-55D2-FF17-7B885CE24CE2}"/>
              </a:ext>
            </a:extLst>
          </p:cNvPr>
          <p:cNvCxnSpPr/>
          <p:nvPr/>
        </p:nvCxnSpPr>
        <p:spPr>
          <a:xfrm>
            <a:off x="1876929" y="3915983"/>
            <a:ext cx="98947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Marcador de texto 7">
            <a:extLst>
              <a:ext uri="{FF2B5EF4-FFF2-40B4-BE49-F238E27FC236}">
                <a16:creationId xmlns:a16="http://schemas.microsoft.com/office/drawing/2014/main" id="{E6810C6A-5A93-3D5F-F7A4-189C28CABD50}"/>
              </a:ext>
            </a:extLst>
          </p:cNvPr>
          <p:cNvSpPr txBox="1">
            <a:spLocks/>
          </p:cNvSpPr>
          <p:nvPr/>
        </p:nvSpPr>
        <p:spPr>
          <a:xfrm>
            <a:off x="405921" y="2248313"/>
            <a:ext cx="1535795" cy="4688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CO" sz="1400" b="1" dirty="0">
                <a:latin typeface="Verdana"/>
                <a:ea typeface="Verdana"/>
                <a:cs typeface="Helvetica"/>
              </a:rPr>
              <a:t>Componente 1</a:t>
            </a:r>
          </a:p>
        </p:txBody>
      </p:sp>
      <p:sp>
        <p:nvSpPr>
          <p:cNvPr id="80" name="Marcador de texto 7">
            <a:extLst>
              <a:ext uri="{FF2B5EF4-FFF2-40B4-BE49-F238E27FC236}">
                <a16:creationId xmlns:a16="http://schemas.microsoft.com/office/drawing/2014/main" id="{15E18DE2-C3B1-AA42-EFB0-615F6C4EBC70}"/>
              </a:ext>
            </a:extLst>
          </p:cNvPr>
          <p:cNvSpPr txBox="1">
            <a:spLocks/>
          </p:cNvSpPr>
          <p:nvPr/>
        </p:nvSpPr>
        <p:spPr>
          <a:xfrm>
            <a:off x="455222" y="5187548"/>
            <a:ext cx="1535795" cy="4688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CO" sz="1400" b="1" dirty="0">
                <a:latin typeface="Verdana"/>
                <a:ea typeface="Verdana"/>
                <a:cs typeface="Helvetica"/>
              </a:rPr>
              <a:t>Componente 2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088526A3-A3F2-E332-66F1-0A77586736B2}"/>
              </a:ext>
            </a:extLst>
          </p:cNvPr>
          <p:cNvSpPr/>
          <p:nvPr/>
        </p:nvSpPr>
        <p:spPr>
          <a:xfrm>
            <a:off x="6155021" y="4425883"/>
            <a:ext cx="2567857" cy="416749"/>
          </a:xfrm>
          <a:prstGeom prst="roundRect">
            <a:avLst/>
          </a:prstGeom>
          <a:solidFill>
            <a:srgbClr val="4BC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u="none" strike="noStrike" dirty="0">
                <a:effectLst/>
              </a:rPr>
              <a:t>Tasa de Desocupación</a:t>
            </a:r>
            <a:endParaRPr lang="es-ES" sz="1600" dirty="0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E50C0F4C-03F7-E57F-546F-C0684204CEB0}"/>
              </a:ext>
            </a:extLst>
          </p:cNvPr>
          <p:cNvSpPr/>
          <p:nvPr/>
        </p:nvSpPr>
        <p:spPr>
          <a:xfrm>
            <a:off x="6155021" y="4894883"/>
            <a:ext cx="2567857" cy="416749"/>
          </a:xfrm>
          <a:prstGeom prst="roundRect">
            <a:avLst/>
          </a:prstGeom>
          <a:solidFill>
            <a:srgbClr val="4BC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u="none" strike="noStrike" dirty="0">
                <a:effectLst/>
              </a:rPr>
              <a:t>Tasa de Subocupación</a:t>
            </a:r>
            <a:endParaRPr lang="es-ES" sz="1600" dirty="0"/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DC90524A-1B55-75B8-87CF-17A4B2DB06EA}"/>
              </a:ext>
            </a:extLst>
          </p:cNvPr>
          <p:cNvSpPr/>
          <p:nvPr/>
        </p:nvSpPr>
        <p:spPr>
          <a:xfrm>
            <a:off x="6146197" y="5354258"/>
            <a:ext cx="2567857" cy="497873"/>
          </a:xfrm>
          <a:prstGeom prst="roundRect">
            <a:avLst/>
          </a:prstGeom>
          <a:solidFill>
            <a:srgbClr val="4BC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u="none" strike="noStrike" dirty="0">
                <a:effectLst/>
              </a:rPr>
              <a:t>% Población en Edad de Trabajar</a:t>
            </a:r>
            <a:endParaRPr lang="es-ES" sz="1600" dirty="0"/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65B13961-F456-A4A4-3260-A6DCE3745FED}"/>
              </a:ext>
            </a:extLst>
          </p:cNvPr>
          <p:cNvCxnSpPr>
            <a:cxnSpLocks/>
          </p:cNvCxnSpPr>
          <p:nvPr/>
        </p:nvCxnSpPr>
        <p:spPr>
          <a:xfrm flipV="1">
            <a:off x="5725962" y="4610218"/>
            <a:ext cx="0" cy="1543939"/>
          </a:xfrm>
          <a:prstGeom prst="straightConnector1">
            <a:avLst/>
          </a:prstGeom>
          <a:ln w="28575">
            <a:solidFill>
              <a:srgbClr val="1B7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B7D309E6-2532-8C72-4821-F9451F5705CC}"/>
              </a:ext>
            </a:extLst>
          </p:cNvPr>
          <p:cNvCxnSpPr>
            <a:cxnSpLocks/>
          </p:cNvCxnSpPr>
          <p:nvPr/>
        </p:nvCxnSpPr>
        <p:spPr>
          <a:xfrm flipV="1">
            <a:off x="5719731" y="4610218"/>
            <a:ext cx="263021" cy="2316"/>
          </a:xfrm>
          <a:prstGeom prst="straightConnector1">
            <a:avLst/>
          </a:prstGeom>
          <a:ln w="28575">
            <a:solidFill>
              <a:srgbClr val="1B7D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0F77962F-B10A-EC66-450B-5D9A4C04D886}"/>
              </a:ext>
            </a:extLst>
          </p:cNvPr>
          <p:cNvCxnSpPr>
            <a:cxnSpLocks/>
          </p:cNvCxnSpPr>
          <p:nvPr/>
        </p:nvCxnSpPr>
        <p:spPr>
          <a:xfrm flipV="1">
            <a:off x="5719731" y="5079673"/>
            <a:ext cx="263021" cy="2316"/>
          </a:xfrm>
          <a:prstGeom prst="straightConnector1">
            <a:avLst/>
          </a:prstGeom>
          <a:ln w="28575">
            <a:solidFill>
              <a:srgbClr val="1B7D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49BAC852-AD81-7626-7E77-63FA5F0419F5}"/>
              </a:ext>
            </a:extLst>
          </p:cNvPr>
          <p:cNvCxnSpPr>
            <a:cxnSpLocks/>
          </p:cNvCxnSpPr>
          <p:nvPr/>
        </p:nvCxnSpPr>
        <p:spPr>
          <a:xfrm>
            <a:off x="5719731" y="5595693"/>
            <a:ext cx="263021" cy="661"/>
          </a:xfrm>
          <a:prstGeom prst="straightConnector1">
            <a:avLst/>
          </a:prstGeom>
          <a:ln w="28575">
            <a:solidFill>
              <a:srgbClr val="1B7D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F18D5555-39F5-C877-52A8-E0E63A2ED6BD}"/>
              </a:ext>
            </a:extLst>
          </p:cNvPr>
          <p:cNvCxnSpPr>
            <a:cxnSpLocks/>
          </p:cNvCxnSpPr>
          <p:nvPr/>
        </p:nvCxnSpPr>
        <p:spPr>
          <a:xfrm flipV="1">
            <a:off x="5719731" y="6140733"/>
            <a:ext cx="263021" cy="2316"/>
          </a:xfrm>
          <a:prstGeom prst="straightConnector1">
            <a:avLst/>
          </a:prstGeom>
          <a:ln w="28575">
            <a:solidFill>
              <a:srgbClr val="1B7D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51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>
            <a:extLst>
              <a:ext uri="{FF2B5EF4-FFF2-40B4-BE49-F238E27FC236}">
                <a16:creationId xmlns:a16="http://schemas.microsoft.com/office/drawing/2014/main" id="{47770F09-1553-8B06-FB4E-B9A9FAF994E1}"/>
              </a:ext>
            </a:extLst>
          </p:cNvPr>
          <p:cNvSpPr/>
          <p:nvPr/>
        </p:nvSpPr>
        <p:spPr>
          <a:xfrm>
            <a:off x="3400612" y="1960202"/>
            <a:ext cx="314437" cy="305039"/>
          </a:xfrm>
          <a:prstGeom prst="ellipse">
            <a:avLst/>
          </a:prstGeom>
          <a:solidFill>
            <a:srgbClr val="8432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D385DDD-129F-D765-CE67-CBF5044F2051}"/>
              </a:ext>
            </a:extLst>
          </p:cNvPr>
          <p:cNvSpPr/>
          <p:nvPr/>
        </p:nvSpPr>
        <p:spPr>
          <a:xfrm>
            <a:off x="3410785" y="1380834"/>
            <a:ext cx="314437" cy="305039"/>
          </a:xfrm>
          <a:prstGeom prst="ellipse">
            <a:avLst/>
          </a:prstGeom>
          <a:solidFill>
            <a:srgbClr val="8432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EAC160-F336-C43B-4F73-3FF827D9784B}"/>
              </a:ext>
            </a:extLst>
          </p:cNvPr>
          <p:cNvSpPr txBox="1"/>
          <p:nvPr/>
        </p:nvSpPr>
        <p:spPr>
          <a:xfrm>
            <a:off x="695885" y="282483"/>
            <a:ext cx="11496115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altLang="en-US" sz="2400" dirty="0">
                <a:solidFill>
                  <a:srgbClr val="34A24C"/>
                </a:solidFill>
                <a:latin typeface="Verdana"/>
                <a:ea typeface="Geneva"/>
                <a:cs typeface="Arial"/>
              </a:rPr>
              <a:t>Creación de subcomponentes del RADAR</a:t>
            </a:r>
            <a:endParaRPr lang="es-ES_tradnl" sz="2400" dirty="0">
              <a:solidFill>
                <a:srgbClr val="34A24C"/>
              </a:solidFill>
              <a:latin typeface="Verdana"/>
              <a:ea typeface="Genev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altLang="en-US" sz="1600" u="sng" dirty="0">
              <a:solidFill>
                <a:srgbClr val="34A24C"/>
              </a:solidFill>
              <a:latin typeface="Verdana"/>
              <a:ea typeface="Geneva" pitchFamily="-65" charset="-128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2AEA7D-BA14-1AE6-F027-5B74BEC76B07}"/>
              </a:ext>
            </a:extLst>
          </p:cNvPr>
          <p:cNvSpPr txBox="1"/>
          <p:nvPr/>
        </p:nvSpPr>
        <p:spPr>
          <a:xfrm>
            <a:off x="841788" y="4679406"/>
            <a:ext cx="1024314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solidFill>
                  <a:srgbClr val="34A24C"/>
                </a:solidFill>
                <a:ea typeface="Verdana"/>
              </a:rPr>
              <a:t>Cálculo del Radar:</a:t>
            </a:r>
            <a:r>
              <a:rPr lang="es-ES" sz="1600" dirty="0">
                <a:solidFill>
                  <a:srgbClr val="34A24C"/>
                </a:solidFill>
                <a:ea typeface="Verdana"/>
              </a:rPr>
              <a:t> </a:t>
            </a:r>
            <a:endParaRPr lang="es-CO" sz="1600" dirty="0">
              <a:solidFill>
                <a:srgbClr val="34A24C"/>
              </a:solidFill>
              <a:ea typeface="Verdana"/>
            </a:endParaRPr>
          </a:p>
          <a:p>
            <a:endParaRPr lang="es-ES" sz="1600" dirty="0">
              <a:ea typeface="Verdana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FDC3ED-3E2B-BB4E-3561-6D126EB6B932}"/>
              </a:ext>
            </a:extLst>
          </p:cNvPr>
          <p:cNvSpPr txBox="1"/>
          <p:nvPr/>
        </p:nvSpPr>
        <p:spPr>
          <a:xfrm>
            <a:off x="3441331" y="1322967"/>
            <a:ext cx="82782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400050"/>
            <a:r>
              <a:rPr lang="es-ES" b="1" dirty="0">
                <a:solidFill>
                  <a:srgbClr val="34A24C"/>
                </a:solidFill>
                <a:ea typeface="Verdana"/>
              </a:rPr>
              <a:t>Corrupción oculta:  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(0,2)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Riesgos + 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(0,4) 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BrechaDigital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 + 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(0,4) 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Analfabetismo 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B72927-A22D-F9CD-D8E5-8401E848C43A}"/>
              </a:ext>
            </a:extLst>
          </p:cNvPr>
          <p:cNvSpPr txBox="1"/>
          <p:nvPr/>
        </p:nvSpPr>
        <p:spPr>
          <a:xfrm>
            <a:off x="3441331" y="1926973"/>
            <a:ext cx="87506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342900"/>
            <a:r>
              <a:rPr lang="es-ES" b="1" dirty="0">
                <a:solidFill>
                  <a:srgbClr val="34A24C"/>
                </a:solidFill>
                <a:ea typeface="Verdana"/>
              </a:rPr>
              <a:t>Corrupción:  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(0,8)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CorrupciónOculta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 + 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(0,4) 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CorrupObservable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 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-(0,2) 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CapacInstituc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 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0777A0-A72E-474A-16E4-9B86C0DB4B25}"/>
              </a:ext>
            </a:extLst>
          </p:cNvPr>
          <p:cNvSpPr txBox="1"/>
          <p:nvPr/>
        </p:nvSpPr>
        <p:spPr>
          <a:xfrm>
            <a:off x="3994386" y="4717764"/>
            <a:ext cx="64682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400050"/>
            <a:r>
              <a:rPr lang="es-CO" b="1" dirty="0" err="1">
                <a:solidFill>
                  <a:srgbClr val="84327C"/>
                </a:solidFill>
                <a:ea typeface="Verdana"/>
              </a:rPr>
              <a:t>RADAR.Trabajo</a:t>
            </a:r>
            <a:r>
              <a:rPr lang="es-CO" b="1" dirty="0">
                <a:solidFill>
                  <a:srgbClr val="84327C"/>
                </a:solidFill>
                <a:ea typeface="Verdana"/>
              </a:rPr>
              <a:t> = </a:t>
            </a: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(0,6)</a:t>
            </a:r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Corrupción + </a:t>
            </a: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(0,4)</a:t>
            </a:r>
            <a:r>
              <a:rPr kumimoji="0" lang="es-ES_tradnl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Geneva" pitchFamily="-65" charset="-128"/>
                <a:cs typeface="Arial" panose="020B0604020202020204" pitchFamily="34" charset="0"/>
              </a:rPr>
              <a:t> </a:t>
            </a:r>
            <a:r>
              <a:rPr kumimoji="0" lang="es-ES_tradnl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Geneva" pitchFamily="-65" charset="-128"/>
                <a:cs typeface="Arial" panose="020B0604020202020204" pitchFamily="34" charset="0"/>
              </a:rPr>
              <a:t>VulneraDTrabajo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C2A24287-B435-EEFF-BF01-93C98488E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225" y="1436943"/>
            <a:ext cx="213077" cy="192374"/>
          </a:xfrm>
          <a:prstGeom prst="rect">
            <a:avLst/>
          </a:prstGeom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3DB40B9C-5D3B-3B22-D627-1256B66A3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331" y="1999962"/>
            <a:ext cx="233930" cy="221333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18C23455-3690-9E96-62F9-751FD980E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88" y="3592918"/>
            <a:ext cx="243634" cy="160697"/>
          </a:xfrm>
          <a:prstGeom prst="rect">
            <a:avLst/>
          </a:prstGeom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4BDE1327-2D3B-275D-2A03-5930F673DF20}"/>
              </a:ext>
            </a:extLst>
          </p:cNvPr>
          <p:cNvSpPr/>
          <p:nvPr/>
        </p:nvSpPr>
        <p:spPr>
          <a:xfrm>
            <a:off x="4038136" y="4717764"/>
            <a:ext cx="314437" cy="305039"/>
          </a:xfrm>
          <a:prstGeom prst="ellipse">
            <a:avLst/>
          </a:prstGeom>
          <a:solidFill>
            <a:srgbClr val="8432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587E7884-0FDA-A7EF-7E26-BAE8FDF48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957" y="4769924"/>
            <a:ext cx="190762" cy="19594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1FA12D3-6CAD-22DA-365C-090BA9C00630}"/>
              </a:ext>
            </a:extLst>
          </p:cNvPr>
          <p:cNvSpPr txBox="1"/>
          <p:nvPr/>
        </p:nvSpPr>
        <p:spPr>
          <a:xfrm>
            <a:off x="828552" y="1566296"/>
            <a:ext cx="1820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Corrupción</a:t>
            </a:r>
            <a:endParaRPr lang="es-CO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6F72A2B-5801-9B42-2C02-826E3F4EBF2C}"/>
              </a:ext>
            </a:extLst>
          </p:cNvPr>
          <p:cNvSpPr txBox="1"/>
          <p:nvPr/>
        </p:nvSpPr>
        <p:spPr>
          <a:xfrm>
            <a:off x="828552" y="3107284"/>
            <a:ext cx="2123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/>
              </a:rPr>
              <a:t>Vulneración del derecho al Trabajo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3D6EA74-B873-B37E-861C-5A0B0BF83982}"/>
              </a:ext>
            </a:extLst>
          </p:cNvPr>
          <p:cNvSpPr/>
          <p:nvPr/>
        </p:nvSpPr>
        <p:spPr>
          <a:xfrm>
            <a:off x="3419516" y="3272394"/>
            <a:ext cx="314437" cy="305039"/>
          </a:xfrm>
          <a:prstGeom prst="ellipse">
            <a:avLst/>
          </a:prstGeom>
          <a:solidFill>
            <a:srgbClr val="8432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Gráfico 37" descr="Latido contorno">
            <a:extLst>
              <a:ext uri="{FF2B5EF4-FFF2-40B4-BE49-F238E27FC236}">
                <a16:creationId xmlns:a16="http://schemas.microsoft.com/office/drawing/2014/main" id="{2A8736E8-0242-128D-1670-8D6618331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3159" y="4225486"/>
            <a:ext cx="256425" cy="256425"/>
          </a:xfrm>
          <a:prstGeom prst="rect">
            <a:avLst/>
          </a:prstGeom>
        </p:spPr>
      </p:pic>
      <p:pic>
        <p:nvPicPr>
          <p:cNvPr id="40" name="Gráfico 39" descr="Corazón con pulso con relleno sólido">
            <a:extLst>
              <a:ext uri="{FF2B5EF4-FFF2-40B4-BE49-F238E27FC236}">
                <a16:creationId xmlns:a16="http://schemas.microsoft.com/office/drawing/2014/main" id="{3C6E10F1-AA6E-3E7D-624B-5FFEC09F8C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13230" y="3621665"/>
            <a:ext cx="291552" cy="291552"/>
          </a:xfrm>
          <a:prstGeom prst="rect">
            <a:avLst/>
          </a:prstGeom>
        </p:spPr>
      </p:pic>
      <p:pic>
        <p:nvPicPr>
          <p:cNvPr id="21" name="Gráfico 20" descr="Trabajo remoto contorno">
            <a:extLst>
              <a:ext uri="{FF2B5EF4-FFF2-40B4-BE49-F238E27FC236}">
                <a16:creationId xmlns:a16="http://schemas.microsoft.com/office/drawing/2014/main" id="{1568FA95-FE85-FB27-6024-16938AC6CB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69372" y="3300248"/>
            <a:ext cx="245677" cy="24567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BA0A796E-6C4D-7715-3B17-08D127C30EFD}"/>
              </a:ext>
            </a:extLst>
          </p:cNvPr>
          <p:cNvSpPr txBox="1"/>
          <p:nvPr/>
        </p:nvSpPr>
        <p:spPr>
          <a:xfrm>
            <a:off x="4065524" y="3064280"/>
            <a:ext cx="687840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b="1" dirty="0"/>
              <a:t>(0,4)</a:t>
            </a:r>
            <a:r>
              <a:rPr lang="es-ES" dirty="0" err="1"/>
              <a:t>TDesocupación</a:t>
            </a:r>
            <a:r>
              <a:rPr lang="es-ES" dirty="0"/>
              <a:t>  + </a:t>
            </a:r>
            <a:r>
              <a:rPr lang="es-ES" b="1"/>
              <a:t>(0,3) </a:t>
            </a:r>
            <a:r>
              <a:rPr lang="es-ES" dirty="0" err="1"/>
              <a:t>TSubocupación</a:t>
            </a:r>
            <a:r>
              <a:rPr lang="es-ES" dirty="0"/>
              <a:t> + </a:t>
            </a:r>
            <a:r>
              <a:rPr lang="es-ES" b="1" dirty="0"/>
              <a:t>(0,15) </a:t>
            </a:r>
            <a:r>
              <a:rPr lang="es-ES" dirty="0" err="1"/>
              <a:t>PPETrabajar</a:t>
            </a:r>
            <a:r>
              <a:rPr lang="es-ES" dirty="0"/>
              <a:t> + </a:t>
            </a:r>
            <a:r>
              <a:rPr lang="es-ES" b="1" dirty="0"/>
              <a:t>(0,15)</a:t>
            </a:r>
            <a:r>
              <a:rPr lang="es-ES" dirty="0" err="1"/>
              <a:t>TGParticipacion</a:t>
            </a:r>
            <a:r>
              <a:rPr lang="es-E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81070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550BA48-BBDB-C07A-1A32-DF08FD426A47}"/>
              </a:ext>
            </a:extLst>
          </p:cNvPr>
          <p:cNvSpPr txBox="1"/>
          <p:nvPr/>
        </p:nvSpPr>
        <p:spPr>
          <a:xfrm>
            <a:off x="415570" y="250966"/>
            <a:ext cx="71782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solidFill>
                  <a:srgbClr val="3E415F"/>
                </a:solidFill>
                <a:latin typeface="Verdana"/>
                <a:ea typeface="Verdana"/>
              </a:rPr>
              <a:t>Indicador con todos los subcomponentes</a:t>
            </a:r>
            <a:endParaRPr lang="es-ES" sz="2000" dirty="0">
              <a:solidFill>
                <a:srgbClr val="3E415F"/>
              </a:solidFill>
              <a:cs typeface="Calibri" panose="020F0502020204030204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255B1DD-EB0D-33A0-9BC5-3E08EF967C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30889" y="849337"/>
            <a:ext cx="8489523" cy="5159326"/>
            <a:chOff x="487" y="157"/>
            <a:chExt cx="4451" cy="2705"/>
          </a:xfrm>
        </p:grpSpPr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86FD07B8-CC96-6F30-330C-586EC1303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" y="2566"/>
              <a:ext cx="3523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72CBD971-E4D3-5596-D41D-3658C74D5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" y="1898"/>
              <a:ext cx="3523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F481CC3B-93FD-50C2-1716-628FC27E1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" y="1225"/>
              <a:ext cx="3523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BF3FC54B-B39A-F486-584E-CAB34CCC6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" y="557"/>
              <a:ext cx="3523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85C943A6-52B4-8C53-0746-EDB35038D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8" y="157"/>
              <a:ext cx="0" cy="250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3A05DC93-09CE-961E-BD4B-9145F6CA1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4" y="157"/>
              <a:ext cx="0" cy="250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C64F59B8-D085-E3DC-9063-6F6749BF1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4" y="157"/>
              <a:ext cx="0" cy="250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82E61ABA-CB59-A644-0379-B211F3E21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9" y="157"/>
              <a:ext cx="0" cy="250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5A4B7F2E-8EBD-ACB4-664D-0210AF04E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" y="2232"/>
              <a:ext cx="3523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4AAF090F-3F6A-33BD-88DB-1D459EC7E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" y="1564"/>
              <a:ext cx="3523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D1B0C9BB-3CB0-F0F6-469B-59AF119D7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" y="891"/>
              <a:ext cx="3523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DDEDEA23-6C08-4BDF-70D0-F5B699011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" y="223"/>
              <a:ext cx="3523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427802E5-A05F-3012-1ECC-4654E0087F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9" y="157"/>
              <a:ext cx="0" cy="250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671C0172-A637-82E1-4D50-917964AD82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4" y="157"/>
              <a:ext cx="0" cy="250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EDAFDF1C-4F29-FBDE-0F63-80CCA48F0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9" y="157"/>
              <a:ext cx="0" cy="250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1C800FB5-E856-CAA0-5507-875781B9A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157"/>
              <a:ext cx="0" cy="250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13E95577-83A5-694F-046E-9A8ACD6B4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" y="2536"/>
              <a:ext cx="20" cy="20"/>
            </a:xfrm>
            <a:prstGeom prst="ellipse">
              <a:avLst/>
            </a:prstGeom>
            <a:noFill/>
            <a:ln w="7938" cap="rnd">
              <a:solidFill>
                <a:srgbClr val="F8766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FE10563C-4AEB-1421-8856-963AE1F82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1610"/>
              <a:ext cx="20" cy="20"/>
            </a:xfrm>
            <a:prstGeom prst="ellipse">
              <a:avLst/>
            </a:prstGeom>
            <a:noFill/>
            <a:ln w="7938" cap="rnd">
              <a:solidFill>
                <a:srgbClr val="F8766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64116BBE-8454-7670-58D6-B35C5A6C9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2091"/>
              <a:ext cx="21" cy="20"/>
            </a:xfrm>
            <a:prstGeom prst="ellipse">
              <a:avLst/>
            </a:prstGeom>
            <a:noFill/>
            <a:ln w="7938" cap="rnd">
              <a:solidFill>
                <a:srgbClr val="F8766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FC91D335-E5B8-A4EA-758C-F0D9B32FC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" y="1569"/>
              <a:ext cx="20" cy="20"/>
            </a:xfrm>
            <a:prstGeom prst="ellipse">
              <a:avLst/>
            </a:prstGeom>
            <a:noFill/>
            <a:ln w="7938" cap="rnd">
              <a:solidFill>
                <a:srgbClr val="F8766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33B62F6B-D6B0-DBED-5152-E6476C1FC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" y="2111"/>
              <a:ext cx="20" cy="20"/>
            </a:xfrm>
            <a:prstGeom prst="ellipse">
              <a:avLst/>
            </a:prstGeom>
            <a:noFill/>
            <a:ln w="7938" cap="rnd">
              <a:solidFill>
                <a:srgbClr val="F8766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1E20E61E-BA26-AFD7-4B45-91686F142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" y="1392"/>
              <a:ext cx="35" cy="30"/>
            </a:xfrm>
            <a:custGeom>
              <a:avLst/>
              <a:gdLst>
                <a:gd name="T0" fmla="*/ 4 w 7"/>
                <a:gd name="T1" fmla="*/ 0 h 6"/>
                <a:gd name="T2" fmla="*/ 7 w 7"/>
                <a:gd name="T3" fmla="*/ 6 h 6"/>
                <a:gd name="T4" fmla="*/ 0 w 7"/>
                <a:gd name="T5" fmla="*/ 6 h 6"/>
                <a:gd name="T6" fmla="*/ 4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lnTo>
                    <a:pt x="7" y="6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7938" cap="rnd">
              <a:solidFill>
                <a:srgbClr val="C49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701C41DF-A7D3-432F-5C0B-2C302DA98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493"/>
              <a:ext cx="36" cy="31"/>
            </a:xfrm>
            <a:custGeom>
              <a:avLst/>
              <a:gdLst>
                <a:gd name="T0" fmla="*/ 3 w 7"/>
                <a:gd name="T1" fmla="*/ 0 h 6"/>
                <a:gd name="T2" fmla="*/ 7 w 7"/>
                <a:gd name="T3" fmla="*/ 6 h 6"/>
                <a:gd name="T4" fmla="*/ 0 w 7"/>
                <a:gd name="T5" fmla="*/ 6 h 6"/>
                <a:gd name="T6" fmla="*/ 3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7" y="6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noFill/>
            <a:ln w="7938" cap="rnd">
              <a:solidFill>
                <a:srgbClr val="C49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7304BB22-34C6-E15A-9CD2-0615C90D4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1696"/>
              <a:ext cx="35" cy="30"/>
            </a:xfrm>
            <a:custGeom>
              <a:avLst/>
              <a:gdLst>
                <a:gd name="T0" fmla="*/ 3 w 7"/>
                <a:gd name="T1" fmla="*/ 0 h 6"/>
                <a:gd name="T2" fmla="*/ 7 w 7"/>
                <a:gd name="T3" fmla="*/ 6 h 6"/>
                <a:gd name="T4" fmla="*/ 0 w 7"/>
                <a:gd name="T5" fmla="*/ 6 h 6"/>
                <a:gd name="T6" fmla="*/ 3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7" y="6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noFill/>
            <a:ln w="7938" cap="rnd">
              <a:solidFill>
                <a:srgbClr val="C49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CDBAB97E-6335-C30B-65C3-3BF7517A2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341"/>
              <a:ext cx="35" cy="31"/>
            </a:xfrm>
            <a:custGeom>
              <a:avLst/>
              <a:gdLst>
                <a:gd name="T0" fmla="*/ 4 w 7"/>
                <a:gd name="T1" fmla="*/ 0 h 6"/>
                <a:gd name="T2" fmla="*/ 7 w 7"/>
                <a:gd name="T3" fmla="*/ 6 h 6"/>
                <a:gd name="T4" fmla="*/ 0 w 7"/>
                <a:gd name="T5" fmla="*/ 6 h 6"/>
                <a:gd name="T6" fmla="*/ 4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lnTo>
                    <a:pt x="7" y="6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7938" cap="rnd">
              <a:solidFill>
                <a:srgbClr val="C49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87112CA7-490A-9633-10E5-36BFC7D0F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1675"/>
              <a:ext cx="35" cy="31"/>
            </a:xfrm>
            <a:custGeom>
              <a:avLst/>
              <a:gdLst>
                <a:gd name="T0" fmla="*/ 4 w 7"/>
                <a:gd name="T1" fmla="*/ 0 h 6"/>
                <a:gd name="T2" fmla="*/ 7 w 7"/>
                <a:gd name="T3" fmla="*/ 6 h 6"/>
                <a:gd name="T4" fmla="*/ 0 w 7"/>
                <a:gd name="T5" fmla="*/ 6 h 6"/>
                <a:gd name="T6" fmla="*/ 4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lnTo>
                    <a:pt x="7" y="6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7938" cap="rnd">
              <a:solidFill>
                <a:srgbClr val="C49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56DF8F9D-01EC-2125-725B-B0FD6E4C8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1665"/>
              <a:ext cx="35" cy="31"/>
            </a:xfrm>
            <a:custGeom>
              <a:avLst/>
              <a:gdLst>
                <a:gd name="T0" fmla="*/ 3 w 7"/>
                <a:gd name="T1" fmla="*/ 0 h 6"/>
                <a:gd name="T2" fmla="*/ 7 w 7"/>
                <a:gd name="T3" fmla="*/ 6 h 6"/>
                <a:gd name="T4" fmla="*/ 0 w 7"/>
                <a:gd name="T5" fmla="*/ 6 h 6"/>
                <a:gd name="T6" fmla="*/ 3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7" y="6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noFill/>
            <a:ln w="7938" cap="rnd">
              <a:solidFill>
                <a:srgbClr val="C49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659B0450-772C-434F-CBB8-ADC0BAE1D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" y="1488"/>
              <a:ext cx="36" cy="31"/>
            </a:xfrm>
            <a:custGeom>
              <a:avLst/>
              <a:gdLst>
                <a:gd name="T0" fmla="*/ 4 w 7"/>
                <a:gd name="T1" fmla="*/ 0 h 6"/>
                <a:gd name="T2" fmla="*/ 7 w 7"/>
                <a:gd name="T3" fmla="*/ 6 h 6"/>
                <a:gd name="T4" fmla="*/ 0 w 7"/>
                <a:gd name="T5" fmla="*/ 6 h 6"/>
                <a:gd name="T6" fmla="*/ 4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lnTo>
                    <a:pt x="7" y="6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7938" cap="rnd">
              <a:solidFill>
                <a:srgbClr val="C49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2239D76C-957B-FFC1-4488-2A5E0135A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1579"/>
              <a:ext cx="36" cy="31"/>
            </a:xfrm>
            <a:custGeom>
              <a:avLst/>
              <a:gdLst>
                <a:gd name="T0" fmla="*/ 3 w 7"/>
                <a:gd name="T1" fmla="*/ 0 h 6"/>
                <a:gd name="T2" fmla="*/ 7 w 7"/>
                <a:gd name="T3" fmla="*/ 6 h 6"/>
                <a:gd name="T4" fmla="*/ 0 w 7"/>
                <a:gd name="T5" fmla="*/ 6 h 6"/>
                <a:gd name="T6" fmla="*/ 3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7" y="6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noFill/>
            <a:ln w="7938" cap="rnd">
              <a:solidFill>
                <a:srgbClr val="C49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38" name="Line 34">
              <a:extLst>
                <a:ext uri="{FF2B5EF4-FFF2-40B4-BE49-F238E27FC236}">
                  <a16:creationId xmlns:a16="http://schemas.microsoft.com/office/drawing/2014/main" id="{1E8463B8-39BB-9F91-FC68-9481307F2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4" y="1569"/>
              <a:ext cx="40" cy="0"/>
            </a:xfrm>
            <a:prstGeom prst="line">
              <a:avLst/>
            </a:prstGeom>
            <a:noFill/>
            <a:ln w="7938" cap="rnd">
              <a:solidFill>
                <a:srgbClr val="53B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39" name="Line 35">
              <a:extLst>
                <a:ext uri="{FF2B5EF4-FFF2-40B4-BE49-F238E27FC236}">
                  <a16:creationId xmlns:a16="http://schemas.microsoft.com/office/drawing/2014/main" id="{2969122F-D847-1684-302E-E6DDE035F3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1549"/>
              <a:ext cx="0" cy="35"/>
            </a:xfrm>
            <a:prstGeom prst="line">
              <a:avLst/>
            </a:prstGeom>
            <a:noFill/>
            <a:ln w="7938" cap="rnd">
              <a:solidFill>
                <a:srgbClr val="53B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40" name="Line 36">
              <a:extLst>
                <a:ext uri="{FF2B5EF4-FFF2-40B4-BE49-F238E27FC236}">
                  <a16:creationId xmlns:a16="http://schemas.microsoft.com/office/drawing/2014/main" id="{15DE1A66-A910-122B-1E5D-1A2CA80AD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6" y="1448"/>
              <a:ext cx="40" cy="0"/>
            </a:xfrm>
            <a:prstGeom prst="line">
              <a:avLst/>
            </a:prstGeom>
            <a:noFill/>
            <a:ln w="7938" cap="rnd">
              <a:solidFill>
                <a:srgbClr val="53B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41" name="Line 37">
              <a:extLst>
                <a:ext uri="{FF2B5EF4-FFF2-40B4-BE49-F238E27FC236}">
                  <a16:creationId xmlns:a16="http://schemas.microsoft.com/office/drawing/2014/main" id="{3FEF19A5-4F3A-BFD7-32AD-03E3453F45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6" y="1427"/>
              <a:ext cx="0" cy="41"/>
            </a:xfrm>
            <a:prstGeom prst="line">
              <a:avLst/>
            </a:prstGeom>
            <a:noFill/>
            <a:ln w="7938" cap="rnd">
              <a:solidFill>
                <a:srgbClr val="53B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42" name="Line 38">
              <a:extLst>
                <a:ext uri="{FF2B5EF4-FFF2-40B4-BE49-F238E27FC236}">
                  <a16:creationId xmlns:a16="http://schemas.microsoft.com/office/drawing/2014/main" id="{1DF150A2-C021-7611-C322-AD02ABDD1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4" y="1913"/>
              <a:ext cx="36" cy="0"/>
            </a:xfrm>
            <a:prstGeom prst="line">
              <a:avLst/>
            </a:prstGeom>
            <a:noFill/>
            <a:ln w="7938" cap="rnd">
              <a:solidFill>
                <a:srgbClr val="53B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43" name="Line 39">
              <a:extLst>
                <a:ext uri="{FF2B5EF4-FFF2-40B4-BE49-F238E27FC236}">
                  <a16:creationId xmlns:a16="http://schemas.microsoft.com/office/drawing/2014/main" id="{214B254C-3B31-D11D-6129-F42671FD6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9" y="1893"/>
              <a:ext cx="0" cy="36"/>
            </a:xfrm>
            <a:prstGeom prst="line">
              <a:avLst/>
            </a:prstGeom>
            <a:noFill/>
            <a:ln w="7938" cap="rnd">
              <a:solidFill>
                <a:srgbClr val="53B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id="{12BBBCF2-297C-62BD-9414-C45A9B5B3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615"/>
              <a:ext cx="25" cy="25"/>
            </a:xfrm>
            <a:prstGeom prst="rect">
              <a:avLst/>
            </a:prstGeom>
            <a:noFill/>
            <a:ln w="7938" cap="rnd">
              <a:solidFill>
                <a:srgbClr val="FB61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45" name="Line 41">
              <a:extLst>
                <a:ext uri="{FF2B5EF4-FFF2-40B4-BE49-F238E27FC236}">
                  <a16:creationId xmlns:a16="http://schemas.microsoft.com/office/drawing/2014/main" id="{E9A6557E-32F0-0BD1-9ABB-68C2967C8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615"/>
              <a:ext cx="25" cy="25"/>
            </a:xfrm>
            <a:prstGeom prst="line">
              <a:avLst/>
            </a:prstGeom>
            <a:noFill/>
            <a:ln w="7938" cap="rnd">
              <a:solidFill>
                <a:srgbClr val="FB61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46" name="Line 42">
              <a:extLst>
                <a:ext uri="{FF2B5EF4-FFF2-40B4-BE49-F238E27FC236}">
                  <a16:creationId xmlns:a16="http://schemas.microsoft.com/office/drawing/2014/main" id="{68500242-25CB-1AC2-8429-2E3B21A3C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8" y="1615"/>
              <a:ext cx="25" cy="25"/>
            </a:xfrm>
            <a:prstGeom prst="line">
              <a:avLst/>
            </a:prstGeom>
            <a:noFill/>
            <a:ln w="7938" cap="rnd">
              <a:solidFill>
                <a:srgbClr val="FB61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47" name="Rectangle 43">
              <a:extLst>
                <a:ext uri="{FF2B5EF4-FFF2-40B4-BE49-F238E27FC236}">
                  <a16:creationId xmlns:a16="http://schemas.microsoft.com/office/drawing/2014/main" id="{1D2C4018-25AE-87FD-77F2-3D7680322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" y="1625"/>
              <a:ext cx="25" cy="30"/>
            </a:xfrm>
            <a:prstGeom prst="rect">
              <a:avLst/>
            </a:prstGeom>
            <a:noFill/>
            <a:ln w="7938" cap="rnd">
              <a:solidFill>
                <a:srgbClr val="FB61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48" name="Line 44">
              <a:extLst>
                <a:ext uri="{FF2B5EF4-FFF2-40B4-BE49-F238E27FC236}">
                  <a16:creationId xmlns:a16="http://schemas.microsoft.com/office/drawing/2014/main" id="{D27D6342-4855-6AD6-D2A0-492758448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7" y="1625"/>
              <a:ext cx="25" cy="30"/>
            </a:xfrm>
            <a:prstGeom prst="line">
              <a:avLst/>
            </a:prstGeom>
            <a:noFill/>
            <a:ln w="7938" cap="rnd">
              <a:solidFill>
                <a:srgbClr val="FB61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49" name="Line 45">
              <a:extLst>
                <a:ext uri="{FF2B5EF4-FFF2-40B4-BE49-F238E27FC236}">
                  <a16:creationId xmlns:a16="http://schemas.microsoft.com/office/drawing/2014/main" id="{ECC85644-B1B6-2FEE-E691-D3844D900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7" y="1625"/>
              <a:ext cx="25" cy="30"/>
            </a:xfrm>
            <a:prstGeom prst="line">
              <a:avLst/>
            </a:prstGeom>
            <a:noFill/>
            <a:ln w="7938" cap="rnd">
              <a:solidFill>
                <a:srgbClr val="FB61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50" name="Line 46">
              <a:extLst>
                <a:ext uri="{FF2B5EF4-FFF2-40B4-BE49-F238E27FC236}">
                  <a16:creationId xmlns:a16="http://schemas.microsoft.com/office/drawing/2014/main" id="{844D65C3-D593-CB68-96C8-BDCF82A50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1630"/>
              <a:ext cx="41" cy="0"/>
            </a:xfrm>
            <a:prstGeom prst="line">
              <a:avLst/>
            </a:prstGeom>
            <a:noFill/>
            <a:ln w="7938" cap="rnd">
              <a:solidFill>
                <a:srgbClr val="53B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51" name="Line 47">
              <a:extLst>
                <a:ext uri="{FF2B5EF4-FFF2-40B4-BE49-F238E27FC236}">
                  <a16:creationId xmlns:a16="http://schemas.microsoft.com/office/drawing/2014/main" id="{FC75FA70-8EDF-941F-54C0-B7DB4AB5C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2" y="1615"/>
              <a:ext cx="0" cy="35"/>
            </a:xfrm>
            <a:prstGeom prst="line">
              <a:avLst/>
            </a:prstGeom>
            <a:noFill/>
            <a:ln w="7938" cap="rnd">
              <a:solidFill>
                <a:srgbClr val="53B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52" name="Line 48">
              <a:extLst>
                <a:ext uri="{FF2B5EF4-FFF2-40B4-BE49-F238E27FC236}">
                  <a16:creationId xmlns:a16="http://schemas.microsoft.com/office/drawing/2014/main" id="{B47AB61C-5427-F5AC-92C1-E94942C53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3" y="1615"/>
              <a:ext cx="25" cy="25"/>
            </a:xfrm>
            <a:prstGeom prst="line">
              <a:avLst/>
            </a:prstGeom>
            <a:noFill/>
            <a:ln w="7938" cap="rnd">
              <a:solidFill>
                <a:srgbClr val="00C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53" name="Line 49">
              <a:extLst>
                <a:ext uri="{FF2B5EF4-FFF2-40B4-BE49-F238E27FC236}">
                  <a16:creationId xmlns:a16="http://schemas.microsoft.com/office/drawing/2014/main" id="{8FD121D7-465F-CD58-D3EA-380C155FC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3" y="1615"/>
              <a:ext cx="25" cy="25"/>
            </a:xfrm>
            <a:prstGeom prst="line">
              <a:avLst/>
            </a:prstGeom>
            <a:noFill/>
            <a:ln w="7938" cap="rnd">
              <a:solidFill>
                <a:srgbClr val="00C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8EA324A9-0730-9E43-44DC-01099E2D0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4" y="1691"/>
              <a:ext cx="26" cy="30"/>
            </a:xfrm>
            <a:prstGeom prst="line">
              <a:avLst/>
            </a:prstGeom>
            <a:noFill/>
            <a:ln w="7938" cap="rnd">
              <a:solidFill>
                <a:srgbClr val="00C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EA0121E3-92F8-B5B3-3025-1E6E628AB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4" y="1691"/>
              <a:ext cx="26" cy="30"/>
            </a:xfrm>
            <a:prstGeom prst="line">
              <a:avLst/>
            </a:prstGeom>
            <a:noFill/>
            <a:ln w="7938" cap="rnd">
              <a:solidFill>
                <a:srgbClr val="00C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0A3EFCE3-6F3B-1CBB-AEE8-5932A3DFA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3" y="1458"/>
              <a:ext cx="30" cy="25"/>
            </a:xfrm>
            <a:prstGeom prst="line">
              <a:avLst/>
            </a:prstGeom>
            <a:noFill/>
            <a:ln w="7938" cap="rnd">
              <a:solidFill>
                <a:srgbClr val="00C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17593499-EAF0-3EC2-C4C0-6EF70790E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3" y="1458"/>
              <a:ext cx="30" cy="25"/>
            </a:xfrm>
            <a:prstGeom prst="line">
              <a:avLst/>
            </a:prstGeom>
            <a:noFill/>
            <a:ln w="7938" cap="rnd">
              <a:solidFill>
                <a:srgbClr val="00C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58" name="Line 54">
              <a:extLst>
                <a:ext uri="{FF2B5EF4-FFF2-40B4-BE49-F238E27FC236}">
                  <a16:creationId xmlns:a16="http://schemas.microsoft.com/office/drawing/2014/main" id="{38331B02-801D-46C8-7365-0D0C34215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5" y="1660"/>
              <a:ext cx="25" cy="26"/>
            </a:xfrm>
            <a:prstGeom prst="line">
              <a:avLst/>
            </a:prstGeom>
            <a:noFill/>
            <a:ln w="7938" cap="rnd">
              <a:solidFill>
                <a:srgbClr val="00C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DD4058C9-174C-0DF3-D35D-AF617230C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5" y="1660"/>
              <a:ext cx="25" cy="26"/>
            </a:xfrm>
            <a:prstGeom prst="line">
              <a:avLst/>
            </a:prstGeom>
            <a:noFill/>
            <a:ln w="7938" cap="rnd">
              <a:solidFill>
                <a:srgbClr val="00C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8482DA0E-F230-9EBF-6CC5-8BACDD2B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253"/>
              <a:ext cx="35" cy="36"/>
            </a:xfrm>
            <a:custGeom>
              <a:avLst/>
              <a:gdLst>
                <a:gd name="T0" fmla="*/ 0 w 7"/>
                <a:gd name="T1" fmla="*/ 3 h 7"/>
                <a:gd name="T2" fmla="*/ 3 w 7"/>
                <a:gd name="T3" fmla="*/ 0 h 7"/>
                <a:gd name="T4" fmla="*/ 7 w 7"/>
                <a:gd name="T5" fmla="*/ 3 h 7"/>
                <a:gd name="T6" fmla="*/ 3 w 7"/>
                <a:gd name="T7" fmla="*/ 7 h 7"/>
                <a:gd name="T8" fmla="*/ 0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3" y="7"/>
                  </a:lnTo>
                  <a:lnTo>
                    <a:pt x="0" y="3"/>
                  </a:lnTo>
                </a:path>
              </a:pathLst>
            </a:custGeom>
            <a:noFill/>
            <a:ln w="7938" cap="rnd">
              <a:solidFill>
                <a:srgbClr val="00B6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61" name="Freeform 57">
              <a:extLst>
                <a:ext uri="{FF2B5EF4-FFF2-40B4-BE49-F238E27FC236}">
                  <a16:creationId xmlns:a16="http://schemas.microsoft.com/office/drawing/2014/main" id="{0D888B6B-51B4-EDE8-A541-06238236B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1610"/>
              <a:ext cx="36" cy="40"/>
            </a:xfrm>
            <a:custGeom>
              <a:avLst/>
              <a:gdLst>
                <a:gd name="T0" fmla="*/ 0 w 7"/>
                <a:gd name="T1" fmla="*/ 4 h 8"/>
                <a:gd name="T2" fmla="*/ 3 w 7"/>
                <a:gd name="T3" fmla="*/ 0 h 8"/>
                <a:gd name="T4" fmla="*/ 7 w 7"/>
                <a:gd name="T5" fmla="*/ 4 h 8"/>
                <a:gd name="T6" fmla="*/ 3 w 7"/>
                <a:gd name="T7" fmla="*/ 8 h 8"/>
                <a:gd name="T8" fmla="*/ 0 w 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4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3" y="8"/>
                  </a:lnTo>
                  <a:lnTo>
                    <a:pt x="0" y="4"/>
                  </a:lnTo>
                </a:path>
              </a:pathLst>
            </a:custGeom>
            <a:noFill/>
            <a:ln w="7938" cap="rnd">
              <a:solidFill>
                <a:srgbClr val="00B6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62" name="Freeform 58">
              <a:extLst>
                <a:ext uri="{FF2B5EF4-FFF2-40B4-BE49-F238E27FC236}">
                  <a16:creationId xmlns:a16="http://schemas.microsoft.com/office/drawing/2014/main" id="{14935901-E26D-8B2C-146C-9A6160A7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835"/>
              <a:ext cx="35" cy="41"/>
            </a:xfrm>
            <a:custGeom>
              <a:avLst/>
              <a:gdLst>
                <a:gd name="T0" fmla="*/ 0 w 7"/>
                <a:gd name="T1" fmla="*/ 4 h 8"/>
                <a:gd name="T2" fmla="*/ 4 w 7"/>
                <a:gd name="T3" fmla="*/ 0 h 8"/>
                <a:gd name="T4" fmla="*/ 7 w 7"/>
                <a:gd name="T5" fmla="*/ 4 h 8"/>
                <a:gd name="T6" fmla="*/ 4 w 7"/>
                <a:gd name="T7" fmla="*/ 8 h 8"/>
                <a:gd name="T8" fmla="*/ 0 w 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4"/>
                  </a:moveTo>
                  <a:lnTo>
                    <a:pt x="4" y="0"/>
                  </a:lnTo>
                  <a:lnTo>
                    <a:pt x="7" y="4"/>
                  </a:lnTo>
                  <a:lnTo>
                    <a:pt x="4" y="8"/>
                  </a:lnTo>
                  <a:lnTo>
                    <a:pt x="0" y="4"/>
                  </a:lnTo>
                </a:path>
              </a:pathLst>
            </a:custGeom>
            <a:noFill/>
            <a:ln w="7938" cap="rnd">
              <a:solidFill>
                <a:srgbClr val="00B6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74E4987A-7184-5417-A56C-B4B89FF34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1407"/>
              <a:ext cx="35" cy="31"/>
            </a:xfrm>
            <a:custGeom>
              <a:avLst/>
              <a:gdLst>
                <a:gd name="T0" fmla="*/ 4 w 7"/>
                <a:gd name="T1" fmla="*/ 6 h 6"/>
                <a:gd name="T2" fmla="*/ 7 w 7"/>
                <a:gd name="T3" fmla="*/ 0 h 6"/>
                <a:gd name="T4" fmla="*/ 0 w 7"/>
                <a:gd name="T5" fmla="*/ 0 h 6"/>
                <a:gd name="T6" fmla="*/ 4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4" y="6"/>
                  </a:lnTo>
                </a:path>
              </a:pathLst>
            </a:custGeom>
            <a:noFill/>
            <a:ln w="7938" cap="rnd">
              <a:solidFill>
                <a:srgbClr val="A58A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F1AA7DCC-D0BB-2D08-7BB4-FFA69FF18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8"/>
              <a:ext cx="35" cy="30"/>
            </a:xfrm>
            <a:custGeom>
              <a:avLst/>
              <a:gdLst>
                <a:gd name="T0" fmla="*/ 4 w 7"/>
                <a:gd name="T1" fmla="*/ 6 h 6"/>
                <a:gd name="T2" fmla="*/ 7 w 7"/>
                <a:gd name="T3" fmla="*/ 0 h 6"/>
                <a:gd name="T4" fmla="*/ 0 w 7"/>
                <a:gd name="T5" fmla="*/ 0 h 6"/>
                <a:gd name="T6" fmla="*/ 4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4" y="6"/>
                  </a:lnTo>
                </a:path>
              </a:pathLst>
            </a:custGeom>
            <a:noFill/>
            <a:ln w="7938" cap="rnd">
              <a:solidFill>
                <a:srgbClr val="A58A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0D8FEBAC-1F66-C564-38B2-0D249452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" y="1276"/>
              <a:ext cx="35" cy="30"/>
            </a:xfrm>
            <a:custGeom>
              <a:avLst/>
              <a:gdLst>
                <a:gd name="T0" fmla="*/ 4 w 7"/>
                <a:gd name="T1" fmla="*/ 6 h 6"/>
                <a:gd name="T2" fmla="*/ 7 w 7"/>
                <a:gd name="T3" fmla="*/ 0 h 6"/>
                <a:gd name="T4" fmla="*/ 0 w 7"/>
                <a:gd name="T5" fmla="*/ 0 h 6"/>
                <a:gd name="T6" fmla="*/ 4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4" y="6"/>
                  </a:lnTo>
                </a:path>
              </a:pathLst>
            </a:custGeom>
            <a:noFill/>
            <a:ln w="7938" cap="rnd">
              <a:solidFill>
                <a:srgbClr val="A58A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6E56F999-6F6F-ED7D-368F-F675AFED1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1306"/>
              <a:ext cx="35" cy="30"/>
            </a:xfrm>
            <a:custGeom>
              <a:avLst/>
              <a:gdLst>
                <a:gd name="T0" fmla="*/ 3 w 7"/>
                <a:gd name="T1" fmla="*/ 6 h 6"/>
                <a:gd name="T2" fmla="*/ 7 w 7"/>
                <a:gd name="T3" fmla="*/ 0 h 6"/>
                <a:gd name="T4" fmla="*/ 0 w 7"/>
                <a:gd name="T5" fmla="*/ 0 h 6"/>
                <a:gd name="T6" fmla="*/ 3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3" y="6"/>
                  </a:lnTo>
                </a:path>
              </a:pathLst>
            </a:custGeom>
            <a:noFill/>
            <a:ln w="7938" cap="rnd">
              <a:solidFill>
                <a:srgbClr val="A58A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67" name="Oval 63">
              <a:extLst>
                <a:ext uri="{FF2B5EF4-FFF2-40B4-BE49-F238E27FC236}">
                  <a16:creationId xmlns:a16="http://schemas.microsoft.com/office/drawing/2014/main" id="{EC545098-3E48-15A7-30A5-6F683131D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850"/>
              <a:ext cx="20" cy="21"/>
            </a:xfrm>
            <a:prstGeom prst="ellipse">
              <a:avLst/>
            </a:prstGeom>
            <a:noFill/>
            <a:ln w="7938" cap="rnd">
              <a:solidFill>
                <a:srgbClr val="F8766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10CFBFB6-6112-6F5F-2AA7-9001E1CDE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1276"/>
              <a:ext cx="40" cy="40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0 h 8"/>
                <a:gd name="T4" fmla="*/ 8 w 8"/>
                <a:gd name="T5" fmla="*/ 4 h 8"/>
                <a:gd name="T6" fmla="*/ 4 w 8"/>
                <a:gd name="T7" fmla="*/ 8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0" y="4"/>
                  </a:lnTo>
                </a:path>
              </a:pathLst>
            </a:custGeom>
            <a:noFill/>
            <a:ln w="7938" cap="rnd">
              <a:solidFill>
                <a:srgbClr val="00B6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69" name="Oval 65">
              <a:extLst>
                <a:ext uri="{FF2B5EF4-FFF2-40B4-BE49-F238E27FC236}">
                  <a16:creationId xmlns:a16="http://schemas.microsoft.com/office/drawing/2014/main" id="{7960E976-9835-44A7-451D-13FE20FCC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1782"/>
              <a:ext cx="40" cy="40"/>
            </a:xfrm>
            <a:prstGeom prst="ellipse">
              <a:avLst/>
            </a:prstGeom>
            <a:noFill/>
            <a:ln w="7938" cap="rnd">
              <a:solidFill>
                <a:srgbClr val="F8766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65D7D06C-B178-19C6-2C57-DB1EBF8A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1524"/>
              <a:ext cx="66" cy="55"/>
            </a:xfrm>
            <a:custGeom>
              <a:avLst/>
              <a:gdLst>
                <a:gd name="T0" fmla="*/ 7 w 13"/>
                <a:gd name="T1" fmla="*/ 0 h 11"/>
                <a:gd name="T2" fmla="*/ 13 w 13"/>
                <a:gd name="T3" fmla="*/ 11 h 11"/>
                <a:gd name="T4" fmla="*/ 0 w 13"/>
                <a:gd name="T5" fmla="*/ 11 h 11"/>
                <a:gd name="T6" fmla="*/ 7 w 13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11"/>
                  </a:lnTo>
                  <a:lnTo>
                    <a:pt x="0" y="11"/>
                  </a:lnTo>
                  <a:lnTo>
                    <a:pt x="7" y="0"/>
                  </a:lnTo>
                </a:path>
              </a:pathLst>
            </a:custGeom>
            <a:noFill/>
            <a:ln w="7938" cap="rnd">
              <a:solidFill>
                <a:srgbClr val="C49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C4484DE7-A920-DC34-6313-246EAA80E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0" y="1640"/>
              <a:ext cx="66" cy="0"/>
            </a:xfrm>
            <a:prstGeom prst="line">
              <a:avLst/>
            </a:prstGeom>
            <a:noFill/>
            <a:ln w="7938" cap="rnd">
              <a:solidFill>
                <a:srgbClr val="53B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0F6938FB-1691-638C-9B44-79215F84B5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6" y="1605"/>
              <a:ext cx="0" cy="70"/>
            </a:xfrm>
            <a:prstGeom prst="line">
              <a:avLst/>
            </a:prstGeom>
            <a:noFill/>
            <a:ln w="7938" cap="rnd">
              <a:solidFill>
                <a:srgbClr val="53B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01E578AA-C814-1C4B-7E5E-7777F9385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5" y="1594"/>
              <a:ext cx="50" cy="51"/>
            </a:xfrm>
            <a:prstGeom prst="line">
              <a:avLst/>
            </a:prstGeom>
            <a:noFill/>
            <a:ln w="7938" cap="rnd">
              <a:solidFill>
                <a:srgbClr val="00C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18F2812B-5311-6106-EB99-F16BA49D1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" y="1594"/>
              <a:ext cx="50" cy="51"/>
            </a:xfrm>
            <a:prstGeom prst="line">
              <a:avLst/>
            </a:prstGeom>
            <a:noFill/>
            <a:ln w="7938" cap="rnd">
              <a:solidFill>
                <a:srgbClr val="00C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F4D00492-2CB2-3DEB-5DEF-9E3A699D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977"/>
              <a:ext cx="66" cy="71"/>
            </a:xfrm>
            <a:custGeom>
              <a:avLst/>
              <a:gdLst>
                <a:gd name="T0" fmla="*/ 0 w 13"/>
                <a:gd name="T1" fmla="*/ 7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7" y="14"/>
                  </a:lnTo>
                  <a:lnTo>
                    <a:pt x="0" y="7"/>
                  </a:lnTo>
                </a:path>
              </a:pathLst>
            </a:custGeom>
            <a:noFill/>
            <a:ln w="7938" cap="rnd">
              <a:solidFill>
                <a:srgbClr val="00B6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76" name="Freeform 72">
              <a:extLst>
                <a:ext uri="{FF2B5EF4-FFF2-40B4-BE49-F238E27FC236}">
                  <a16:creationId xmlns:a16="http://schemas.microsoft.com/office/drawing/2014/main" id="{228305B9-F401-56A5-BB20-CB98790B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1559"/>
              <a:ext cx="66" cy="56"/>
            </a:xfrm>
            <a:custGeom>
              <a:avLst/>
              <a:gdLst>
                <a:gd name="T0" fmla="*/ 6 w 13"/>
                <a:gd name="T1" fmla="*/ 11 h 11"/>
                <a:gd name="T2" fmla="*/ 13 w 13"/>
                <a:gd name="T3" fmla="*/ 0 h 11"/>
                <a:gd name="T4" fmla="*/ 0 w 13"/>
                <a:gd name="T5" fmla="*/ 0 h 11"/>
                <a:gd name="T6" fmla="*/ 6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6" y="11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6" y="11"/>
                  </a:lnTo>
                </a:path>
              </a:pathLst>
            </a:custGeom>
            <a:noFill/>
            <a:ln w="7938" cap="rnd">
              <a:solidFill>
                <a:srgbClr val="A58A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77" name="Rectangle 73">
              <a:extLst>
                <a:ext uri="{FF2B5EF4-FFF2-40B4-BE49-F238E27FC236}">
                  <a16:creationId xmlns:a16="http://schemas.microsoft.com/office/drawing/2014/main" id="{B71AA6D7-50C0-C2C3-1C87-CD8472311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1610"/>
              <a:ext cx="50" cy="50"/>
            </a:xfrm>
            <a:prstGeom prst="rect">
              <a:avLst/>
            </a:prstGeom>
            <a:noFill/>
            <a:ln w="7938" cap="rnd">
              <a:solidFill>
                <a:srgbClr val="FB61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47AE7769-7AE7-BAE7-FD80-05576C629C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5" y="1610"/>
              <a:ext cx="50" cy="50"/>
            </a:xfrm>
            <a:prstGeom prst="line">
              <a:avLst/>
            </a:prstGeom>
            <a:noFill/>
            <a:ln w="7938" cap="rnd">
              <a:solidFill>
                <a:srgbClr val="FB61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79" name="Line 75">
              <a:extLst>
                <a:ext uri="{FF2B5EF4-FFF2-40B4-BE49-F238E27FC236}">
                  <a16:creationId xmlns:a16="http://schemas.microsoft.com/office/drawing/2014/main" id="{32E758EE-07E5-B6AB-B0DB-C1980690A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5" y="1610"/>
              <a:ext cx="50" cy="50"/>
            </a:xfrm>
            <a:prstGeom prst="line">
              <a:avLst/>
            </a:prstGeom>
            <a:noFill/>
            <a:ln w="7938" cap="rnd">
              <a:solidFill>
                <a:srgbClr val="FB61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80" name="Freeform 76">
              <a:extLst>
                <a:ext uri="{FF2B5EF4-FFF2-40B4-BE49-F238E27FC236}">
                  <a16:creationId xmlns:a16="http://schemas.microsoft.com/office/drawing/2014/main" id="{58EC6910-6F61-27CA-2B36-AC531BF7DF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" y="1564"/>
              <a:ext cx="3503" cy="0"/>
            </a:xfrm>
            <a:custGeom>
              <a:avLst/>
              <a:gdLst>
                <a:gd name="T0" fmla="*/ 8 w 692"/>
                <a:gd name="T1" fmla="*/ 20 w 692"/>
                <a:gd name="T2" fmla="*/ 32 w 692"/>
                <a:gd name="T3" fmla="*/ 44 w 692"/>
                <a:gd name="T4" fmla="*/ 56 w 692"/>
                <a:gd name="T5" fmla="*/ 68 w 692"/>
                <a:gd name="T6" fmla="*/ 80 w 692"/>
                <a:gd name="T7" fmla="*/ 92 w 692"/>
                <a:gd name="T8" fmla="*/ 104 w 692"/>
                <a:gd name="T9" fmla="*/ 116 w 692"/>
                <a:gd name="T10" fmla="*/ 128 w 692"/>
                <a:gd name="T11" fmla="*/ 140 w 692"/>
                <a:gd name="T12" fmla="*/ 152 w 692"/>
                <a:gd name="T13" fmla="*/ 164 w 692"/>
                <a:gd name="T14" fmla="*/ 176 w 692"/>
                <a:gd name="T15" fmla="*/ 188 w 692"/>
                <a:gd name="T16" fmla="*/ 200 w 692"/>
                <a:gd name="T17" fmla="*/ 212 w 692"/>
                <a:gd name="T18" fmla="*/ 224 w 692"/>
                <a:gd name="T19" fmla="*/ 236 w 692"/>
                <a:gd name="T20" fmla="*/ 248 w 692"/>
                <a:gd name="T21" fmla="*/ 260 w 692"/>
                <a:gd name="T22" fmla="*/ 272 w 692"/>
                <a:gd name="T23" fmla="*/ 284 w 692"/>
                <a:gd name="T24" fmla="*/ 296 w 692"/>
                <a:gd name="T25" fmla="*/ 308 w 692"/>
                <a:gd name="T26" fmla="*/ 320 w 692"/>
                <a:gd name="T27" fmla="*/ 332 w 692"/>
                <a:gd name="T28" fmla="*/ 344 w 692"/>
                <a:gd name="T29" fmla="*/ 356 w 692"/>
                <a:gd name="T30" fmla="*/ 368 w 692"/>
                <a:gd name="T31" fmla="*/ 380 w 692"/>
                <a:gd name="T32" fmla="*/ 392 w 692"/>
                <a:gd name="T33" fmla="*/ 404 w 692"/>
                <a:gd name="T34" fmla="*/ 416 w 692"/>
                <a:gd name="T35" fmla="*/ 428 w 692"/>
                <a:gd name="T36" fmla="*/ 440 w 692"/>
                <a:gd name="T37" fmla="*/ 452 w 692"/>
                <a:gd name="T38" fmla="*/ 464 w 692"/>
                <a:gd name="T39" fmla="*/ 476 w 692"/>
                <a:gd name="T40" fmla="*/ 488 w 692"/>
                <a:gd name="T41" fmla="*/ 500 w 692"/>
                <a:gd name="T42" fmla="*/ 512 w 692"/>
                <a:gd name="T43" fmla="*/ 524 w 692"/>
                <a:gd name="T44" fmla="*/ 536 w 692"/>
                <a:gd name="T45" fmla="*/ 548 w 692"/>
                <a:gd name="T46" fmla="*/ 560 w 692"/>
                <a:gd name="T47" fmla="*/ 572 w 692"/>
                <a:gd name="T48" fmla="*/ 584 w 692"/>
                <a:gd name="T49" fmla="*/ 596 w 692"/>
                <a:gd name="T50" fmla="*/ 608 w 692"/>
                <a:gd name="T51" fmla="*/ 620 w 692"/>
                <a:gd name="T52" fmla="*/ 632 w 692"/>
                <a:gd name="T53" fmla="*/ 644 w 692"/>
                <a:gd name="T54" fmla="*/ 656 w 692"/>
                <a:gd name="T55" fmla="*/ 668 w 692"/>
                <a:gd name="T56" fmla="*/ 680 w 6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692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  <a:moveTo>
                    <a:pt x="468" y="0"/>
                  </a:moveTo>
                  <a:lnTo>
                    <a:pt x="472" y="0"/>
                  </a:lnTo>
                  <a:moveTo>
                    <a:pt x="476" y="0"/>
                  </a:moveTo>
                  <a:lnTo>
                    <a:pt x="480" y="0"/>
                  </a:lnTo>
                  <a:moveTo>
                    <a:pt x="484" y="0"/>
                  </a:moveTo>
                  <a:lnTo>
                    <a:pt x="488" y="0"/>
                  </a:lnTo>
                  <a:moveTo>
                    <a:pt x="492" y="0"/>
                  </a:moveTo>
                  <a:lnTo>
                    <a:pt x="496" y="0"/>
                  </a:lnTo>
                  <a:moveTo>
                    <a:pt x="500" y="0"/>
                  </a:moveTo>
                  <a:lnTo>
                    <a:pt x="504" y="0"/>
                  </a:lnTo>
                  <a:moveTo>
                    <a:pt x="508" y="0"/>
                  </a:moveTo>
                  <a:lnTo>
                    <a:pt x="512" y="0"/>
                  </a:lnTo>
                  <a:moveTo>
                    <a:pt x="516" y="0"/>
                  </a:moveTo>
                  <a:lnTo>
                    <a:pt x="520" y="0"/>
                  </a:lnTo>
                  <a:moveTo>
                    <a:pt x="524" y="0"/>
                  </a:moveTo>
                  <a:lnTo>
                    <a:pt x="528" y="0"/>
                  </a:lnTo>
                  <a:moveTo>
                    <a:pt x="532" y="0"/>
                  </a:moveTo>
                  <a:lnTo>
                    <a:pt x="536" y="0"/>
                  </a:lnTo>
                  <a:moveTo>
                    <a:pt x="540" y="0"/>
                  </a:moveTo>
                  <a:lnTo>
                    <a:pt x="544" y="0"/>
                  </a:lnTo>
                  <a:moveTo>
                    <a:pt x="548" y="0"/>
                  </a:moveTo>
                  <a:lnTo>
                    <a:pt x="552" y="0"/>
                  </a:lnTo>
                  <a:moveTo>
                    <a:pt x="556" y="0"/>
                  </a:moveTo>
                  <a:lnTo>
                    <a:pt x="560" y="0"/>
                  </a:lnTo>
                  <a:moveTo>
                    <a:pt x="564" y="0"/>
                  </a:moveTo>
                  <a:lnTo>
                    <a:pt x="568" y="0"/>
                  </a:lnTo>
                  <a:moveTo>
                    <a:pt x="572" y="0"/>
                  </a:moveTo>
                  <a:lnTo>
                    <a:pt x="576" y="0"/>
                  </a:lnTo>
                  <a:moveTo>
                    <a:pt x="580" y="0"/>
                  </a:moveTo>
                  <a:lnTo>
                    <a:pt x="584" y="0"/>
                  </a:lnTo>
                  <a:moveTo>
                    <a:pt x="588" y="0"/>
                  </a:moveTo>
                  <a:lnTo>
                    <a:pt x="592" y="0"/>
                  </a:lnTo>
                  <a:moveTo>
                    <a:pt x="596" y="0"/>
                  </a:moveTo>
                  <a:lnTo>
                    <a:pt x="600" y="0"/>
                  </a:lnTo>
                  <a:moveTo>
                    <a:pt x="604" y="0"/>
                  </a:moveTo>
                  <a:lnTo>
                    <a:pt x="608" y="0"/>
                  </a:lnTo>
                  <a:moveTo>
                    <a:pt x="612" y="0"/>
                  </a:moveTo>
                  <a:lnTo>
                    <a:pt x="616" y="0"/>
                  </a:lnTo>
                  <a:moveTo>
                    <a:pt x="620" y="0"/>
                  </a:moveTo>
                  <a:lnTo>
                    <a:pt x="624" y="0"/>
                  </a:lnTo>
                  <a:moveTo>
                    <a:pt x="628" y="0"/>
                  </a:moveTo>
                  <a:lnTo>
                    <a:pt x="632" y="0"/>
                  </a:lnTo>
                  <a:moveTo>
                    <a:pt x="636" y="0"/>
                  </a:moveTo>
                  <a:lnTo>
                    <a:pt x="640" y="0"/>
                  </a:lnTo>
                  <a:moveTo>
                    <a:pt x="644" y="0"/>
                  </a:moveTo>
                  <a:lnTo>
                    <a:pt x="648" y="0"/>
                  </a:lnTo>
                  <a:moveTo>
                    <a:pt x="652" y="0"/>
                  </a:moveTo>
                  <a:lnTo>
                    <a:pt x="656" y="0"/>
                  </a:lnTo>
                  <a:moveTo>
                    <a:pt x="660" y="0"/>
                  </a:moveTo>
                  <a:lnTo>
                    <a:pt x="664" y="0"/>
                  </a:lnTo>
                  <a:moveTo>
                    <a:pt x="668" y="0"/>
                  </a:moveTo>
                  <a:lnTo>
                    <a:pt x="672" y="0"/>
                  </a:lnTo>
                  <a:moveTo>
                    <a:pt x="676" y="0"/>
                  </a:moveTo>
                  <a:lnTo>
                    <a:pt x="680" y="0"/>
                  </a:lnTo>
                  <a:moveTo>
                    <a:pt x="684" y="0"/>
                  </a:moveTo>
                  <a:lnTo>
                    <a:pt x="688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3CD50789-15F0-E582-79E0-A5BF324ED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4" y="157"/>
              <a:ext cx="0" cy="2480"/>
            </a:xfrm>
            <a:custGeom>
              <a:avLst/>
              <a:gdLst>
                <a:gd name="T0" fmla="*/ 486 h 490"/>
                <a:gd name="T1" fmla="*/ 478 h 490"/>
                <a:gd name="T2" fmla="*/ 470 h 490"/>
                <a:gd name="T3" fmla="*/ 462 h 490"/>
                <a:gd name="T4" fmla="*/ 454 h 490"/>
                <a:gd name="T5" fmla="*/ 446 h 490"/>
                <a:gd name="T6" fmla="*/ 438 h 490"/>
                <a:gd name="T7" fmla="*/ 430 h 490"/>
                <a:gd name="T8" fmla="*/ 422 h 490"/>
                <a:gd name="T9" fmla="*/ 414 h 490"/>
                <a:gd name="T10" fmla="*/ 406 h 490"/>
                <a:gd name="T11" fmla="*/ 398 h 490"/>
                <a:gd name="T12" fmla="*/ 390 h 490"/>
                <a:gd name="T13" fmla="*/ 382 h 490"/>
                <a:gd name="T14" fmla="*/ 374 h 490"/>
                <a:gd name="T15" fmla="*/ 366 h 490"/>
                <a:gd name="T16" fmla="*/ 358 h 490"/>
                <a:gd name="T17" fmla="*/ 350 h 490"/>
                <a:gd name="T18" fmla="*/ 342 h 490"/>
                <a:gd name="T19" fmla="*/ 334 h 490"/>
                <a:gd name="T20" fmla="*/ 326 h 490"/>
                <a:gd name="T21" fmla="*/ 318 h 490"/>
                <a:gd name="T22" fmla="*/ 310 h 490"/>
                <a:gd name="T23" fmla="*/ 302 h 490"/>
                <a:gd name="T24" fmla="*/ 294 h 490"/>
                <a:gd name="T25" fmla="*/ 286 h 490"/>
                <a:gd name="T26" fmla="*/ 278 h 490"/>
                <a:gd name="T27" fmla="*/ 270 h 490"/>
                <a:gd name="T28" fmla="*/ 262 h 490"/>
                <a:gd name="T29" fmla="*/ 254 h 490"/>
                <a:gd name="T30" fmla="*/ 246 h 490"/>
                <a:gd name="T31" fmla="*/ 238 h 490"/>
                <a:gd name="T32" fmla="*/ 230 h 490"/>
                <a:gd name="T33" fmla="*/ 222 h 490"/>
                <a:gd name="T34" fmla="*/ 214 h 490"/>
                <a:gd name="T35" fmla="*/ 206 h 490"/>
                <a:gd name="T36" fmla="*/ 198 h 490"/>
                <a:gd name="T37" fmla="*/ 190 h 490"/>
                <a:gd name="T38" fmla="*/ 182 h 490"/>
                <a:gd name="T39" fmla="*/ 174 h 490"/>
                <a:gd name="T40" fmla="*/ 166 h 490"/>
                <a:gd name="T41" fmla="*/ 158 h 490"/>
                <a:gd name="T42" fmla="*/ 150 h 490"/>
                <a:gd name="T43" fmla="*/ 142 h 490"/>
                <a:gd name="T44" fmla="*/ 134 h 490"/>
                <a:gd name="T45" fmla="*/ 126 h 490"/>
                <a:gd name="T46" fmla="*/ 118 h 490"/>
                <a:gd name="T47" fmla="*/ 110 h 490"/>
                <a:gd name="T48" fmla="*/ 102 h 490"/>
                <a:gd name="T49" fmla="*/ 94 h 490"/>
                <a:gd name="T50" fmla="*/ 86 h 490"/>
                <a:gd name="T51" fmla="*/ 78 h 490"/>
                <a:gd name="T52" fmla="*/ 70 h 490"/>
                <a:gd name="T53" fmla="*/ 62 h 490"/>
                <a:gd name="T54" fmla="*/ 54 h 490"/>
                <a:gd name="T55" fmla="*/ 46 h 490"/>
                <a:gd name="T56" fmla="*/ 38 h 490"/>
                <a:gd name="T57" fmla="*/ 30 h 490"/>
                <a:gd name="T58" fmla="*/ 22 h 490"/>
                <a:gd name="T59" fmla="*/ 14 h 490"/>
                <a:gd name="T60" fmla="*/ 6 h 49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  <a:cxn ang="0">
                  <a:pos x="0" y="T60"/>
                </a:cxn>
              </a:cxnLst>
              <a:rect l="0" t="0" r="r" b="b"/>
              <a:pathLst>
                <a:path h="490">
                  <a:moveTo>
                    <a:pt x="0" y="486"/>
                  </a:moveTo>
                  <a:lnTo>
                    <a:pt x="0" y="482"/>
                  </a:lnTo>
                  <a:moveTo>
                    <a:pt x="0" y="478"/>
                  </a:moveTo>
                  <a:lnTo>
                    <a:pt x="0" y="474"/>
                  </a:lnTo>
                  <a:moveTo>
                    <a:pt x="0" y="470"/>
                  </a:moveTo>
                  <a:lnTo>
                    <a:pt x="0" y="466"/>
                  </a:lnTo>
                  <a:moveTo>
                    <a:pt x="0" y="462"/>
                  </a:moveTo>
                  <a:lnTo>
                    <a:pt x="0" y="458"/>
                  </a:lnTo>
                  <a:moveTo>
                    <a:pt x="0" y="454"/>
                  </a:moveTo>
                  <a:lnTo>
                    <a:pt x="0" y="450"/>
                  </a:lnTo>
                  <a:moveTo>
                    <a:pt x="0" y="446"/>
                  </a:moveTo>
                  <a:lnTo>
                    <a:pt x="0" y="442"/>
                  </a:lnTo>
                  <a:moveTo>
                    <a:pt x="0" y="438"/>
                  </a:moveTo>
                  <a:lnTo>
                    <a:pt x="0" y="434"/>
                  </a:lnTo>
                  <a:moveTo>
                    <a:pt x="0" y="430"/>
                  </a:moveTo>
                  <a:lnTo>
                    <a:pt x="0" y="426"/>
                  </a:lnTo>
                  <a:moveTo>
                    <a:pt x="0" y="422"/>
                  </a:moveTo>
                  <a:lnTo>
                    <a:pt x="0" y="418"/>
                  </a:lnTo>
                  <a:moveTo>
                    <a:pt x="0" y="414"/>
                  </a:moveTo>
                  <a:lnTo>
                    <a:pt x="0" y="410"/>
                  </a:lnTo>
                  <a:moveTo>
                    <a:pt x="0" y="406"/>
                  </a:moveTo>
                  <a:lnTo>
                    <a:pt x="0" y="402"/>
                  </a:lnTo>
                  <a:moveTo>
                    <a:pt x="0" y="398"/>
                  </a:moveTo>
                  <a:lnTo>
                    <a:pt x="0" y="394"/>
                  </a:lnTo>
                  <a:moveTo>
                    <a:pt x="0" y="390"/>
                  </a:moveTo>
                  <a:lnTo>
                    <a:pt x="0" y="386"/>
                  </a:lnTo>
                  <a:moveTo>
                    <a:pt x="0" y="382"/>
                  </a:moveTo>
                  <a:lnTo>
                    <a:pt x="0" y="378"/>
                  </a:lnTo>
                  <a:moveTo>
                    <a:pt x="0" y="374"/>
                  </a:moveTo>
                  <a:lnTo>
                    <a:pt x="0" y="370"/>
                  </a:lnTo>
                  <a:moveTo>
                    <a:pt x="0" y="366"/>
                  </a:moveTo>
                  <a:lnTo>
                    <a:pt x="0" y="362"/>
                  </a:lnTo>
                  <a:moveTo>
                    <a:pt x="0" y="358"/>
                  </a:moveTo>
                  <a:lnTo>
                    <a:pt x="0" y="354"/>
                  </a:lnTo>
                  <a:moveTo>
                    <a:pt x="0" y="350"/>
                  </a:moveTo>
                  <a:lnTo>
                    <a:pt x="0" y="346"/>
                  </a:lnTo>
                  <a:moveTo>
                    <a:pt x="0" y="342"/>
                  </a:moveTo>
                  <a:lnTo>
                    <a:pt x="0" y="338"/>
                  </a:lnTo>
                  <a:moveTo>
                    <a:pt x="0" y="334"/>
                  </a:moveTo>
                  <a:lnTo>
                    <a:pt x="0" y="330"/>
                  </a:lnTo>
                  <a:moveTo>
                    <a:pt x="0" y="326"/>
                  </a:moveTo>
                  <a:lnTo>
                    <a:pt x="0" y="322"/>
                  </a:lnTo>
                  <a:moveTo>
                    <a:pt x="0" y="318"/>
                  </a:moveTo>
                  <a:lnTo>
                    <a:pt x="0" y="314"/>
                  </a:lnTo>
                  <a:moveTo>
                    <a:pt x="0" y="310"/>
                  </a:moveTo>
                  <a:lnTo>
                    <a:pt x="0" y="306"/>
                  </a:lnTo>
                  <a:moveTo>
                    <a:pt x="0" y="302"/>
                  </a:moveTo>
                  <a:lnTo>
                    <a:pt x="0" y="298"/>
                  </a:lnTo>
                  <a:moveTo>
                    <a:pt x="0" y="294"/>
                  </a:moveTo>
                  <a:lnTo>
                    <a:pt x="0" y="290"/>
                  </a:lnTo>
                  <a:moveTo>
                    <a:pt x="0" y="286"/>
                  </a:moveTo>
                  <a:lnTo>
                    <a:pt x="0" y="282"/>
                  </a:lnTo>
                  <a:moveTo>
                    <a:pt x="0" y="278"/>
                  </a:moveTo>
                  <a:lnTo>
                    <a:pt x="0" y="274"/>
                  </a:lnTo>
                  <a:moveTo>
                    <a:pt x="0" y="270"/>
                  </a:moveTo>
                  <a:lnTo>
                    <a:pt x="0" y="266"/>
                  </a:lnTo>
                  <a:moveTo>
                    <a:pt x="0" y="262"/>
                  </a:moveTo>
                  <a:lnTo>
                    <a:pt x="0" y="258"/>
                  </a:lnTo>
                  <a:moveTo>
                    <a:pt x="0" y="254"/>
                  </a:moveTo>
                  <a:lnTo>
                    <a:pt x="0" y="250"/>
                  </a:lnTo>
                  <a:moveTo>
                    <a:pt x="0" y="246"/>
                  </a:moveTo>
                  <a:lnTo>
                    <a:pt x="0" y="242"/>
                  </a:lnTo>
                  <a:moveTo>
                    <a:pt x="0" y="238"/>
                  </a:moveTo>
                  <a:lnTo>
                    <a:pt x="0" y="234"/>
                  </a:lnTo>
                  <a:moveTo>
                    <a:pt x="0" y="230"/>
                  </a:moveTo>
                  <a:lnTo>
                    <a:pt x="0" y="226"/>
                  </a:lnTo>
                  <a:moveTo>
                    <a:pt x="0" y="222"/>
                  </a:moveTo>
                  <a:lnTo>
                    <a:pt x="0" y="218"/>
                  </a:lnTo>
                  <a:moveTo>
                    <a:pt x="0" y="214"/>
                  </a:moveTo>
                  <a:lnTo>
                    <a:pt x="0" y="210"/>
                  </a:lnTo>
                  <a:moveTo>
                    <a:pt x="0" y="206"/>
                  </a:moveTo>
                  <a:lnTo>
                    <a:pt x="0" y="202"/>
                  </a:lnTo>
                  <a:moveTo>
                    <a:pt x="0" y="198"/>
                  </a:moveTo>
                  <a:lnTo>
                    <a:pt x="0" y="194"/>
                  </a:lnTo>
                  <a:moveTo>
                    <a:pt x="0" y="190"/>
                  </a:moveTo>
                  <a:lnTo>
                    <a:pt x="0" y="186"/>
                  </a:lnTo>
                  <a:moveTo>
                    <a:pt x="0" y="182"/>
                  </a:moveTo>
                  <a:lnTo>
                    <a:pt x="0" y="178"/>
                  </a:lnTo>
                  <a:moveTo>
                    <a:pt x="0" y="174"/>
                  </a:moveTo>
                  <a:lnTo>
                    <a:pt x="0" y="170"/>
                  </a:lnTo>
                  <a:moveTo>
                    <a:pt x="0" y="166"/>
                  </a:moveTo>
                  <a:lnTo>
                    <a:pt x="0" y="162"/>
                  </a:lnTo>
                  <a:moveTo>
                    <a:pt x="0" y="158"/>
                  </a:moveTo>
                  <a:lnTo>
                    <a:pt x="0" y="154"/>
                  </a:lnTo>
                  <a:moveTo>
                    <a:pt x="0" y="150"/>
                  </a:moveTo>
                  <a:lnTo>
                    <a:pt x="0" y="146"/>
                  </a:lnTo>
                  <a:moveTo>
                    <a:pt x="0" y="142"/>
                  </a:moveTo>
                  <a:lnTo>
                    <a:pt x="0" y="138"/>
                  </a:lnTo>
                  <a:moveTo>
                    <a:pt x="0" y="134"/>
                  </a:moveTo>
                  <a:lnTo>
                    <a:pt x="0" y="130"/>
                  </a:lnTo>
                  <a:moveTo>
                    <a:pt x="0" y="126"/>
                  </a:moveTo>
                  <a:lnTo>
                    <a:pt x="0" y="122"/>
                  </a:lnTo>
                  <a:moveTo>
                    <a:pt x="0" y="118"/>
                  </a:moveTo>
                  <a:lnTo>
                    <a:pt x="0" y="114"/>
                  </a:lnTo>
                  <a:moveTo>
                    <a:pt x="0" y="110"/>
                  </a:moveTo>
                  <a:lnTo>
                    <a:pt x="0" y="106"/>
                  </a:lnTo>
                  <a:moveTo>
                    <a:pt x="0" y="102"/>
                  </a:moveTo>
                  <a:lnTo>
                    <a:pt x="0" y="98"/>
                  </a:lnTo>
                  <a:moveTo>
                    <a:pt x="0" y="94"/>
                  </a:moveTo>
                  <a:lnTo>
                    <a:pt x="0" y="90"/>
                  </a:lnTo>
                  <a:moveTo>
                    <a:pt x="0" y="86"/>
                  </a:moveTo>
                  <a:lnTo>
                    <a:pt x="0" y="82"/>
                  </a:lnTo>
                  <a:moveTo>
                    <a:pt x="0" y="78"/>
                  </a:moveTo>
                  <a:lnTo>
                    <a:pt x="0" y="74"/>
                  </a:lnTo>
                  <a:moveTo>
                    <a:pt x="0" y="70"/>
                  </a:moveTo>
                  <a:lnTo>
                    <a:pt x="0" y="66"/>
                  </a:lnTo>
                  <a:moveTo>
                    <a:pt x="0" y="62"/>
                  </a:moveTo>
                  <a:lnTo>
                    <a:pt x="0" y="58"/>
                  </a:lnTo>
                  <a:moveTo>
                    <a:pt x="0" y="54"/>
                  </a:moveTo>
                  <a:lnTo>
                    <a:pt x="0" y="50"/>
                  </a:lnTo>
                  <a:moveTo>
                    <a:pt x="0" y="46"/>
                  </a:moveTo>
                  <a:lnTo>
                    <a:pt x="0" y="42"/>
                  </a:lnTo>
                  <a:moveTo>
                    <a:pt x="0" y="38"/>
                  </a:moveTo>
                  <a:lnTo>
                    <a:pt x="0" y="34"/>
                  </a:lnTo>
                  <a:moveTo>
                    <a:pt x="0" y="30"/>
                  </a:moveTo>
                  <a:lnTo>
                    <a:pt x="0" y="26"/>
                  </a:lnTo>
                  <a:moveTo>
                    <a:pt x="0" y="22"/>
                  </a:moveTo>
                  <a:lnTo>
                    <a:pt x="0" y="18"/>
                  </a:lnTo>
                  <a:moveTo>
                    <a:pt x="0" y="14"/>
                  </a:moveTo>
                  <a:lnTo>
                    <a:pt x="0" y="10"/>
                  </a:lnTo>
                  <a:moveTo>
                    <a:pt x="0" y="6"/>
                  </a:moveTo>
                  <a:lnTo>
                    <a:pt x="0" y="2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82" name="Rectangle 78">
              <a:extLst>
                <a:ext uri="{FF2B5EF4-FFF2-40B4-BE49-F238E27FC236}">
                  <a16:creationId xmlns:a16="http://schemas.microsoft.com/office/drawing/2014/main" id="{EAC6285A-9F65-80E8-06D7-28707369E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1082"/>
              <a:ext cx="44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PPETrabajar</a:t>
              </a:r>
              <a:endPara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9">
              <a:extLst>
                <a:ext uri="{FF2B5EF4-FFF2-40B4-BE49-F238E27FC236}">
                  <a16:creationId xmlns:a16="http://schemas.microsoft.com/office/drawing/2014/main" id="{DEE2C271-02C0-5258-E622-C257A9404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900"/>
              <a:ext cx="553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TGParticipacion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0">
              <a:extLst>
                <a:ext uri="{FF2B5EF4-FFF2-40B4-BE49-F238E27FC236}">
                  <a16:creationId xmlns:a16="http://schemas.microsoft.com/office/drawing/2014/main" id="{BD2F48D8-1CD5-F90B-5BD7-C67EC0649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867"/>
              <a:ext cx="52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Tdesocupacion</a:t>
              </a:r>
              <a:endPara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1">
              <a:extLst>
                <a:ext uri="{FF2B5EF4-FFF2-40B4-BE49-F238E27FC236}">
                  <a16:creationId xmlns:a16="http://schemas.microsoft.com/office/drawing/2014/main" id="{3CB61D7D-313E-F66B-EAC9-53579CF36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" y="674"/>
              <a:ext cx="517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Tsubocupacion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id="{BC4EAA03-812A-FD63-04AA-04DE24F10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1757"/>
              <a:ext cx="43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CapaInstituc</a:t>
              </a:r>
              <a:endPara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3">
              <a:extLst>
                <a:ext uri="{FF2B5EF4-FFF2-40B4-BE49-F238E27FC236}">
                  <a16:creationId xmlns:a16="http://schemas.microsoft.com/office/drawing/2014/main" id="{891D79AE-E787-9686-6C60-C6303ED1A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1695"/>
              <a:ext cx="634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CorrupObservable</a:t>
              </a:r>
              <a:endPara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4">
              <a:extLst>
                <a:ext uri="{FF2B5EF4-FFF2-40B4-BE49-F238E27FC236}">
                  <a16:creationId xmlns:a16="http://schemas.microsoft.com/office/drawing/2014/main" id="{87E25C69-2693-1CFB-6FA9-39239DE3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1816"/>
              <a:ext cx="46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CorrupOculta</a:t>
              </a:r>
              <a:endPara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5">
              <a:extLst>
                <a:ext uri="{FF2B5EF4-FFF2-40B4-BE49-F238E27FC236}">
                  <a16:creationId xmlns:a16="http://schemas.microsoft.com/office/drawing/2014/main" id="{CB29BF2A-CC21-78DE-D0E6-D3BCDD89E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386"/>
              <a:ext cx="560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VulneraTrabajo</a:t>
              </a:r>
              <a:endParaRPr kumimoji="0" lang="es-CO" altLang="es-C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6">
              <a:extLst>
                <a:ext uri="{FF2B5EF4-FFF2-40B4-BE49-F238E27FC236}">
                  <a16:creationId xmlns:a16="http://schemas.microsoft.com/office/drawing/2014/main" id="{F2880089-E89C-A02C-6A9C-4BD41A7C2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1572"/>
              <a:ext cx="420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Corrupción</a:t>
              </a:r>
              <a:endParaRPr kumimoji="0" lang="es-CO" altLang="es-CO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7">
              <a:extLst>
                <a:ext uri="{FF2B5EF4-FFF2-40B4-BE49-F238E27FC236}">
                  <a16:creationId xmlns:a16="http://schemas.microsoft.com/office/drawing/2014/main" id="{4E26DE8A-C515-4721-ED57-DC044D65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" y="1392"/>
              <a:ext cx="59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4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Radar.Trabajo</a:t>
              </a:r>
              <a:endParaRPr kumimoji="0" lang="es-CO" altLang="es-CO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Line 88">
              <a:extLst>
                <a:ext uri="{FF2B5EF4-FFF2-40B4-BE49-F238E27FC236}">
                  <a16:creationId xmlns:a16="http://schemas.microsoft.com/office/drawing/2014/main" id="{4FA0D168-C5D4-7F6C-2AF5-668D0394B2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1" y="1210"/>
              <a:ext cx="1473" cy="35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93" name="Freeform 89">
              <a:extLst>
                <a:ext uri="{FF2B5EF4-FFF2-40B4-BE49-F238E27FC236}">
                  <a16:creationId xmlns:a16="http://schemas.microsoft.com/office/drawing/2014/main" id="{FD395E0E-A695-6EC0-A84D-FE2CC2A31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1200"/>
              <a:ext cx="36" cy="35"/>
            </a:xfrm>
            <a:custGeom>
              <a:avLst/>
              <a:gdLst>
                <a:gd name="T0" fmla="*/ 7 w 7"/>
                <a:gd name="T1" fmla="*/ 0 h 7"/>
                <a:gd name="T2" fmla="*/ 0 w 7"/>
                <a:gd name="T3" fmla="*/ 2 h 7"/>
                <a:gd name="T4" fmla="*/ 5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0" y="2"/>
                  </a:lnTo>
                  <a:lnTo>
                    <a:pt x="5" y="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94" name="Line 90">
              <a:extLst>
                <a:ext uri="{FF2B5EF4-FFF2-40B4-BE49-F238E27FC236}">
                  <a16:creationId xmlns:a16="http://schemas.microsoft.com/office/drawing/2014/main" id="{4281AB84-E4C5-A53E-7B3F-7C7A6DC93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4" y="1002"/>
              <a:ext cx="5" cy="562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601799B7-2D80-52A1-C3B8-39A7F78B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002"/>
              <a:ext cx="40" cy="31"/>
            </a:xfrm>
            <a:custGeom>
              <a:avLst/>
              <a:gdLst>
                <a:gd name="T0" fmla="*/ 8 w 8"/>
                <a:gd name="T1" fmla="*/ 6 h 6"/>
                <a:gd name="T2" fmla="*/ 4 w 8"/>
                <a:gd name="T3" fmla="*/ 0 h 6"/>
                <a:gd name="T4" fmla="*/ 0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0"/>
                  </a:lnTo>
                  <a:lnTo>
                    <a:pt x="0" y="6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96" name="Line 92">
              <a:extLst>
                <a:ext uri="{FF2B5EF4-FFF2-40B4-BE49-F238E27FC236}">
                  <a16:creationId xmlns:a16="http://schemas.microsoft.com/office/drawing/2014/main" id="{2BEA3B1D-9394-B140-7F6C-C388C44A6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4" y="891"/>
              <a:ext cx="511" cy="67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BB5150F6-694A-E899-D46B-044CF9E52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891"/>
              <a:ext cx="35" cy="35"/>
            </a:xfrm>
            <a:custGeom>
              <a:avLst/>
              <a:gdLst>
                <a:gd name="T0" fmla="*/ 6 w 7"/>
                <a:gd name="T1" fmla="*/ 7 h 7"/>
                <a:gd name="T2" fmla="*/ 7 w 7"/>
                <a:gd name="T3" fmla="*/ 0 h 7"/>
                <a:gd name="T4" fmla="*/ 0 w 7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6" y="7"/>
                  </a:moveTo>
                  <a:lnTo>
                    <a:pt x="7" y="0"/>
                  </a:lnTo>
                  <a:lnTo>
                    <a:pt x="0" y="2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98" name="Line 94">
              <a:extLst>
                <a:ext uri="{FF2B5EF4-FFF2-40B4-BE49-F238E27FC236}">
                  <a16:creationId xmlns:a16="http://schemas.microsoft.com/office/drawing/2014/main" id="{8C5D4C7E-E70E-2B79-A569-5B3C052F10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4" y="800"/>
              <a:ext cx="445" cy="76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98A03A05-CB5E-046C-E574-3E2E452F2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800"/>
              <a:ext cx="30" cy="40"/>
            </a:xfrm>
            <a:custGeom>
              <a:avLst/>
              <a:gdLst>
                <a:gd name="T0" fmla="*/ 6 w 6"/>
                <a:gd name="T1" fmla="*/ 8 h 8"/>
                <a:gd name="T2" fmla="*/ 6 w 6"/>
                <a:gd name="T3" fmla="*/ 0 h 8"/>
                <a:gd name="T4" fmla="*/ 0 w 6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6" y="0"/>
                  </a:lnTo>
                  <a:lnTo>
                    <a:pt x="0" y="4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00" name="Line 96">
              <a:extLst>
                <a:ext uri="{FF2B5EF4-FFF2-40B4-BE49-F238E27FC236}">
                  <a16:creationId xmlns:a16="http://schemas.microsoft.com/office/drawing/2014/main" id="{BB4A931A-BC22-CA40-1BFE-421D68189B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8" y="1564"/>
              <a:ext cx="886" cy="162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B776ABC1-52DA-AA47-B870-E42E18BD0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1701"/>
              <a:ext cx="36" cy="35"/>
            </a:xfrm>
            <a:custGeom>
              <a:avLst/>
              <a:gdLst>
                <a:gd name="T0" fmla="*/ 6 w 7"/>
                <a:gd name="T1" fmla="*/ 0 h 7"/>
                <a:gd name="T2" fmla="*/ 0 w 7"/>
                <a:gd name="T3" fmla="*/ 5 h 7"/>
                <a:gd name="T4" fmla="*/ 7 w 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6" y="0"/>
                  </a:moveTo>
                  <a:lnTo>
                    <a:pt x="0" y="5"/>
                  </a:lnTo>
                  <a:lnTo>
                    <a:pt x="7" y="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02" name="Line 98">
              <a:extLst>
                <a:ext uri="{FF2B5EF4-FFF2-40B4-BE49-F238E27FC236}">
                  <a16:creationId xmlns:a16="http://schemas.microsoft.com/office/drawing/2014/main" id="{2131D1DE-CCD5-18CE-932B-6D352BB3BD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6" y="1564"/>
              <a:ext cx="258" cy="8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03" name="Freeform 99">
              <a:extLst>
                <a:ext uri="{FF2B5EF4-FFF2-40B4-BE49-F238E27FC236}">
                  <a16:creationId xmlns:a16="http://schemas.microsoft.com/office/drawing/2014/main" id="{092C6127-38C6-669E-3663-69B7CB372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1620"/>
              <a:ext cx="40" cy="35"/>
            </a:xfrm>
            <a:custGeom>
              <a:avLst/>
              <a:gdLst>
                <a:gd name="T0" fmla="*/ 5 w 8"/>
                <a:gd name="T1" fmla="*/ 0 h 7"/>
                <a:gd name="T2" fmla="*/ 0 w 8"/>
                <a:gd name="T3" fmla="*/ 5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5" y="0"/>
                  </a:moveTo>
                  <a:lnTo>
                    <a:pt x="0" y="5"/>
                  </a:lnTo>
                  <a:lnTo>
                    <a:pt x="8" y="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04" name="Line 100">
              <a:extLst>
                <a:ext uri="{FF2B5EF4-FFF2-40B4-BE49-F238E27FC236}">
                  <a16:creationId xmlns:a16="http://schemas.microsoft.com/office/drawing/2014/main" id="{D03D2C24-998A-0328-522C-885EFCEFA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4" y="1564"/>
              <a:ext cx="1655" cy="192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A674BB73-AA90-DAFA-45B3-8BFC1571B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1736"/>
              <a:ext cx="36" cy="36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4 h 7"/>
                <a:gd name="T4" fmla="*/ 1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7" y="4"/>
                  </a:lnTo>
                  <a:lnTo>
                    <a:pt x="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06" name="Line 102">
              <a:extLst>
                <a:ext uri="{FF2B5EF4-FFF2-40B4-BE49-F238E27FC236}">
                  <a16:creationId xmlns:a16="http://schemas.microsoft.com/office/drawing/2014/main" id="{9773A742-DBC9-1876-E1E0-410475C37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4" y="511"/>
              <a:ext cx="268" cy="105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07" name="Freeform 103">
              <a:extLst>
                <a:ext uri="{FF2B5EF4-FFF2-40B4-BE49-F238E27FC236}">
                  <a16:creationId xmlns:a16="http://schemas.microsoft.com/office/drawing/2014/main" id="{8E524611-F57F-8CDA-7610-B1D066259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511"/>
              <a:ext cx="40" cy="36"/>
            </a:xfrm>
            <a:custGeom>
              <a:avLst/>
              <a:gdLst>
                <a:gd name="T0" fmla="*/ 8 w 8"/>
                <a:gd name="T1" fmla="*/ 7 h 7"/>
                <a:gd name="T2" fmla="*/ 6 w 8"/>
                <a:gd name="T3" fmla="*/ 0 h 7"/>
                <a:gd name="T4" fmla="*/ 0 w 8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08" name="Line 104">
              <a:extLst>
                <a:ext uri="{FF2B5EF4-FFF2-40B4-BE49-F238E27FC236}">
                  <a16:creationId xmlns:a16="http://schemas.microsoft.com/office/drawing/2014/main" id="{BCFE5ECB-FA9E-080C-80E4-0830B2E1A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4" y="1564"/>
              <a:ext cx="1680" cy="167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F7B704A2-D5E8-EB5A-D277-5A3E3E196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1706"/>
              <a:ext cx="35" cy="40"/>
            </a:xfrm>
            <a:custGeom>
              <a:avLst/>
              <a:gdLst>
                <a:gd name="T0" fmla="*/ 0 w 7"/>
                <a:gd name="T1" fmla="*/ 8 h 8"/>
                <a:gd name="T2" fmla="*/ 7 w 7"/>
                <a:gd name="T3" fmla="*/ 5 h 8"/>
                <a:gd name="T4" fmla="*/ 1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7" y="5"/>
                  </a:lnTo>
                  <a:lnTo>
                    <a:pt x="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10" name="Line 106">
              <a:extLst>
                <a:ext uri="{FF2B5EF4-FFF2-40B4-BE49-F238E27FC236}">
                  <a16:creationId xmlns:a16="http://schemas.microsoft.com/office/drawing/2014/main" id="{35607A9F-9DD9-5E2C-9D22-6916D2012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4" y="1564"/>
              <a:ext cx="1706" cy="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6974BE52-68EE-4372-7925-8B2B5772F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1549"/>
              <a:ext cx="36" cy="35"/>
            </a:xfrm>
            <a:custGeom>
              <a:avLst/>
              <a:gdLst>
                <a:gd name="T0" fmla="*/ 0 w 7"/>
                <a:gd name="T1" fmla="*/ 7 h 7"/>
                <a:gd name="T2" fmla="*/ 7 w 7"/>
                <a:gd name="T3" fmla="*/ 4 h 7"/>
                <a:gd name="T4" fmla="*/ 0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4765CB6A-865A-03A1-1C36-9A9C2286CA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" y="1564"/>
              <a:ext cx="3503" cy="0"/>
            </a:xfrm>
            <a:custGeom>
              <a:avLst/>
              <a:gdLst>
                <a:gd name="T0" fmla="*/ 8 w 692"/>
                <a:gd name="T1" fmla="*/ 20 w 692"/>
                <a:gd name="T2" fmla="*/ 32 w 692"/>
                <a:gd name="T3" fmla="*/ 44 w 692"/>
                <a:gd name="T4" fmla="*/ 56 w 692"/>
                <a:gd name="T5" fmla="*/ 68 w 692"/>
                <a:gd name="T6" fmla="*/ 80 w 692"/>
                <a:gd name="T7" fmla="*/ 92 w 692"/>
                <a:gd name="T8" fmla="*/ 104 w 692"/>
                <a:gd name="T9" fmla="*/ 116 w 692"/>
                <a:gd name="T10" fmla="*/ 128 w 692"/>
                <a:gd name="T11" fmla="*/ 140 w 692"/>
                <a:gd name="T12" fmla="*/ 152 w 692"/>
                <a:gd name="T13" fmla="*/ 164 w 692"/>
                <a:gd name="T14" fmla="*/ 176 w 692"/>
                <a:gd name="T15" fmla="*/ 188 w 692"/>
                <a:gd name="T16" fmla="*/ 200 w 692"/>
                <a:gd name="T17" fmla="*/ 212 w 692"/>
                <a:gd name="T18" fmla="*/ 224 w 692"/>
                <a:gd name="T19" fmla="*/ 236 w 692"/>
                <a:gd name="T20" fmla="*/ 248 w 692"/>
                <a:gd name="T21" fmla="*/ 260 w 692"/>
                <a:gd name="T22" fmla="*/ 272 w 692"/>
                <a:gd name="T23" fmla="*/ 284 w 692"/>
                <a:gd name="T24" fmla="*/ 296 w 692"/>
                <a:gd name="T25" fmla="*/ 308 w 692"/>
                <a:gd name="T26" fmla="*/ 320 w 692"/>
                <a:gd name="T27" fmla="*/ 332 w 692"/>
                <a:gd name="T28" fmla="*/ 344 w 692"/>
                <a:gd name="T29" fmla="*/ 356 w 692"/>
                <a:gd name="T30" fmla="*/ 368 w 692"/>
                <a:gd name="T31" fmla="*/ 380 w 692"/>
                <a:gd name="T32" fmla="*/ 392 w 692"/>
                <a:gd name="T33" fmla="*/ 404 w 692"/>
                <a:gd name="T34" fmla="*/ 416 w 692"/>
                <a:gd name="T35" fmla="*/ 428 w 692"/>
                <a:gd name="T36" fmla="*/ 440 w 692"/>
                <a:gd name="T37" fmla="*/ 452 w 692"/>
                <a:gd name="T38" fmla="*/ 464 w 692"/>
                <a:gd name="T39" fmla="*/ 476 w 692"/>
                <a:gd name="T40" fmla="*/ 488 w 692"/>
                <a:gd name="T41" fmla="*/ 500 w 692"/>
                <a:gd name="T42" fmla="*/ 512 w 692"/>
                <a:gd name="T43" fmla="*/ 524 w 692"/>
                <a:gd name="T44" fmla="*/ 536 w 692"/>
                <a:gd name="T45" fmla="*/ 548 w 692"/>
                <a:gd name="T46" fmla="*/ 560 w 692"/>
                <a:gd name="T47" fmla="*/ 572 w 692"/>
                <a:gd name="T48" fmla="*/ 584 w 692"/>
                <a:gd name="T49" fmla="*/ 596 w 692"/>
                <a:gd name="T50" fmla="*/ 608 w 692"/>
                <a:gd name="T51" fmla="*/ 620 w 692"/>
                <a:gd name="T52" fmla="*/ 632 w 692"/>
                <a:gd name="T53" fmla="*/ 644 w 692"/>
                <a:gd name="T54" fmla="*/ 656 w 692"/>
                <a:gd name="T55" fmla="*/ 668 w 692"/>
                <a:gd name="T56" fmla="*/ 680 w 6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</a:cxnLst>
              <a:rect l="0" t="0" r="r" b="b"/>
              <a:pathLst>
                <a:path w="692">
                  <a:moveTo>
                    <a:pt x="4" y="0"/>
                  </a:moveTo>
                  <a:lnTo>
                    <a:pt x="8" y="0"/>
                  </a:lnTo>
                  <a:moveTo>
                    <a:pt x="12" y="0"/>
                  </a:moveTo>
                  <a:lnTo>
                    <a:pt x="16" y="0"/>
                  </a:lnTo>
                  <a:moveTo>
                    <a:pt x="20" y="0"/>
                  </a:moveTo>
                  <a:lnTo>
                    <a:pt x="24" y="0"/>
                  </a:lnTo>
                  <a:moveTo>
                    <a:pt x="28" y="0"/>
                  </a:moveTo>
                  <a:lnTo>
                    <a:pt x="32" y="0"/>
                  </a:lnTo>
                  <a:moveTo>
                    <a:pt x="36" y="0"/>
                  </a:moveTo>
                  <a:lnTo>
                    <a:pt x="40" y="0"/>
                  </a:lnTo>
                  <a:moveTo>
                    <a:pt x="44" y="0"/>
                  </a:moveTo>
                  <a:lnTo>
                    <a:pt x="48" y="0"/>
                  </a:lnTo>
                  <a:moveTo>
                    <a:pt x="52" y="0"/>
                  </a:moveTo>
                  <a:lnTo>
                    <a:pt x="56" y="0"/>
                  </a:lnTo>
                  <a:moveTo>
                    <a:pt x="60" y="0"/>
                  </a:moveTo>
                  <a:lnTo>
                    <a:pt x="64" y="0"/>
                  </a:lnTo>
                  <a:moveTo>
                    <a:pt x="68" y="0"/>
                  </a:moveTo>
                  <a:lnTo>
                    <a:pt x="72" y="0"/>
                  </a:lnTo>
                  <a:moveTo>
                    <a:pt x="76" y="0"/>
                  </a:moveTo>
                  <a:lnTo>
                    <a:pt x="80" y="0"/>
                  </a:lnTo>
                  <a:moveTo>
                    <a:pt x="84" y="0"/>
                  </a:moveTo>
                  <a:lnTo>
                    <a:pt x="88" y="0"/>
                  </a:lnTo>
                  <a:moveTo>
                    <a:pt x="92" y="0"/>
                  </a:moveTo>
                  <a:lnTo>
                    <a:pt x="96" y="0"/>
                  </a:lnTo>
                  <a:moveTo>
                    <a:pt x="100" y="0"/>
                  </a:moveTo>
                  <a:lnTo>
                    <a:pt x="104" y="0"/>
                  </a:lnTo>
                  <a:moveTo>
                    <a:pt x="108" y="0"/>
                  </a:moveTo>
                  <a:lnTo>
                    <a:pt x="112" y="0"/>
                  </a:lnTo>
                  <a:moveTo>
                    <a:pt x="116" y="0"/>
                  </a:moveTo>
                  <a:lnTo>
                    <a:pt x="120" y="0"/>
                  </a:lnTo>
                  <a:moveTo>
                    <a:pt x="124" y="0"/>
                  </a:moveTo>
                  <a:lnTo>
                    <a:pt x="128" y="0"/>
                  </a:lnTo>
                  <a:moveTo>
                    <a:pt x="132" y="0"/>
                  </a:moveTo>
                  <a:lnTo>
                    <a:pt x="136" y="0"/>
                  </a:lnTo>
                  <a:moveTo>
                    <a:pt x="140" y="0"/>
                  </a:moveTo>
                  <a:lnTo>
                    <a:pt x="144" y="0"/>
                  </a:lnTo>
                  <a:moveTo>
                    <a:pt x="148" y="0"/>
                  </a:moveTo>
                  <a:lnTo>
                    <a:pt x="152" y="0"/>
                  </a:lnTo>
                  <a:moveTo>
                    <a:pt x="156" y="0"/>
                  </a:moveTo>
                  <a:lnTo>
                    <a:pt x="160" y="0"/>
                  </a:lnTo>
                  <a:moveTo>
                    <a:pt x="164" y="0"/>
                  </a:moveTo>
                  <a:lnTo>
                    <a:pt x="168" y="0"/>
                  </a:lnTo>
                  <a:moveTo>
                    <a:pt x="172" y="0"/>
                  </a:moveTo>
                  <a:lnTo>
                    <a:pt x="176" y="0"/>
                  </a:lnTo>
                  <a:moveTo>
                    <a:pt x="180" y="0"/>
                  </a:moveTo>
                  <a:lnTo>
                    <a:pt x="184" y="0"/>
                  </a:lnTo>
                  <a:moveTo>
                    <a:pt x="188" y="0"/>
                  </a:moveTo>
                  <a:lnTo>
                    <a:pt x="192" y="0"/>
                  </a:lnTo>
                  <a:moveTo>
                    <a:pt x="196" y="0"/>
                  </a:moveTo>
                  <a:lnTo>
                    <a:pt x="200" y="0"/>
                  </a:lnTo>
                  <a:moveTo>
                    <a:pt x="204" y="0"/>
                  </a:moveTo>
                  <a:lnTo>
                    <a:pt x="208" y="0"/>
                  </a:lnTo>
                  <a:moveTo>
                    <a:pt x="212" y="0"/>
                  </a:moveTo>
                  <a:lnTo>
                    <a:pt x="216" y="0"/>
                  </a:lnTo>
                  <a:moveTo>
                    <a:pt x="220" y="0"/>
                  </a:moveTo>
                  <a:lnTo>
                    <a:pt x="224" y="0"/>
                  </a:lnTo>
                  <a:moveTo>
                    <a:pt x="228" y="0"/>
                  </a:moveTo>
                  <a:lnTo>
                    <a:pt x="232" y="0"/>
                  </a:lnTo>
                  <a:moveTo>
                    <a:pt x="236" y="0"/>
                  </a:moveTo>
                  <a:lnTo>
                    <a:pt x="240" y="0"/>
                  </a:lnTo>
                  <a:moveTo>
                    <a:pt x="244" y="0"/>
                  </a:moveTo>
                  <a:lnTo>
                    <a:pt x="248" y="0"/>
                  </a:lnTo>
                  <a:moveTo>
                    <a:pt x="252" y="0"/>
                  </a:moveTo>
                  <a:lnTo>
                    <a:pt x="256" y="0"/>
                  </a:lnTo>
                  <a:moveTo>
                    <a:pt x="260" y="0"/>
                  </a:moveTo>
                  <a:lnTo>
                    <a:pt x="264" y="0"/>
                  </a:lnTo>
                  <a:moveTo>
                    <a:pt x="268" y="0"/>
                  </a:moveTo>
                  <a:lnTo>
                    <a:pt x="272" y="0"/>
                  </a:lnTo>
                  <a:moveTo>
                    <a:pt x="276" y="0"/>
                  </a:moveTo>
                  <a:lnTo>
                    <a:pt x="280" y="0"/>
                  </a:lnTo>
                  <a:moveTo>
                    <a:pt x="284" y="0"/>
                  </a:moveTo>
                  <a:lnTo>
                    <a:pt x="288" y="0"/>
                  </a:lnTo>
                  <a:moveTo>
                    <a:pt x="292" y="0"/>
                  </a:moveTo>
                  <a:lnTo>
                    <a:pt x="296" y="0"/>
                  </a:lnTo>
                  <a:moveTo>
                    <a:pt x="300" y="0"/>
                  </a:moveTo>
                  <a:lnTo>
                    <a:pt x="304" y="0"/>
                  </a:lnTo>
                  <a:moveTo>
                    <a:pt x="308" y="0"/>
                  </a:moveTo>
                  <a:lnTo>
                    <a:pt x="312" y="0"/>
                  </a:lnTo>
                  <a:moveTo>
                    <a:pt x="316" y="0"/>
                  </a:moveTo>
                  <a:lnTo>
                    <a:pt x="320" y="0"/>
                  </a:lnTo>
                  <a:moveTo>
                    <a:pt x="324" y="0"/>
                  </a:moveTo>
                  <a:lnTo>
                    <a:pt x="328" y="0"/>
                  </a:lnTo>
                  <a:moveTo>
                    <a:pt x="332" y="0"/>
                  </a:moveTo>
                  <a:lnTo>
                    <a:pt x="336" y="0"/>
                  </a:lnTo>
                  <a:moveTo>
                    <a:pt x="340" y="0"/>
                  </a:moveTo>
                  <a:lnTo>
                    <a:pt x="344" y="0"/>
                  </a:lnTo>
                  <a:moveTo>
                    <a:pt x="348" y="0"/>
                  </a:moveTo>
                  <a:lnTo>
                    <a:pt x="352" y="0"/>
                  </a:lnTo>
                  <a:moveTo>
                    <a:pt x="356" y="0"/>
                  </a:moveTo>
                  <a:lnTo>
                    <a:pt x="360" y="0"/>
                  </a:lnTo>
                  <a:moveTo>
                    <a:pt x="364" y="0"/>
                  </a:moveTo>
                  <a:lnTo>
                    <a:pt x="368" y="0"/>
                  </a:lnTo>
                  <a:moveTo>
                    <a:pt x="372" y="0"/>
                  </a:moveTo>
                  <a:lnTo>
                    <a:pt x="376" y="0"/>
                  </a:lnTo>
                  <a:moveTo>
                    <a:pt x="380" y="0"/>
                  </a:moveTo>
                  <a:lnTo>
                    <a:pt x="384" y="0"/>
                  </a:lnTo>
                  <a:moveTo>
                    <a:pt x="388" y="0"/>
                  </a:moveTo>
                  <a:lnTo>
                    <a:pt x="392" y="0"/>
                  </a:lnTo>
                  <a:moveTo>
                    <a:pt x="396" y="0"/>
                  </a:moveTo>
                  <a:lnTo>
                    <a:pt x="400" y="0"/>
                  </a:lnTo>
                  <a:moveTo>
                    <a:pt x="404" y="0"/>
                  </a:moveTo>
                  <a:lnTo>
                    <a:pt x="408" y="0"/>
                  </a:lnTo>
                  <a:moveTo>
                    <a:pt x="412" y="0"/>
                  </a:moveTo>
                  <a:lnTo>
                    <a:pt x="416" y="0"/>
                  </a:lnTo>
                  <a:moveTo>
                    <a:pt x="420" y="0"/>
                  </a:moveTo>
                  <a:lnTo>
                    <a:pt x="424" y="0"/>
                  </a:lnTo>
                  <a:moveTo>
                    <a:pt x="428" y="0"/>
                  </a:moveTo>
                  <a:lnTo>
                    <a:pt x="432" y="0"/>
                  </a:lnTo>
                  <a:moveTo>
                    <a:pt x="436" y="0"/>
                  </a:moveTo>
                  <a:lnTo>
                    <a:pt x="440" y="0"/>
                  </a:lnTo>
                  <a:moveTo>
                    <a:pt x="444" y="0"/>
                  </a:moveTo>
                  <a:lnTo>
                    <a:pt x="448" y="0"/>
                  </a:lnTo>
                  <a:moveTo>
                    <a:pt x="452" y="0"/>
                  </a:moveTo>
                  <a:lnTo>
                    <a:pt x="456" y="0"/>
                  </a:lnTo>
                  <a:moveTo>
                    <a:pt x="460" y="0"/>
                  </a:moveTo>
                  <a:lnTo>
                    <a:pt x="464" y="0"/>
                  </a:lnTo>
                  <a:moveTo>
                    <a:pt x="468" y="0"/>
                  </a:moveTo>
                  <a:lnTo>
                    <a:pt x="472" y="0"/>
                  </a:lnTo>
                  <a:moveTo>
                    <a:pt x="476" y="0"/>
                  </a:moveTo>
                  <a:lnTo>
                    <a:pt x="480" y="0"/>
                  </a:lnTo>
                  <a:moveTo>
                    <a:pt x="484" y="0"/>
                  </a:moveTo>
                  <a:lnTo>
                    <a:pt x="488" y="0"/>
                  </a:lnTo>
                  <a:moveTo>
                    <a:pt x="492" y="0"/>
                  </a:moveTo>
                  <a:lnTo>
                    <a:pt x="496" y="0"/>
                  </a:lnTo>
                  <a:moveTo>
                    <a:pt x="500" y="0"/>
                  </a:moveTo>
                  <a:lnTo>
                    <a:pt x="504" y="0"/>
                  </a:lnTo>
                  <a:moveTo>
                    <a:pt x="508" y="0"/>
                  </a:moveTo>
                  <a:lnTo>
                    <a:pt x="512" y="0"/>
                  </a:lnTo>
                  <a:moveTo>
                    <a:pt x="516" y="0"/>
                  </a:moveTo>
                  <a:lnTo>
                    <a:pt x="520" y="0"/>
                  </a:lnTo>
                  <a:moveTo>
                    <a:pt x="524" y="0"/>
                  </a:moveTo>
                  <a:lnTo>
                    <a:pt x="528" y="0"/>
                  </a:lnTo>
                  <a:moveTo>
                    <a:pt x="532" y="0"/>
                  </a:moveTo>
                  <a:lnTo>
                    <a:pt x="536" y="0"/>
                  </a:lnTo>
                  <a:moveTo>
                    <a:pt x="540" y="0"/>
                  </a:moveTo>
                  <a:lnTo>
                    <a:pt x="544" y="0"/>
                  </a:lnTo>
                  <a:moveTo>
                    <a:pt x="548" y="0"/>
                  </a:moveTo>
                  <a:lnTo>
                    <a:pt x="552" y="0"/>
                  </a:lnTo>
                  <a:moveTo>
                    <a:pt x="556" y="0"/>
                  </a:moveTo>
                  <a:lnTo>
                    <a:pt x="560" y="0"/>
                  </a:lnTo>
                  <a:moveTo>
                    <a:pt x="564" y="0"/>
                  </a:moveTo>
                  <a:lnTo>
                    <a:pt x="568" y="0"/>
                  </a:lnTo>
                  <a:moveTo>
                    <a:pt x="572" y="0"/>
                  </a:moveTo>
                  <a:lnTo>
                    <a:pt x="576" y="0"/>
                  </a:lnTo>
                  <a:moveTo>
                    <a:pt x="580" y="0"/>
                  </a:moveTo>
                  <a:lnTo>
                    <a:pt x="584" y="0"/>
                  </a:lnTo>
                  <a:moveTo>
                    <a:pt x="588" y="0"/>
                  </a:moveTo>
                  <a:lnTo>
                    <a:pt x="592" y="0"/>
                  </a:lnTo>
                  <a:moveTo>
                    <a:pt x="596" y="0"/>
                  </a:moveTo>
                  <a:lnTo>
                    <a:pt x="600" y="0"/>
                  </a:lnTo>
                  <a:moveTo>
                    <a:pt x="604" y="0"/>
                  </a:moveTo>
                  <a:lnTo>
                    <a:pt x="608" y="0"/>
                  </a:lnTo>
                  <a:moveTo>
                    <a:pt x="612" y="0"/>
                  </a:moveTo>
                  <a:lnTo>
                    <a:pt x="616" y="0"/>
                  </a:lnTo>
                  <a:moveTo>
                    <a:pt x="620" y="0"/>
                  </a:moveTo>
                  <a:lnTo>
                    <a:pt x="624" y="0"/>
                  </a:lnTo>
                  <a:moveTo>
                    <a:pt x="628" y="0"/>
                  </a:moveTo>
                  <a:lnTo>
                    <a:pt x="632" y="0"/>
                  </a:lnTo>
                  <a:moveTo>
                    <a:pt x="636" y="0"/>
                  </a:moveTo>
                  <a:lnTo>
                    <a:pt x="640" y="0"/>
                  </a:lnTo>
                  <a:moveTo>
                    <a:pt x="644" y="0"/>
                  </a:moveTo>
                  <a:lnTo>
                    <a:pt x="648" y="0"/>
                  </a:lnTo>
                  <a:moveTo>
                    <a:pt x="652" y="0"/>
                  </a:moveTo>
                  <a:lnTo>
                    <a:pt x="656" y="0"/>
                  </a:lnTo>
                  <a:moveTo>
                    <a:pt x="660" y="0"/>
                  </a:moveTo>
                  <a:lnTo>
                    <a:pt x="664" y="0"/>
                  </a:lnTo>
                  <a:moveTo>
                    <a:pt x="668" y="0"/>
                  </a:moveTo>
                  <a:lnTo>
                    <a:pt x="672" y="0"/>
                  </a:lnTo>
                  <a:moveTo>
                    <a:pt x="676" y="0"/>
                  </a:moveTo>
                  <a:lnTo>
                    <a:pt x="680" y="0"/>
                  </a:lnTo>
                  <a:moveTo>
                    <a:pt x="684" y="0"/>
                  </a:moveTo>
                  <a:lnTo>
                    <a:pt x="688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F4CF5828-228E-046B-94A0-03C1D9287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4" y="157"/>
              <a:ext cx="0" cy="2480"/>
            </a:xfrm>
            <a:custGeom>
              <a:avLst/>
              <a:gdLst>
                <a:gd name="T0" fmla="*/ 486 h 490"/>
                <a:gd name="T1" fmla="*/ 478 h 490"/>
                <a:gd name="T2" fmla="*/ 470 h 490"/>
                <a:gd name="T3" fmla="*/ 462 h 490"/>
                <a:gd name="T4" fmla="*/ 454 h 490"/>
                <a:gd name="T5" fmla="*/ 446 h 490"/>
                <a:gd name="T6" fmla="*/ 438 h 490"/>
                <a:gd name="T7" fmla="*/ 430 h 490"/>
                <a:gd name="T8" fmla="*/ 422 h 490"/>
                <a:gd name="T9" fmla="*/ 414 h 490"/>
                <a:gd name="T10" fmla="*/ 406 h 490"/>
                <a:gd name="T11" fmla="*/ 398 h 490"/>
                <a:gd name="T12" fmla="*/ 390 h 490"/>
                <a:gd name="T13" fmla="*/ 382 h 490"/>
                <a:gd name="T14" fmla="*/ 374 h 490"/>
                <a:gd name="T15" fmla="*/ 366 h 490"/>
                <a:gd name="T16" fmla="*/ 358 h 490"/>
                <a:gd name="T17" fmla="*/ 350 h 490"/>
                <a:gd name="T18" fmla="*/ 342 h 490"/>
                <a:gd name="T19" fmla="*/ 334 h 490"/>
                <a:gd name="T20" fmla="*/ 326 h 490"/>
                <a:gd name="T21" fmla="*/ 318 h 490"/>
                <a:gd name="T22" fmla="*/ 310 h 490"/>
                <a:gd name="T23" fmla="*/ 302 h 490"/>
                <a:gd name="T24" fmla="*/ 294 h 490"/>
                <a:gd name="T25" fmla="*/ 286 h 490"/>
                <a:gd name="T26" fmla="*/ 278 h 490"/>
                <a:gd name="T27" fmla="*/ 270 h 490"/>
                <a:gd name="T28" fmla="*/ 262 h 490"/>
                <a:gd name="T29" fmla="*/ 254 h 490"/>
                <a:gd name="T30" fmla="*/ 246 h 490"/>
                <a:gd name="T31" fmla="*/ 238 h 490"/>
                <a:gd name="T32" fmla="*/ 230 h 490"/>
                <a:gd name="T33" fmla="*/ 222 h 490"/>
                <a:gd name="T34" fmla="*/ 214 h 490"/>
                <a:gd name="T35" fmla="*/ 206 h 490"/>
                <a:gd name="T36" fmla="*/ 198 h 490"/>
                <a:gd name="T37" fmla="*/ 190 h 490"/>
                <a:gd name="T38" fmla="*/ 182 h 490"/>
                <a:gd name="T39" fmla="*/ 174 h 490"/>
                <a:gd name="T40" fmla="*/ 166 h 490"/>
                <a:gd name="T41" fmla="*/ 158 h 490"/>
                <a:gd name="T42" fmla="*/ 150 h 490"/>
                <a:gd name="T43" fmla="*/ 142 h 490"/>
                <a:gd name="T44" fmla="*/ 134 h 490"/>
                <a:gd name="T45" fmla="*/ 126 h 490"/>
                <a:gd name="T46" fmla="*/ 118 h 490"/>
                <a:gd name="T47" fmla="*/ 110 h 490"/>
                <a:gd name="T48" fmla="*/ 102 h 490"/>
                <a:gd name="T49" fmla="*/ 94 h 490"/>
                <a:gd name="T50" fmla="*/ 86 h 490"/>
                <a:gd name="T51" fmla="*/ 78 h 490"/>
                <a:gd name="T52" fmla="*/ 70 h 490"/>
                <a:gd name="T53" fmla="*/ 62 h 490"/>
                <a:gd name="T54" fmla="*/ 54 h 490"/>
                <a:gd name="T55" fmla="*/ 46 h 490"/>
                <a:gd name="T56" fmla="*/ 38 h 490"/>
                <a:gd name="T57" fmla="*/ 30 h 490"/>
                <a:gd name="T58" fmla="*/ 22 h 490"/>
                <a:gd name="T59" fmla="*/ 14 h 490"/>
                <a:gd name="T60" fmla="*/ 6 h 49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  <a:cxn ang="0">
                  <a:pos x="0" y="T60"/>
                </a:cxn>
              </a:cxnLst>
              <a:rect l="0" t="0" r="r" b="b"/>
              <a:pathLst>
                <a:path h="490">
                  <a:moveTo>
                    <a:pt x="0" y="486"/>
                  </a:moveTo>
                  <a:lnTo>
                    <a:pt x="0" y="482"/>
                  </a:lnTo>
                  <a:moveTo>
                    <a:pt x="0" y="478"/>
                  </a:moveTo>
                  <a:lnTo>
                    <a:pt x="0" y="474"/>
                  </a:lnTo>
                  <a:moveTo>
                    <a:pt x="0" y="470"/>
                  </a:moveTo>
                  <a:lnTo>
                    <a:pt x="0" y="466"/>
                  </a:lnTo>
                  <a:moveTo>
                    <a:pt x="0" y="462"/>
                  </a:moveTo>
                  <a:lnTo>
                    <a:pt x="0" y="458"/>
                  </a:lnTo>
                  <a:moveTo>
                    <a:pt x="0" y="454"/>
                  </a:moveTo>
                  <a:lnTo>
                    <a:pt x="0" y="450"/>
                  </a:lnTo>
                  <a:moveTo>
                    <a:pt x="0" y="446"/>
                  </a:moveTo>
                  <a:lnTo>
                    <a:pt x="0" y="442"/>
                  </a:lnTo>
                  <a:moveTo>
                    <a:pt x="0" y="438"/>
                  </a:moveTo>
                  <a:lnTo>
                    <a:pt x="0" y="434"/>
                  </a:lnTo>
                  <a:moveTo>
                    <a:pt x="0" y="430"/>
                  </a:moveTo>
                  <a:lnTo>
                    <a:pt x="0" y="426"/>
                  </a:lnTo>
                  <a:moveTo>
                    <a:pt x="0" y="422"/>
                  </a:moveTo>
                  <a:lnTo>
                    <a:pt x="0" y="418"/>
                  </a:lnTo>
                  <a:moveTo>
                    <a:pt x="0" y="414"/>
                  </a:moveTo>
                  <a:lnTo>
                    <a:pt x="0" y="410"/>
                  </a:lnTo>
                  <a:moveTo>
                    <a:pt x="0" y="406"/>
                  </a:moveTo>
                  <a:lnTo>
                    <a:pt x="0" y="402"/>
                  </a:lnTo>
                  <a:moveTo>
                    <a:pt x="0" y="398"/>
                  </a:moveTo>
                  <a:lnTo>
                    <a:pt x="0" y="394"/>
                  </a:lnTo>
                  <a:moveTo>
                    <a:pt x="0" y="390"/>
                  </a:moveTo>
                  <a:lnTo>
                    <a:pt x="0" y="386"/>
                  </a:lnTo>
                  <a:moveTo>
                    <a:pt x="0" y="382"/>
                  </a:moveTo>
                  <a:lnTo>
                    <a:pt x="0" y="378"/>
                  </a:lnTo>
                  <a:moveTo>
                    <a:pt x="0" y="374"/>
                  </a:moveTo>
                  <a:lnTo>
                    <a:pt x="0" y="370"/>
                  </a:lnTo>
                  <a:moveTo>
                    <a:pt x="0" y="366"/>
                  </a:moveTo>
                  <a:lnTo>
                    <a:pt x="0" y="362"/>
                  </a:lnTo>
                  <a:moveTo>
                    <a:pt x="0" y="358"/>
                  </a:moveTo>
                  <a:lnTo>
                    <a:pt x="0" y="354"/>
                  </a:lnTo>
                  <a:moveTo>
                    <a:pt x="0" y="350"/>
                  </a:moveTo>
                  <a:lnTo>
                    <a:pt x="0" y="346"/>
                  </a:lnTo>
                  <a:moveTo>
                    <a:pt x="0" y="342"/>
                  </a:moveTo>
                  <a:lnTo>
                    <a:pt x="0" y="338"/>
                  </a:lnTo>
                  <a:moveTo>
                    <a:pt x="0" y="334"/>
                  </a:moveTo>
                  <a:lnTo>
                    <a:pt x="0" y="330"/>
                  </a:lnTo>
                  <a:moveTo>
                    <a:pt x="0" y="326"/>
                  </a:moveTo>
                  <a:lnTo>
                    <a:pt x="0" y="322"/>
                  </a:lnTo>
                  <a:moveTo>
                    <a:pt x="0" y="318"/>
                  </a:moveTo>
                  <a:lnTo>
                    <a:pt x="0" y="314"/>
                  </a:lnTo>
                  <a:moveTo>
                    <a:pt x="0" y="310"/>
                  </a:moveTo>
                  <a:lnTo>
                    <a:pt x="0" y="306"/>
                  </a:lnTo>
                  <a:moveTo>
                    <a:pt x="0" y="302"/>
                  </a:moveTo>
                  <a:lnTo>
                    <a:pt x="0" y="298"/>
                  </a:lnTo>
                  <a:moveTo>
                    <a:pt x="0" y="294"/>
                  </a:moveTo>
                  <a:lnTo>
                    <a:pt x="0" y="290"/>
                  </a:lnTo>
                  <a:moveTo>
                    <a:pt x="0" y="286"/>
                  </a:moveTo>
                  <a:lnTo>
                    <a:pt x="0" y="282"/>
                  </a:lnTo>
                  <a:moveTo>
                    <a:pt x="0" y="278"/>
                  </a:moveTo>
                  <a:lnTo>
                    <a:pt x="0" y="274"/>
                  </a:lnTo>
                  <a:moveTo>
                    <a:pt x="0" y="270"/>
                  </a:moveTo>
                  <a:lnTo>
                    <a:pt x="0" y="266"/>
                  </a:lnTo>
                  <a:moveTo>
                    <a:pt x="0" y="262"/>
                  </a:moveTo>
                  <a:lnTo>
                    <a:pt x="0" y="258"/>
                  </a:lnTo>
                  <a:moveTo>
                    <a:pt x="0" y="254"/>
                  </a:moveTo>
                  <a:lnTo>
                    <a:pt x="0" y="250"/>
                  </a:lnTo>
                  <a:moveTo>
                    <a:pt x="0" y="246"/>
                  </a:moveTo>
                  <a:lnTo>
                    <a:pt x="0" y="242"/>
                  </a:lnTo>
                  <a:moveTo>
                    <a:pt x="0" y="238"/>
                  </a:moveTo>
                  <a:lnTo>
                    <a:pt x="0" y="234"/>
                  </a:lnTo>
                  <a:moveTo>
                    <a:pt x="0" y="230"/>
                  </a:moveTo>
                  <a:lnTo>
                    <a:pt x="0" y="226"/>
                  </a:lnTo>
                  <a:moveTo>
                    <a:pt x="0" y="222"/>
                  </a:moveTo>
                  <a:lnTo>
                    <a:pt x="0" y="218"/>
                  </a:lnTo>
                  <a:moveTo>
                    <a:pt x="0" y="214"/>
                  </a:moveTo>
                  <a:lnTo>
                    <a:pt x="0" y="210"/>
                  </a:lnTo>
                  <a:moveTo>
                    <a:pt x="0" y="206"/>
                  </a:moveTo>
                  <a:lnTo>
                    <a:pt x="0" y="202"/>
                  </a:lnTo>
                  <a:moveTo>
                    <a:pt x="0" y="198"/>
                  </a:moveTo>
                  <a:lnTo>
                    <a:pt x="0" y="194"/>
                  </a:lnTo>
                  <a:moveTo>
                    <a:pt x="0" y="190"/>
                  </a:moveTo>
                  <a:lnTo>
                    <a:pt x="0" y="186"/>
                  </a:lnTo>
                  <a:moveTo>
                    <a:pt x="0" y="182"/>
                  </a:moveTo>
                  <a:lnTo>
                    <a:pt x="0" y="178"/>
                  </a:lnTo>
                  <a:moveTo>
                    <a:pt x="0" y="174"/>
                  </a:moveTo>
                  <a:lnTo>
                    <a:pt x="0" y="170"/>
                  </a:lnTo>
                  <a:moveTo>
                    <a:pt x="0" y="166"/>
                  </a:moveTo>
                  <a:lnTo>
                    <a:pt x="0" y="162"/>
                  </a:lnTo>
                  <a:moveTo>
                    <a:pt x="0" y="158"/>
                  </a:moveTo>
                  <a:lnTo>
                    <a:pt x="0" y="154"/>
                  </a:lnTo>
                  <a:moveTo>
                    <a:pt x="0" y="150"/>
                  </a:moveTo>
                  <a:lnTo>
                    <a:pt x="0" y="146"/>
                  </a:lnTo>
                  <a:moveTo>
                    <a:pt x="0" y="142"/>
                  </a:moveTo>
                  <a:lnTo>
                    <a:pt x="0" y="138"/>
                  </a:lnTo>
                  <a:moveTo>
                    <a:pt x="0" y="134"/>
                  </a:moveTo>
                  <a:lnTo>
                    <a:pt x="0" y="130"/>
                  </a:lnTo>
                  <a:moveTo>
                    <a:pt x="0" y="126"/>
                  </a:moveTo>
                  <a:lnTo>
                    <a:pt x="0" y="122"/>
                  </a:lnTo>
                  <a:moveTo>
                    <a:pt x="0" y="118"/>
                  </a:moveTo>
                  <a:lnTo>
                    <a:pt x="0" y="114"/>
                  </a:lnTo>
                  <a:moveTo>
                    <a:pt x="0" y="110"/>
                  </a:moveTo>
                  <a:lnTo>
                    <a:pt x="0" y="106"/>
                  </a:lnTo>
                  <a:moveTo>
                    <a:pt x="0" y="102"/>
                  </a:moveTo>
                  <a:lnTo>
                    <a:pt x="0" y="98"/>
                  </a:lnTo>
                  <a:moveTo>
                    <a:pt x="0" y="94"/>
                  </a:moveTo>
                  <a:lnTo>
                    <a:pt x="0" y="90"/>
                  </a:lnTo>
                  <a:moveTo>
                    <a:pt x="0" y="86"/>
                  </a:moveTo>
                  <a:lnTo>
                    <a:pt x="0" y="82"/>
                  </a:lnTo>
                  <a:moveTo>
                    <a:pt x="0" y="78"/>
                  </a:moveTo>
                  <a:lnTo>
                    <a:pt x="0" y="74"/>
                  </a:lnTo>
                  <a:moveTo>
                    <a:pt x="0" y="70"/>
                  </a:moveTo>
                  <a:lnTo>
                    <a:pt x="0" y="66"/>
                  </a:lnTo>
                  <a:moveTo>
                    <a:pt x="0" y="62"/>
                  </a:moveTo>
                  <a:lnTo>
                    <a:pt x="0" y="58"/>
                  </a:lnTo>
                  <a:moveTo>
                    <a:pt x="0" y="54"/>
                  </a:moveTo>
                  <a:lnTo>
                    <a:pt x="0" y="50"/>
                  </a:lnTo>
                  <a:moveTo>
                    <a:pt x="0" y="46"/>
                  </a:moveTo>
                  <a:lnTo>
                    <a:pt x="0" y="42"/>
                  </a:lnTo>
                  <a:moveTo>
                    <a:pt x="0" y="38"/>
                  </a:moveTo>
                  <a:lnTo>
                    <a:pt x="0" y="34"/>
                  </a:lnTo>
                  <a:moveTo>
                    <a:pt x="0" y="30"/>
                  </a:moveTo>
                  <a:lnTo>
                    <a:pt x="0" y="26"/>
                  </a:lnTo>
                  <a:moveTo>
                    <a:pt x="0" y="22"/>
                  </a:moveTo>
                  <a:lnTo>
                    <a:pt x="0" y="18"/>
                  </a:lnTo>
                  <a:moveTo>
                    <a:pt x="0" y="14"/>
                  </a:moveTo>
                  <a:lnTo>
                    <a:pt x="0" y="10"/>
                  </a:lnTo>
                  <a:moveTo>
                    <a:pt x="0" y="6"/>
                  </a:moveTo>
                  <a:lnTo>
                    <a:pt x="0" y="2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14" name="Rectangle 110">
              <a:extLst>
                <a:ext uri="{FF2B5EF4-FFF2-40B4-BE49-F238E27FC236}">
                  <a16:creationId xmlns:a16="http://schemas.microsoft.com/office/drawing/2014/main" id="{DD90B583-08FA-5DEB-839A-04C70C62B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2207"/>
              <a:ext cx="11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05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-2.5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1">
              <a:extLst>
                <a:ext uri="{FF2B5EF4-FFF2-40B4-BE49-F238E27FC236}">
                  <a16:creationId xmlns:a16="http://schemas.microsoft.com/office/drawing/2014/main" id="{B4695583-7E41-B83F-3CFB-87CABCF66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1538"/>
              <a:ext cx="9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05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0.0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2">
              <a:extLst>
                <a:ext uri="{FF2B5EF4-FFF2-40B4-BE49-F238E27FC236}">
                  <a16:creationId xmlns:a16="http://schemas.microsoft.com/office/drawing/2014/main" id="{2537E747-035D-4EC1-E9CC-E2A92C123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865"/>
              <a:ext cx="9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05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2.5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3">
              <a:extLst>
                <a:ext uri="{FF2B5EF4-FFF2-40B4-BE49-F238E27FC236}">
                  <a16:creationId xmlns:a16="http://schemas.microsoft.com/office/drawing/2014/main" id="{F080C415-46DF-00AA-9085-7D9C97225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197"/>
              <a:ext cx="95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05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5.0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Line 114">
              <a:extLst>
                <a:ext uri="{FF2B5EF4-FFF2-40B4-BE49-F238E27FC236}">
                  <a16:creationId xmlns:a16="http://schemas.microsoft.com/office/drawing/2014/main" id="{AFE80D7A-B315-1C22-A946-1E350C1AF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" y="2232"/>
              <a:ext cx="2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19" name="Line 115">
              <a:extLst>
                <a:ext uri="{FF2B5EF4-FFF2-40B4-BE49-F238E27FC236}">
                  <a16:creationId xmlns:a16="http://schemas.microsoft.com/office/drawing/2014/main" id="{C5156FBA-A2AE-F059-0EC5-E6BD4FC99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" y="1564"/>
              <a:ext cx="2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20" name="Line 116">
              <a:extLst>
                <a:ext uri="{FF2B5EF4-FFF2-40B4-BE49-F238E27FC236}">
                  <a16:creationId xmlns:a16="http://schemas.microsoft.com/office/drawing/2014/main" id="{54F8DCA0-CF74-2E37-3715-C2C32C4E2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" y="891"/>
              <a:ext cx="2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21" name="Line 117">
              <a:extLst>
                <a:ext uri="{FF2B5EF4-FFF2-40B4-BE49-F238E27FC236}">
                  <a16:creationId xmlns:a16="http://schemas.microsoft.com/office/drawing/2014/main" id="{4DA7C6CE-9CCD-67C8-F765-4FD2D359F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" y="223"/>
              <a:ext cx="2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22" name="Line 118">
              <a:extLst>
                <a:ext uri="{FF2B5EF4-FFF2-40B4-BE49-F238E27FC236}">
                  <a16:creationId xmlns:a16="http://schemas.microsoft.com/office/drawing/2014/main" id="{AED77623-33FE-4083-176C-CB346F2BF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9" y="2657"/>
              <a:ext cx="0" cy="2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23" name="Line 119">
              <a:extLst>
                <a:ext uri="{FF2B5EF4-FFF2-40B4-BE49-F238E27FC236}">
                  <a16:creationId xmlns:a16="http://schemas.microsoft.com/office/drawing/2014/main" id="{F406C0D3-C361-7208-D09F-A174BE990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4" y="2657"/>
              <a:ext cx="0" cy="2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24" name="Line 120">
              <a:extLst>
                <a:ext uri="{FF2B5EF4-FFF2-40B4-BE49-F238E27FC236}">
                  <a16:creationId xmlns:a16="http://schemas.microsoft.com/office/drawing/2014/main" id="{AC157D31-FB68-F930-CE06-3325B81F3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9" y="2657"/>
              <a:ext cx="0" cy="2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25" name="Line 121">
              <a:extLst>
                <a:ext uri="{FF2B5EF4-FFF2-40B4-BE49-F238E27FC236}">
                  <a16:creationId xmlns:a16="http://schemas.microsoft.com/office/drawing/2014/main" id="{9C9EAEE1-A5AC-B7D1-2224-5E81CB067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57"/>
              <a:ext cx="0" cy="21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26" name="Rectangle 122">
              <a:extLst>
                <a:ext uri="{FF2B5EF4-FFF2-40B4-BE49-F238E27FC236}">
                  <a16:creationId xmlns:a16="http://schemas.microsoft.com/office/drawing/2014/main" id="{E5F1348C-F7A1-6E97-A204-BAC78C738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4" y="2693"/>
              <a:ext cx="6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05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-2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23">
              <a:extLst>
                <a:ext uri="{FF2B5EF4-FFF2-40B4-BE49-F238E27FC236}">
                  <a16:creationId xmlns:a16="http://schemas.microsoft.com/office/drawing/2014/main" id="{11249B4F-D489-B5D4-55F7-D48A2E398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" y="2693"/>
              <a:ext cx="3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05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24">
              <a:extLst>
                <a:ext uri="{FF2B5EF4-FFF2-40B4-BE49-F238E27FC236}">
                  <a16:creationId xmlns:a16="http://schemas.microsoft.com/office/drawing/2014/main" id="{1EA2E46F-0A5E-5570-518A-71FCBEF02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93"/>
              <a:ext cx="3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05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25">
              <a:extLst>
                <a:ext uri="{FF2B5EF4-FFF2-40B4-BE49-F238E27FC236}">
                  <a16:creationId xmlns:a16="http://schemas.microsoft.com/office/drawing/2014/main" id="{605C03A1-5128-6094-5577-B1C488D01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" y="2693"/>
              <a:ext cx="3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05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26">
              <a:extLst>
                <a:ext uri="{FF2B5EF4-FFF2-40B4-BE49-F238E27FC236}">
                  <a16:creationId xmlns:a16="http://schemas.microsoft.com/office/drawing/2014/main" id="{13836AC3-005C-D9CA-03B0-647120C1D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5" y="2769"/>
              <a:ext cx="47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Dim1 (40.6%)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27">
              <a:extLst>
                <a:ext uri="{FF2B5EF4-FFF2-40B4-BE49-F238E27FC236}">
                  <a16:creationId xmlns:a16="http://schemas.microsoft.com/office/drawing/2014/main" id="{5B05C210-18A1-DCDA-B3E7-C8168910E9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6" y="1395"/>
              <a:ext cx="475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Dim2 (23.2%)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Oval 129">
              <a:extLst>
                <a:ext uri="{FF2B5EF4-FFF2-40B4-BE49-F238E27FC236}">
                  <a16:creationId xmlns:a16="http://schemas.microsoft.com/office/drawing/2014/main" id="{17D8C65B-2735-71EB-C624-086FD5E8A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4" y="1104"/>
              <a:ext cx="20" cy="20"/>
            </a:xfrm>
            <a:prstGeom prst="ellipse">
              <a:avLst/>
            </a:prstGeom>
            <a:noFill/>
            <a:ln w="7938" cap="rnd">
              <a:solidFill>
                <a:srgbClr val="F8766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34" name="Oval 130">
              <a:extLst>
                <a:ext uri="{FF2B5EF4-FFF2-40B4-BE49-F238E27FC236}">
                  <a16:creationId xmlns:a16="http://schemas.microsoft.com/office/drawing/2014/main" id="{1D9E626F-97E1-F741-2A86-E25E78DD2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" y="1093"/>
              <a:ext cx="40" cy="41"/>
            </a:xfrm>
            <a:prstGeom prst="ellipse">
              <a:avLst/>
            </a:prstGeom>
            <a:noFill/>
            <a:ln w="7938" cap="rnd">
              <a:solidFill>
                <a:srgbClr val="F8766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35" name="Freeform 131">
              <a:extLst>
                <a:ext uri="{FF2B5EF4-FFF2-40B4-BE49-F238E27FC236}">
                  <a16:creationId xmlns:a16="http://schemas.microsoft.com/office/drawing/2014/main" id="{0587E187-1464-6ABA-352B-DD2AD5697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1210"/>
              <a:ext cx="35" cy="30"/>
            </a:xfrm>
            <a:custGeom>
              <a:avLst/>
              <a:gdLst>
                <a:gd name="T0" fmla="*/ 4 w 7"/>
                <a:gd name="T1" fmla="*/ 0 h 6"/>
                <a:gd name="T2" fmla="*/ 7 w 7"/>
                <a:gd name="T3" fmla="*/ 6 h 6"/>
                <a:gd name="T4" fmla="*/ 0 w 7"/>
                <a:gd name="T5" fmla="*/ 6 h 6"/>
                <a:gd name="T6" fmla="*/ 4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lnTo>
                    <a:pt x="7" y="6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7938" cap="rnd">
              <a:solidFill>
                <a:srgbClr val="C49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36" name="Freeform 132">
              <a:extLst>
                <a:ext uri="{FF2B5EF4-FFF2-40B4-BE49-F238E27FC236}">
                  <a16:creationId xmlns:a16="http://schemas.microsoft.com/office/drawing/2014/main" id="{057F0598-EDD0-AA5F-0ADB-0B1A33C3A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195"/>
              <a:ext cx="66" cy="55"/>
            </a:xfrm>
            <a:custGeom>
              <a:avLst/>
              <a:gdLst>
                <a:gd name="T0" fmla="*/ 7 w 13"/>
                <a:gd name="T1" fmla="*/ 0 h 11"/>
                <a:gd name="T2" fmla="*/ 13 w 13"/>
                <a:gd name="T3" fmla="*/ 11 h 11"/>
                <a:gd name="T4" fmla="*/ 0 w 13"/>
                <a:gd name="T5" fmla="*/ 11 h 11"/>
                <a:gd name="T6" fmla="*/ 7 w 13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11"/>
                  </a:lnTo>
                  <a:lnTo>
                    <a:pt x="0" y="11"/>
                  </a:lnTo>
                  <a:lnTo>
                    <a:pt x="7" y="0"/>
                  </a:lnTo>
                </a:path>
              </a:pathLst>
            </a:custGeom>
            <a:noFill/>
            <a:ln w="7938" cap="rnd">
              <a:solidFill>
                <a:srgbClr val="C49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37" name="Line 133">
              <a:extLst>
                <a:ext uri="{FF2B5EF4-FFF2-40B4-BE49-F238E27FC236}">
                  <a16:creationId xmlns:a16="http://schemas.microsoft.com/office/drawing/2014/main" id="{30C3D63B-9614-47E0-0018-4D3FA0505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4" y="1346"/>
              <a:ext cx="40" cy="0"/>
            </a:xfrm>
            <a:prstGeom prst="line">
              <a:avLst/>
            </a:prstGeom>
            <a:noFill/>
            <a:ln w="7938" cap="rnd">
              <a:solidFill>
                <a:srgbClr val="53B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38" name="Line 134">
              <a:extLst>
                <a:ext uri="{FF2B5EF4-FFF2-40B4-BE49-F238E27FC236}">
                  <a16:creationId xmlns:a16="http://schemas.microsoft.com/office/drawing/2014/main" id="{87C18569-8488-22A4-4618-25670D074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4" y="1326"/>
              <a:ext cx="0" cy="41"/>
            </a:xfrm>
            <a:prstGeom prst="line">
              <a:avLst/>
            </a:prstGeom>
            <a:noFill/>
            <a:ln w="7938" cap="rnd">
              <a:solidFill>
                <a:srgbClr val="53B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39" name="Line 135">
              <a:extLst>
                <a:ext uri="{FF2B5EF4-FFF2-40B4-BE49-F238E27FC236}">
                  <a16:creationId xmlns:a16="http://schemas.microsoft.com/office/drawing/2014/main" id="{9E2FC1A2-BCE9-29FF-5423-F266B07DC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" y="1346"/>
              <a:ext cx="71" cy="0"/>
            </a:xfrm>
            <a:prstGeom prst="line">
              <a:avLst/>
            </a:prstGeom>
            <a:noFill/>
            <a:ln w="7938" cap="rnd">
              <a:solidFill>
                <a:srgbClr val="53B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40" name="Line 136">
              <a:extLst>
                <a:ext uri="{FF2B5EF4-FFF2-40B4-BE49-F238E27FC236}">
                  <a16:creationId xmlns:a16="http://schemas.microsoft.com/office/drawing/2014/main" id="{D8B224A1-DF21-C43F-91C1-B0DE9C6B80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4" y="1311"/>
              <a:ext cx="0" cy="71"/>
            </a:xfrm>
            <a:prstGeom prst="line">
              <a:avLst/>
            </a:prstGeom>
            <a:noFill/>
            <a:ln w="7938" cap="rnd">
              <a:solidFill>
                <a:srgbClr val="53B4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41" name="Line 137">
              <a:extLst>
                <a:ext uri="{FF2B5EF4-FFF2-40B4-BE49-F238E27FC236}">
                  <a16:creationId xmlns:a16="http://schemas.microsoft.com/office/drawing/2014/main" id="{DD2A4B66-3EBB-950B-BB2F-8C399611A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9" y="1448"/>
              <a:ext cx="25" cy="30"/>
            </a:xfrm>
            <a:prstGeom prst="line">
              <a:avLst/>
            </a:prstGeom>
            <a:noFill/>
            <a:ln w="7938" cap="rnd">
              <a:solidFill>
                <a:srgbClr val="00C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42" name="Line 138">
              <a:extLst>
                <a:ext uri="{FF2B5EF4-FFF2-40B4-BE49-F238E27FC236}">
                  <a16:creationId xmlns:a16="http://schemas.microsoft.com/office/drawing/2014/main" id="{19079EAB-F1F8-F931-25F0-D49E25965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9" y="1448"/>
              <a:ext cx="25" cy="30"/>
            </a:xfrm>
            <a:prstGeom prst="line">
              <a:avLst/>
            </a:prstGeom>
            <a:noFill/>
            <a:ln w="7938" cap="rnd">
              <a:solidFill>
                <a:srgbClr val="00C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43" name="Line 139">
              <a:extLst>
                <a:ext uri="{FF2B5EF4-FFF2-40B4-BE49-F238E27FC236}">
                  <a16:creationId xmlns:a16="http://schemas.microsoft.com/office/drawing/2014/main" id="{5EEB0585-76FB-FD4B-6445-2C69880539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9" y="1438"/>
              <a:ext cx="50" cy="50"/>
            </a:xfrm>
            <a:prstGeom prst="line">
              <a:avLst/>
            </a:prstGeom>
            <a:noFill/>
            <a:ln w="7938" cap="rnd">
              <a:solidFill>
                <a:srgbClr val="00C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44" name="Line 140">
              <a:extLst>
                <a:ext uri="{FF2B5EF4-FFF2-40B4-BE49-F238E27FC236}">
                  <a16:creationId xmlns:a16="http://schemas.microsoft.com/office/drawing/2014/main" id="{0B6A35AC-EEDF-49E5-3573-0F7D169FF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9" y="1438"/>
              <a:ext cx="50" cy="50"/>
            </a:xfrm>
            <a:prstGeom prst="line">
              <a:avLst/>
            </a:prstGeom>
            <a:noFill/>
            <a:ln w="7938" cap="rnd">
              <a:solidFill>
                <a:srgbClr val="00C09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45" name="Freeform 141">
              <a:extLst>
                <a:ext uri="{FF2B5EF4-FFF2-40B4-BE49-F238E27FC236}">
                  <a16:creationId xmlns:a16="http://schemas.microsoft.com/office/drawing/2014/main" id="{109815C4-BC82-9CC5-898D-A248F0180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1559"/>
              <a:ext cx="40" cy="41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0 h 8"/>
                <a:gd name="T4" fmla="*/ 8 w 8"/>
                <a:gd name="T5" fmla="*/ 4 h 8"/>
                <a:gd name="T6" fmla="*/ 4 w 8"/>
                <a:gd name="T7" fmla="*/ 8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0" y="4"/>
                  </a:lnTo>
                </a:path>
              </a:pathLst>
            </a:custGeom>
            <a:noFill/>
            <a:ln w="7938" cap="rnd">
              <a:solidFill>
                <a:srgbClr val="00B6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46" name="Freeform 142">
              <a:extLst>
                <a:ext uri="{FF2B5EF4-FFF2-40B4-BE49-F238E27FC236}">
                  <a16:creationId xmlns:a16="http://schemas.microsoft.com/office/drawing/2014/main" id="{424F29BC-6D88-732A-68B3-6CFA3737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544"/>
              <a:ext cx="71" cy="7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0 h 14"/>
                <a:gd name="T4" fmla="*/ 14 w 14"/>
                <a:gd name="T5" fmla="*/ 7 h 14"/>
                <a:gd name="T6" fmla="*/ 7 w 14"/>
                <a:gd name="T7" fmla="*/ 14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7"/>
                  </a:lnTo>
                </a:path>
              </a:pathLst>
            </a:custGeom>
            <a:noFill/>
            <a:ln w="7938" cap="rnd">
              <a:solidFill>
                <a:srgbClr val="00B6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47" name="Freeform 143">
              <a:extLst>
                <a:ext uri="{FF2B5EF4-FFF2-40B4-BE49-F238E27FC236}">
                  <a16:creationId xmlns:a16="http://schemas.microsoft.com/office/drawing/2014/main" id="{80C59E31-50CF-E970-9F1F-52D83D8D2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1686"/>
              <a:ext cx="35" cy="30"/>
            </a:xfrm>
            <a:custGeom>
              <a:avLst/>
              <a:gdLst>
                <a:gd name="T0" fmla="*/ 4 w 7"/>
                <a:gd name="T1" fmla="*/ 6 h 6"/>
                <a:gd name="T2" fmla="*/ 7 w 7"/>
                <a:gd name="T3" fmla="*/ 0 h 6"/>
                <a:gd name="T4" fmla="*/ 0 w 7"/>
                <a:gd name="T5" fmla="*/ 0 h 6"/>
                <a:gd name="T6" fmla="*/ 4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6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4" y="6"/>
                  </a:lnTo>
                </a:path>
              </a:pathLst>
            </a:custGeom>
            <a:noFill/>
            <a:ln w="7938" cap="rnd">
              <a:solidFill>
                <a:srgbClr val="A58A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B47F5913-2B91-B933-000E-72B6ADB89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675"/>
              <a:ext cx="66" cy="61"/>
            </a:xfrm>
            <a:custGeom>
              <a:avLst/>
              <a:gdLst>
                <a:gd name="T0" fmla="*/ 7 w 13"/>
                <a:gd name="T1" fmla="*/ 12 h 12"/>
                <a:gd name="T2" fmla="*/ 13 w 13"/>
                <a:gd name="T3" fmla="*/ 0 h 12"/>
                <a:gd name="T4" fmla="*/ 0 w 13"/>
                <a:gd name="T5" fmla="*/ 0 h 12"/>
                <a:gd name="T6" fmla="*/ 7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7" y="12"/>
                  </a:lnTo>
                </a:path>
              </a:pathLst>
            </a:custGeom>
            <a:noFill/>
            <a:ln w="7938" cap="rnd">
              <a:solidFill>
                <a:srgbClr val="A58A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49" name="Rectangle 145">
              <a:extLst>
                <a:ext uri="{FF2B5EF4-FFF2-40B4-BE49-F238E27FC236}">
                  <a16:creationId xmlns:a16="http://schemas.microsoft.com/office/drawing/2014/main" id="{DAD5F5D1-1365-2C15-87FF-06E940A9F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" y="1802"/>
              <a:ext cx="25" cy="25"/>
            </a:xfrm>
            <a:prstGeom prst="rect">
              <a:avLst/>
            </a:prstGeom>
            <a:noFill/>
            <a:ln w="7938" cap="rnd">
              <a:solidFill>
                <a:srgbClr val="FB61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50" name="Line 146">
              <a:extLst>
                <a:ext uri="{FF2B5EF4-FFF2-40B4-BE49-F238E27FC236}">
                  <a16:creationId xmlns:a16="http://schemas.microsoft.com/office/drawing/2014/main" id="{34880004-244B-E79E-3091-F18233431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9" y="1802"/>
              <a:ext cx="25" cy="25"/>
            </a:xfrm>
            <a:prstGeom prst="line">
              <a:avLst/>
            </a:prstGeom>
            <a:noFill/>
            <a:ln w="7938" cap="rnd">
              <a:solidFill>
                <a:srgbClr val="FB61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51" name="Line 147">
              <a:extLst>
                <a:ext uri="{FF2B5EF4-FFF2-40B4-BE49-F238E27FC236}">
                  <a16:creationId xmlns:a16="http://schemas.microsoft.com/office/drawing/2014/main" id="{1DBF0A32-C662-8FA9-9E57-4A8393F43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9" y="1802"/>
              <a:ext cx="25" cy="25"/>
            </a:xfrm>
            <a:prstGeom prst="line">
              <a:avLst/>
            </a:prstGeom>
            <a:noFill/>
            <a:ln w="7938" cap="rnd">
              <a:solidFill>
                <a:srgbClr val="FB61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52" name="Rectangle 148">
              <a:extLst>
                <a:ext uri="{FF2B5EF4-FFF2-40B4-BE49-F238E27FC236}">
                  <a16:creationId xmlns:a16="http://schemas.microsoft.com/office/drawing/2014/main" id="{B921483D-D0E6-BE3F-72E6-73D36B044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" y="1787"/>
              <a:ext cx="50" cy="50"/>
            </a:xfrm>
            <a:prstGeom prst="rect">
              <a:avLst/>
            </a:prstGeom>
            <a:noFill/>
            <a:ln w="7938" cap="rnd">
              <a:solidFill>
                <a:srgbClr val="FB61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53" name="Line 149">
              <a:extLst>
                <a:ext uri="{FF2B5EF4-FFF2-40B4-BE49-F238E27FC236}">
                  <a16:creationId xmlns:a16="http://schemas.microsoft.com/office/drawing/2014/main" id="{43BD6D17-5E9F-41FB-DD56-78BC1C23A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9" y="1787"/>
              <a:ext cx="50" cy="50"/>
            </a:xfrm>
            <a:prstGeom prst="line">
              <a:avLst/>
            </a:prstGeom>
            <a:noFill/>
            <a:ln w="7938" cap="rnd">
              <a:solidFill>
                <a:srgbClr val="FB61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54" name="Line 150">
              <a:extLst>
                <a:ext uri="{FF2B5EF4-FFF2-40B4-BE49-F238E27FC236}">
                  <a16:creationId xmlns:a16="http://schemas.microsoft.com/office/drawing/2014/main" id="{F3ACF002-2FA8-EC41-FA16-F24B07578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9" y="1787"/>
              <a:ext cx="50" cy="50"/>
            </a:xfrm>
            <a:prstGeom prst="line">
              <a:avLst/>
            </a:prstGeom>
            <a:noFill/>
            <a:ln w="7938" cap="rnd">
              <a:solidFill>
                <a:srgbClr val="FB61D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2800"/>
            </a:p>
          </p:txBody>
        </p:sp>
        <p:sp>
          <p:nvSpPr>
            <p:cNvPr id="155" name="Rectangle 151">
              <a:extLst>
                <a:ext uri="{FF2B5EF4-FFF2-40B4-BE49-F238E27FC236}">
                  <a16:creationId xmlns:a16="http://schemas.microsoft.com/office/drawing/2014/main" id="{BCACCE28-D92C-101F-1DD6-7BEB7E044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1088"/>
              <a:ext cx="30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Amazonía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52">
              <a:extLst>
                <a:ext uri="{FF2B5EF4-FFF2-40B4-BE49-F238E27FC236}">
                  <a16:creationId xmlns:a16="http://schemas.microsoft.com/office/drawing/2014/main" id="{84249D50-A75B-B301-54CB-D95EEC52B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1204"/>
              <a:ext cx="202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Caribe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53">
              <a:extLst>
                <a:ext uri="{FF2B5EF4-FFF2-40B4-BE49-F238E27FC236}">
                  <a16:creationId xmlns:a16="http://schemas.microsoft.com/office/drawing/2014/main" id="{F81A43A2-533D-EF89-81FB-CDCE85035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1321"/>
              <a:ext cx="22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Central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54">
              <a:extLst>
                <a:ext uri="{FF2B5EF4-FFF2-40B4-BE49-F238E27FC236}">
                  <a16:creationId xmlns:a16="http://schemas.microsoft.com/office/drawing/2014/main" id="{1CCCBB90-5A60-3CEE-2AE5-8954C2B39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1437"/>
              <a:ext cx="361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EjeCafetero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55">
              <a:extLst>
                <a:ext uri="{FF2B5EF4-FFF2-40B4-BE49-F238E27FC236}">
                  <a16:creationId xmlns:a16="http://schemas.microsoft.com/office/drawing/2014/main" id="{018A7607-4216-C365-C182-5688D4211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1554"/>
              <a:ext cx="202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Llanos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56">
              <a:extLst>
                <a:ext uri="{FF2B5EF4-FFF2-40B4-BE49-F238E27FC236}">
                  <a16:creationId xmlns:a16="http://schemas.microsoft.com/office/drawing/2014/main" id="{08847FF1-541A-7C4B-5247-B0E6CC9E7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1670"/>
              <a:ext cx="243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Pacífico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57">
              <a:extLst>
                <a:ext uri="{FF2B5EF4-FFF2-40B4-BE49-F238E27FC236}">
                  <a16:creationId xmlns:a16="http://schemas.microsoft.com/office/drawing/2014/main" id="{651CC912-84FB-8172-E37D-5B057F5E7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1787"/>
              <a:ext cx="388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Santanderes</a:t>
              </a:r>
              <a:endParaRPr kumimoji="0" lang="es-CO" altLang="es-CO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15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5BA715DD-5054-D50F-9BCA-5FA6420A6B0A}"/>
              </a:ext>
            </a:extLst>
          </p:cNvPr>
          <p:cNvGrpSpPr/>
          <p:nvPr/>
        </p:nvGrpSpPr>
        <p:grpSpPr>
          <a:xfrm>
            <a:off x="471782" y="1139707"/>
            <a:ext cx="4426177" cy="4578585"/>
            <a:chOff x="520377" y="1496040"/>
            <a:chExt cx="4426177" cy="457858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52222E1-0CAE-E210-2642-D1973D892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377" y="1496040"/>
              <a:ext cx="4426177" cy="4578585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D14D3E82-2A8D-CC89-E4D1-27D9A35AE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1092" y="2029828"/>
              <a:ext cx="330217" cy="635033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34908349-A3BC-D28A-30A7-3C8C918E4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1309" y="1874245"/>
              <a:ext cx="311166" cy="342918"/>
            </a:xfrm>
            <a:prstGeom prst="rect">
              <a:avLst/>
            </a:prstGeom>
          </p:spPr>
        </p:pic>
      </p:grp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410C41B0-B4EE-2019-CDA2-E1327BBCDBF7}"/>
              </a:ext>
            </a:extLst>
          </p:cNvPr>
          <p:cNvSpPr/>
          <p:nvPr/>
        </p:nvSpPr>
        <p:spPr>
          <a:xfrm rot="5400000">
            <a:off x="5606905" y="371464"/>
            <a:ext cx="190716" cy="156159"/>
          </a:xfrm>
          <a:prstGeom prst="triangle">
            <a:avLst/>
          </a:prstGeom>
          <a:solidFill>
            <a:srgbClr val="3E41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D0D21D-46D3-C520-CEAF-8AC0A240B0DA}"/>
              </a:ext>
            </a:extLst>
          </p:cNvPr>
          <p:cNvSpPr txBox="1"/>
          <p:nvPr/>
        </p:nvSpPr>
        <p:spPr>
          <a:xfrm>
            <a:off x="6335131" y="283291"/>
            <a:ext cx="553131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 dirty="0">
                <a:solidFill>
                  <a:srgbClr val="3E415F"/>
                </a:solidFill>
                <a:latin typeface="Verdana"/>
                <a:ea typeface="Verdana"/>
              </a:rPr>
              <a:t>A mayor valor en el </a:t>
            </a:r>
            <a:r>
              <a:rPr lang="es-CO" sz="1400" dirty="0" err="1">
                <a:solidFill>
                  <a:srgbClr val="3E415F"/>
                </a:solidFill>
                <a:latin typeface="Verdana"/>
                <a:ea typeface="Verdana"/>
              </a:rPr>
              <a:t>RADAR.Trabajo</a:t>
            </a:r>
            <a:r>
              <a:rPr lang="es-CO" sz="1400" dirty="0">
                <a:solidFill>
                  <a:srgbClr val="3E415F"/>
                </a:solidFill>
                <a:latin typeface="Verdana"/>
                <a:ea typeface="Verdana"/>
              </a:rPr>
              <a:t> mayor posibilidad de corrupción y mayor vulneración en el derecho al trabajo</a:t>
            </a:r>
            <a:endParaRPr lang="en-US" dirty="0">
              <a:solidFill>
                <a:srgbClr val="3E415F"/>
              </a:solidFill>
              <a:latin typeface="Verdana"/>
              <a:ea typeface="Verdana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DAEF649-31FD-4FF5-6721-174847C26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577" y="953386"/>
            <a:ext cx="3962604" cy="215911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F95FEBD-CC25-1CB2-9796-F094BD617F48}"/>
              </a:ext>
            </a:extLst>
          </p:cNvPr>
          <p:cNvSpPr txBox="1"/>
          <p:nvPr/>
        </p:nvSpPr>
        <p:spPr>
          <a:xfrm>
            <a:off x="3645091" y="5352435"/>
            <a:ext cx="156167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 dirty="0">
                <a:solidFill>
                  <a:srgbClr val="3E415F"/>
                </a:solidFill>
                <a:latin typeface="Verdana"/>
                <a:ea typeface="Verdana"/>
              </a:rPr>
              <a:t>Se obtiene un indicador que varía entre 12,0 y 40,3</a:t>
            </a:r>
            <a:endParaRPr lang="en-US" dirty="0">
              <a:solidFill>
                <a:srgbClr val="3E415F"/>
              </a:solidFill>
              <a:latin typeface="Verdana"/>
              <a:ea typeface="Verdana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381A9742-5AC1-939E-1BCC-FFA8536761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955" y="524808"/>
            <a:ext cx="4171910" cy="428578"/>
          </a:xfrm>
          <a:prstGeom prst="rect">
            <a:avLst/>
          </a:prstGeom>
        </p:spPr>
        <p:txBody>
          <a:bodyPr vert="horz" wrap="square" lIns="0" tIns="58673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125"/>
              </a:spcBef>
            </a:pPr>
            <a:r>
              <a:rPr lang="es-CO" sz="2400" b="1" dirty="0">
                <a:solidFill>
                  <a:srgbClr val="3E415F"/>
                </a:solidFill>
                <a:latin typeface="Verdana"/>
                <a:ea typeface="Verdana"/>
                <a:cs typeface="+mn-cs"/>
              </a:rPr>
              <a:t>Radar  Trabajo</a:t>
            </a:r>
            <a:endParaRPr sz="2400" b="1" dirty="0">
              <a:solidFill>
                <a:srgbClr val="3E415F"/>
              </a:solidFill>
              <a:latin typeface="Verdana"/>
              <a:ea typeface="Verdan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ED3C0A5-D05D-6F01-33BE-4F1C17025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262" y="3112497"/>
            <a:ext cx="6553537" cy="34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">
            <a:extLst>
              <a:ext uri="{FF2B5EF4-FFF2-40B4-BE49-F238E27FC236}">
                <a16:creationId xmlns:a16="http://schemas.microsoft.com/office/drawing/2014/main" id="{CAF0E2D2-DCD3-4E3C-FF8C-3A4D56CE9AE3}"/>
              </a:ext>
            </a:extLst>
          </p:cNvPr>
          <p:cNvSpPr txBox="1"/>
          <p:nvPr/>
        </p:nvSpPr>
        <p:spPr>
          <a:xfrm>
            <a:off x="688287" y="544901"/>
            <a:ext cx="5876415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2800" b="1" dirty="0">
                <a:solidFill>
                  <a:srgbClr val="3E415F"/>
                </a:solidFill>
                <a:latin typeface="Verdana"/>
                <a:ea typeface="Verdana"/>
              </a:rPr>
              <a:t>DIMENSIONES </a:t>
            </a: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83580E7C-B231-1A25-B214-F6C2425D3E2D}"/>
              </a:ext>
            </a:extLst>
          </p:cNvPr>
          <p:cNvSpPr txBox="1"/>
          <p:nvPr/>
        </p:nvSpPr>
        <p:spPr>
          <a:xfrm>
            <a:off x="5173001" y="1269788"/>
            <a:ext cx="650516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b="1" dirty="0">
                <a:solidFill>
                  <a:srgbClr val="34A24C"/>
                </a:solidFill>
                <a:latin typeface="Verdana"/>
                <a:ea typeface="Verdana"/>
              </a:rPr>
              <a:t>Vulneración al derecho al trabajo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B18F8F0-6D7E-3211-ACB0-64E7072A213F}"/>
              </a:ext>
            </a:extLst>
          </p:cNvPr>
          <p:cNvSpPr txBox="1"/>
          <p:nvPr/>
        </p:nvSpPr>
        <p:spPr>
          <a:xfrm>
            <a:off x="1772443" y="1269788"/>
            <a:ext cx="28697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34A24C"/>
                </a:solidFill>
                <a:latin typeface="Verdana"/>
                <a:ea typeface="Verdana"/>
              </a:rPr>
              <a:t>Corrupción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A191382-363E-6940-5A99-02351932D03F}"/>
              </a:ext>
            </a:extLst>
          </p:cNvPr>
          <p:cNvGrpSpPr/>
          <p:nvPr/>
        </p:nvGrpSpPr>
        <p:grpSpPr>
          <a:xfrm>
            <a:off x="1251952" y="2062786"/>
            <a:ext cx="3702240" cy="4102311"/>
            <a:chOff x="1251952" y="2062786"/>
            <a:chExt cx="3702240" cy="4102311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494A468-798D-59A6-69D9-D4C9116E2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1952" y="2062786"/>
              <a:ext cx="3702240" cy="4102311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BAB9074-AB31-35F8-00CB-6A4B27FD7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6439" y="2218369"/>
              <a:ext cx="330217" cy="63503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C640007-414A-774F-2F00-37B4A500C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6656" y="2062786"/>
              <a:ext cx="311166" cy="342918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25799A7-7866-6A63-0B04-13E58092C3B3}"/>
              </a:ext>
            </a:extLst>
          </p:cNvPr>
          <p:cNvGrpSpPr/>
          <p:nvPr/>
        </p:nvGrpSpPr>
        <p:grpSpPr>
          <a:xfrm>
            <a:off x="6747581" y="1988760"/>
            <a:ext cx="4394559" cy="4250362"/>
            <a:chOff x="6680205" y="1691200"/>
            <a:chExt cx="4394559" cy="4250362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B3991B7F-A3BA-B109-9542-C8AE0C437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0205" y="1691200"/>
              <a:ext cx="4394559" cy="4250362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7C519B4C-0DE5-8EA8-C617-3F8D6CD44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46002" y="1926517"/>
              <a:ext cx="234962" cy="635033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ABD56B4-024B-2C88-BF61-849BA1B5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01537" y="1840787"/>
              <a:ext cx="273064" cy="387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292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81E73E-DDDD-7DF5-A226-C6C26B6D4DFD}"/>
              </a:ext>
            </a:extLst>
          </p:cNvPr>
          <p:cNvSpPr txBox="1"/>
          <p:nvPr/>
        </p:nvSpPr>
        <p:spPr>
          <a:xfrm>
            <a:off x="900761" y="1457524"/>
            <a:ext cx="264903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b="1" dirty="0">
                <a:solidFill>
                  <a:srgbClr val="34A24C"/>
                </a:solidFill>
              </a:rPr>
              <a:t>Corrupción Observable</a:t>
            </a:r>
            <a:endParaRPr lang="es-CO" b="1" dirty="0">
              <a:solidFill>
                <a:srgbClr val="34A24C"/>
              </a:solidFill>
              <a:ea typeface="Calibri"/>
              <a:cs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3AE77A-F7F7-3D04-7D75-3092CBA550CF}"/>
              </a:ext>
            </a:extLst>
          </p:cNvPr>
          <p:cNvSpPr txBox="1"/>
          <p:nvPr/>
        </p:nvSpPr>
        <p:spPr>
          <a:xfrm>
            <a:off x="4727913" y="1457524"/>
            <a:ext cx="230124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b="1" dirty="0">
                <a:solidFill>
                  <a:srgbClr val="34A24C"/>
                </a:solidFill>
              </a:rPr>
              <a:t>Corrupción Oculta </a:t>
            </a:r>
            <a:endParaRPr lang="es-CO" b="1" dirty="0">
              <a:solidFill>
                <a:srgbClr val="34A24C"/>
              </a:solidFill>
              <a:ea typeface="Calibri"/>
              <a:cs typeface="Helvetica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4C0A3E-3589-96FB-F858-957A461E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7</a:t>
            </a:fld>
            <a:endParaRPr lang="es-CO"/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B2C50B6E-00DC-A73C-5308-D5953E0AD3FD}"/>
              </a:ext>
            </a:extLst>
          </p:cNvPr>
          <p:cNvSpPr txBox="1"/>
          <p:nvPr/>
        </p:nvSpPr>
        <p:spPr>
          <a:xfrm>
            <a:off x="688287" y="544901"/>
            <a:ext cx="737083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2800" b="1" dirty="0">
                <a:solidFill>
                  <a:srgbClr val="3E415F"/>
                </a:solidFill>
                <a:latin typeface="Verdana"/>
                <a:ea typeface="Verdana"/>
              </a:rPr>
              <a:t>SUBDIMENSIÓN DE CORRUPCIÓN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F4E09C-D850-1EEF-80F5-D9FE8A8079FD}"/>
              </a:ext>
            </a:extLst>
          </p:cNvPr>
          <p:cNvSpPr txBox="1"/>
          <p:nvPr/>
        </p:nvSpPr>
        <p:spPr>
          <a:xfrm>
            <a:off x="8786583" y="1457524"/>
            <a:ext cx="296697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b="1" dirty="0">
                <a:solidFill>
                  <a:srgbClr val="34A24C"/>
                </a:solidFill>
              </a:rPr>
              <a:t>Capacidad Institucional</a:t>
            </a:r>
            <a:endParaRPr lang="es-CO" b="1" dirty="0">
              <a:solidFill>
                <a:srgbClr val="34A24C"/>
              </a:solidFill>
              <a:ea typeface="Calibri"/>
              <a:cs typeface="Helvetica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0D2CF4CB-9AD4-0717-C5DB-0E762D1F8C62}"/>
              </a:ext>
            </a:extLst>
          </p:cNvPr>
          <p:cNvGrpSpPr/>
          <p:nvPr/>
        </p:nvGrpSpPr>
        <p:grpSpPr>
          <a:xfrm>
            <a:off x="4466588" y="2002469"/>
            <a:ext cx="3645087" cy="3943553"/>
            <a:chOff x="4466588" y="2002469"/>
            <a:chExt cx="3645087" cy="3943553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D171F4C7-A252-2546-87E7-6E0276941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6588" y="2002469"/>
              <a:ext cx="3645087" cy="3943553"/>
            </a:xfrm>
            <a:prstGeom prst="rect">
              <a:avLst/>
            </a:prstGeom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4842702-3C75-9D34-0A2D-8D42D313EE8B}"/>
                </a:ext>
              </a:extLst>
            </p:cNvPr>
            <p:cNvGrpSpPr/>
            <p:nvPr/>
          </p:nvGrpSpPr>
          <p:grpSpPr>
            <a:xfrm>
              <a:off x="4520488" y="2126807"/>
              <a:ext cx="3587979" cy="2266289"/>
              <a:chOff x="4641106" y="2073376"/>
              <a:chExt cx="3587979" cy="2266289"/>
            </a:xfrm>
          </p:grpSpPr>
          <p:pic>
            <p:nvPicPr>
              <p:cNvPr id="10" name="Imagen 9" descr="Mapa&#10;&#10;Descripción generada automáticamente">
                <a:extLst>
                  <a:ext uri="{FF2B5EF4-FFF2-40B4-BE49-F238E27FC236}">
                    <a16:creationId xmlns:a16="http://schemas.microsoft.com/office/drawing/2014/main" id="{01754749-002A-FBB9-24FD-486D839FC0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51" t="31929" r="16339" b="30620"/>
              <a:stretch/>
            </p:blipFill>
            <p:spPr>
              <a:xfrm>
                <a:off x="7287064" y="2918369"/>
                <a:ext cx="942021" cy="1421296"/>
              </a:xfrm>
              <a:prstGeom prst="rect">
                <a:avLst/>
              </a:prstGeom>
            </p:spPr>
          </p:pic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E5828F1A-AF92-3EBA-4F78-0DF221705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1106" y="2228959"/>
                <a:ext cx="330217" cy="635033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5BBA1935-7C73-0410-804D-EAAAE9347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1323" y="2073376"/>
                <a:ext cx="311166" cy="342918"/>
              </a:xfrm>
              <a:prstGeom prst="rect">
                <a:avLst/>
              </a:prstGeom>
            </p:spPr>
          </p:pic>
        </p:grp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AA5288BD-9E3E-ADE9-599A-9757FA67C953}"/>
              </a:ext>
            </a:extLst>
          </p:cNvPr>
          <p:cNvGrpSpPr/>
          <p:nvPr/>
        </p:nvGrpSpPr>
        <p:grpSpPr>
          <a:xfrm>
            <a:off x="8284848" y="2167578"/>
            <a:ext cx="3854648" cy="3791145"/>
            <a:chOff x="8284848" y="2167578"/>
            <a:chExt cx="3854648" cy="3791145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509E8C8E-6BAD-2117-051C-CD73989E9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4848" y="2167578"/>
              <a:ext cx="3854648" cy="3791145"/>
            </a:xfrm>
            <a:prstGeom prst="rect">
              <a:avLst/>
            </a:prstGeom>
          </p:spPr>
        </p:pic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F92CDE8D-CAE2-B947-18D8-B756775276F7}"/>
                </a:ext>
              </a:extLst>
            </p:cNvPr>
            <p:cNvGrpSpPr/>
            <p:nvPr/>
          </p:nvGrpSpPr>
          <p:grpSpPr>
            <a:xfrm>
              <a:off x="8799417" y="2212536"/>
              <a:ext cx="3340079" cy="2292169"/>
              <a:chOff x="8799417" y="2212536"/>
              <a:chExt cx="3340079" cy="2292169"/>
            </a:xfrm>
          </p:grpSpPr>
          <p:pic>
            <p:nvPicPr>
              <p:cNvPr id="15" name="Imagen 14" descr="Mapa&#10;&#10;Descripción generada automáticamente">
                <a:extLst>
                  <a:ext uri="{FF2B5EF4-FFF2-40B4-BE49-F238E27FC236}">
                    <a16:creationId xmlns:a16="http://schemas.microsoft.com/office/drawing/2014/main" id="{72F1D3CB-67E2-AAD1-5EB0-0EA478074F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51" t="31668" r="16161" b="30881"/>
              <a:stretch/>
            </p:blipFill>
            <p:spPr>
              <a:xfrm>
                <a:off x="11187536" y="3083409"/>
                <a:ext cx="951960" cy="1421296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FF5FFE05-2C41-F884-2FBA-763B96946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9417" y="2298266"/>
                <a:ext cx="234962" cy="635033"/>
              </a:xfrm>
              <a:prstGeom prst="rect">
                <a:avLst/>
              </a:prstGeom>
            </p:spPr>
          </p:pic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28EF02F4-8665-89E4-91E4-B410FB1D3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54952" y="2212536"/>
                <a:ext cx="273064" cy="387370"/>
              </a:xfrm>
              <a:prstGeom prst="rect">
                <a:avLst/>
              </a:prstGeom>
            </p:spPr>
          </p:pic>
        </p:grp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56F5E3B-AC22-18C4-DE53-FBE1D1669CE6}"/>
              </a:ext>
            </a:extLst>
          </p:cNvPr>
          <p:cNvGrpSpPr/>
          <p:nvPr/>
        </p:nvGrpSpPr>
        <p:grpSpPr>
          <a:xfrm>
            <a:off x="141402" y="2167578"/>
            <a:ext cx="4026107" cy="3778444"/>
            <a:chOff x="74384" y="2167578"/>
            <a:chExt cx="4026107" cy="3778444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B2DDADF9-E4D5-94EC-C20F-8C42EE10B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384" y="2167578"/>
              <a:ext cx="4026107" cy="3778444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0D17C387-D88D-D82E-AC25-00B39320B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2752" y="2284675"/>
              <a:ext cx="234962" cy="635033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F4EA9C14-8DE5-13BE-B3F0-952AAA7F8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8287" y="2198945"/>
              <a:ext cx="273064" cy="387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638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995C0818-7AFE-A273-CA56-7D1C5F5CA535}"/>
              </a:ext>
            </a:extLst>
          </p:cNvPr>
          <p:cNvSpPr txBox="1"/>
          <p:nvPr/>
        </p:nvSpPr>
        <p:spPr>
          <a:xfrm>
            <a:off x="698286" y="316298"/>
            <a:ext cx="10655514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2200" b="1" dirty="0">
                <a:solidFill>
                  <a:srgbClr val="3E415F"/>
                </a:solidFill>
                <a:latin typeface="Verdana"/>
                <a:ea typeface="Verdana"/>
              </a:rPr>
              <a:t>Subdimensión de Corrupción Oculta </a:t>
            </a:r>
          </a:p>
          <a:p>
            <a:endParaRPr lang="es-CO" sz="2200" b="1" dirty="0">
              <a:solidFill>
                <a:srgbClr val="3E415F"/>
              </a:solidFill>
              <a:latin typeface="Verdana"/>
              <a:ea typeface="Verdana"/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8DC781-A532-71D5-D93C-C0415AF60E60}"/>
              </a:ext>
            </a:extLst>
          </p:cNvPr>
          <p:cNvSpPr txBox="1"/>
          <p:nvPr/>
        </p:nvSpPr>
        <p:spPr>
          <a:xfrm>
            <a:off x="656705" y="1395531"/>
            <a:ext cx="264903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b="1" dirty="0">
                <a:solidFill>
                  <a:srgbClr val="34A24C"/>
                </a:solidFill>
              </a:rPr>
              <a:t>Riesgos</a:t>
            </a:r>
            <a:endParaRPr lang="es-CO" b="1" dirty="0">
              <a:solidFill>
                <a:srgbClr val="34A24C"/>
              </a:solidFill>
              <a:ea typeface="Calibri"/>
              <a:cs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73F454-14C3-DC5C-65F9-64EE5696921C}"/>
              </a:ext>
            </a:extLst>
          </p:cNvPr>
          <p:cNvSpPr txBox="1"/>
          <p:nvPr/>
        </p:nvSpPr>
        <p:spPr>
          <a:xfrm>
            <a:off x="4716392" y="1392510"/>
            <a:ext cx="230124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b="1" dirty="0">
                <a:solidFill>
                  <a:srgbClr val="34A24C"/>
                </a:solidFill>
              </a:rPr>
              <a:t>Brecha Digital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230D29-DF34-B388-AE94-EC93D5059C74}"/>
              </a:ext>
            </a:extLst>
          </p:cNvPr>
          <p:cNvSpPr txBox="1"/>
          <p:nvPr/>
        </p:nvSpPr>
        <p:spPr>
          <a:xfrm>
            <a:off x="8818352" y="1392510"/>
            <a:ext cx="271542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b="1" dirty="0">
                <a:solidFill>
                  <a:srgbClr val="34A24C"/>
                </a:solidFill>
              </a:rPr>
              <a:t>Analfabetismo </a:t>
            </a:r>
            <a:endParaRPr lang="es-CO" b="1" dirty="0">
              <a:solidFill>
                <a:srgbClr val="34A24C"/>
              </a:solidFill>
              <a:ea typeface="Calibri"/>
              <a:cs typeface="Helvetica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4B402C3-2845-3670-B898-C39B15106CF9}"/>
              </a:ext>
            </a:extLst>
          </p:cNvPr>
          <p:cNvGrpSpPr/>
          <p:nvPr/>
        </p:nvGrpSpPr>
        <p:grpSpPr>
          <a:xfrm>
            <a:off x="418897" y="1790002"/>
            <a:ext cx="3435527" cy="3949903"/>
            <a:chOff x="418897" y="1790002"/>
            <a:chExt cx="3435527" cy="3949903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2BE4CC32-D029-90E4-59C5-DAC929173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897" y="1790002"/>
              <a:ext cx="3435527" cy="3949903"/>
            </a:xfrm>
            <a:prstGeom prst="rect">
              <a:avLst/>
            </a:prstGeom>
          </p:spPr>
        </p:pic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A89884E5-365B-01C2-F767-E6D698F189A1}"/>
                </a:ext>
              </a:extLst>
            </p:cNvPr>
            <p:cNvGrpSpPr/>
            <p:nvPr/>
          </p:nvGrpSpPr>
          <p:grpSpPr>
            <a:xfrm>
              <a:off x="789407" y="1861235"/>
              <a:ext cx="641383" cy="790616"/>
              <a:chOff x="789407" y="1861235"/>
              <a:chExt cx="641383" cy="790616"/>
            </a:xfrm>
          </p:grpSpPr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405EF4C-85BD-CE22-D088-49EEA612C0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407" y="2016818"/>
                <a:ext cx="330217" cy="635033"/>
              </a:xfrm>
              <a:prstGeom prst="rect">
                <a:avLst/>
              </a:prstGeom>
            </p:spPr>
          </p:pic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B157899-ACE3-5FB0-6640-B312B370FB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9624" y="1861235"/>
                <a:ext cx="311166" cy="342918"/>
              </a:xfrm>
              <a:prstGeom prst="rect">
                <a:avLst/>
              </a:prstGeom>
            </p:spPr>
          </p:pic>
        </p:grp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7C7F560B-89A9-B202-F302-67D671F7572C}"/>
              </a:ext>
            </a:extLst>
          </p:cNvPr>
          <p:cNvGrpSpPr/>
          <p:nvPr/>
        </p:nvGrpSpPr>
        <p:grpSpPr>
          <a:xfrm>
            <a:off x="8337578" y="1885256"/>
            <a:ext cx="3772094" cy="3759393"/>
            <a:chOff x="8184877" y="1706097"/>
            <a:chExt cx="3772094" cy="3759393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0B977B59-F3D7-DA98-27AE-B8FCB38C3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84877" y="1706097"/>
              <a:ext cx="3772094" cy="3759393"/>
            </a:xfrm>
            <a:prstGeom prst="rect">
              <a:avLst/>
            </a:prstGeom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AA155B1-67E9-855A-062A-E3168D64A06B}"/>
                </a:ext>
              </a:extLst>
            </p:cNvPr>
            <p:cNvGrpSpPr/>
            <p:nvPr/>
          </p:nvGrpSpPr>
          <p:grpSpPr>
            <a:xfrm>
              <a:off x="8488135" y="1781143"/>
              <a:ext cx="641383" cy="790616"/>
              <a:chOff x="8488135" y="1781143"/>
              <a:chExt cx="641383" cy="790616"/>
            </a:xfrm>
          </p:grpSpPr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67245A0B-26ED-E11E-DCD0-F88C7645A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8135" y="1936726"/>
                <a:ext cx="330217" cy="635033"/>
              </a:xfrm>
              <a:prstGeom prst="rect">
                <a:avLst/>
              </a:prstGeom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0E8F05AD-4CFC-6BF2-8E55-763E989A2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8352" y="1781143"/>
                <a:ext cx="311166" cy="342918"/>
              </a:xfrm>
              <a:prstGeom prst="rect">
                <a:avLst/>
              </a:prstGeom>
            </p:spPr>
          </p:pic>
        </p:grp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970A03AD-0C8E-B799-9424-A8FABA01B800}"/>
              </a:ext>
            </a:extLst>
          </p:cNvPr>
          <p:cNvGrpSpPr/>
          <p:nvPr/>
        </p:nvGrpSpPr>
        <p:grpSpPr>
          <a:xfrm>
            <a:off x="4224934" y="2016818"/>
            <a:ext cx="3645087" cy="3638737"/>
            <a:chOff x="4527381" y="1917424"/>
            <a:chExt cx="3645087" cy="3638737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4581387-CB4E-3219-EED1-8F3365857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7381" y="1917424"/>
              <a:ext cx="3645087" cy="3638737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18A1CEB4-FBA4-767F-FE39-ADCF888FB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39790" y="2136327"/>
              <a:ext cx="234962" cy="63503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183AA428-223D-B241-A7C4-C3BFD2C2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95325" y="2050597"/>
              <a:ext cx="273064" cy="387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50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0F786-7106-48C3-2F83-D781C9CE9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 53">
            <a:extLst>
              <a:ext uri="{FF2B5EF4-FFF2-40B4-BE49-F238E27FC236}">
                <a16:creationId xmlns:a16="http://schemas.microsoft.com/office/drawing/2014/main" id="{E5678375-A71E-E14F-CF4E-1486122DB46D}"/>
              </a:ext>
            </a:extLst>
          </p:cNvPr>
          <p:cNvGrpSpPr/>
          <p:nvPr/>
        </p:nvGrpSpPr>
        <p:grpSpPr>
          <a:xfrm>
            <a:off x="6003604" y="3060505"/>
            <a:ext cx="3740342" cy="3797495"/>
            <a:chOff x="5895960" y="2923980"/>
            <a:chExt cx="3740342" cy="3797495"/>
          </a:xfrm>
        </p:grpSpPr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389427FF-FD41-7344-320E-CCB47386E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5960" y="2923980"/>
              <a:ext cx="3740342" cy="3797495"/>
            </a:xfrm>
            <a:prstGeom prst="rect">
              <a:avLst/>
            </a:prstGeom>
          </p:spPr>
        </p:pic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E8685CAE-6474-3501-2105-DB3B74163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5858" y="3080576"/>
              <a:ext cx="330217" cy="635033"/>
            </a:xfrm>
            <a:prstGeom prst="rect">
              <a:avLst/>
            </a:prstGeom>
          </p:spPr>
        </p:pic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893C6238-1D80-74D9-3A55-815D830F4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6075" y="2924993"/>
              <a:ext cx="311166" cy="342918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5D1307-36DB-E503-DB58-7EB2AB9B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9</a:t>
            </a:fld>
            <a:endParaRPr lang="es-CO"/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5813EA01-016F-8315-8B98-2017A2BCCF4D}"/>
              </a:ext>
            </a:extLst>
          </p:cNvPr>
          <p:cNvSpPr txBox="1"/>
          <p:nvPr/>
        </p:nvSpPr>
        <p:spPr>
          <a:xfrm>
            <a:off x="3798518" y="873410"/>
            <a:ext cx="481208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2400" b="1" dirty="0">
                <a:solidFill>
                  <a:srgbClr val="3E415F"/>
                </a:solidFill>
                <a:latin typeface="Verdana"/>
                <a:ea typeface="Verdana"/>
              </a:rPr>
              <a:t>DIMENSIÓN DE VULNERACION AL TRABAJO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D2184E3E-ECF4-C6B6-BFFA-D106AD6FFA73}"/>
              </a:ext>
            </a:extLst>
          </p:cNvPr>
          <p:cNvGrpSpPr/>
          <p:nvPr/>
        </p:nvGrpSpPr>
        <p:grpSpPr>
          <a:xfrm>
            <a:off x="92344" y="47199"/>
            <a:ext cx="3753043" cy="3816546"/>
            <a:chOff x="92344" y="47199"/>
            <a:chExt cx="3753043" cy="3816546"/>
          </a:xfrm>
        </p:grpSpPr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B42D072-0EC7-1E01-E193-ECFADDB72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344" y="47199"/>
              <a:ext cx="3753043" cy="3816546"/>
            </a:xfrm>
            <a:prstGeom prst="rect">
              <a:avLst/>
            </a:prstGeom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4A726DE1-9946-0A2F-E452-7F2B92DC4703}"/>
                </a:ext>
              </a:extLst>
            </p:cNvPr>
            <p:cNvGrpSpPr/>
            <p:nvPr/>
          </p:nvGrpSpPr>
          <p:grpSpPr>
            <a:xfrm>
              <a:off x="227619" y="302885"/>
              <a:ext cx="565998" cy="685836"/>
              <a:chOff x="4737159" y="2192694"/>
              <a:chExt cx="565998" cy="685836"/>
            </a:xfrm>
          </p:grpSpPr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C5BEF77B-54AD-5455-65F3-CF8D210DC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7159" y="2319701"/>
                <a:ext cx="292115" cy="558829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DFAC0E9D-79F6-2459-62C5-0A0A48685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0093" y="2192694"/>
                <a:ext cx="273064" cy="406421"/>
              </a:xfrm>
              <a:prstGeom prst="rect">
                <a:avLst/>
              </a:prstGeom>
            </p:spPr>
          </p:pic>
        </p:grp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82F01DC-E8F4-9AC2-9F7B-6081FF9209BE}"/>
              </a:ext>
            </a:extLst>
          </p:cNvPr>
          <p:cNvSpPr txBox="1"/>
          <p:nvPr/>
        </p:nvSpPr>
        <p:spPr>
          <a:xfrm>
            <a:off x="1792982" y="247641"/>
            <a:ext cx="204162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b="1" dirty="0">
                <a:solidFill>
                  <a:srgbClr val="34A24C"/>
                </a:solidFill>
              </a:rPr>
              <a:t>% Población en Edad de Trabajar</a:t>
            </a:r>
          </a:p>
          <a:p>
            <a:pPr algn="ctr"/>
            <a:endParaRPr lang="es-CO" b="1" dirty="0">
              <a:solidFill>
                <a:srgbClr val="34A24C"/>
              </a:solidFill>
              <a:ea typeface="Calibri"/>
              <a:cs typeface="Helvetica"/>
            </a:endParaRP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8EEC00A9-E516-A4E5-94AE-654D34A7306F}"/>
              </a:ext>
            </a:extLst>
          </p:cNvPr>
          <p:cNvGrpSpPr/>
          <p:nvPr/>
        </p:nvGrpSpPr>
        <p:grpSpPr>
          <a:xfrm>
            <a:off x="8210405" y="80146"/>
            <a:ext cx="3905451" cy="3759393"/>
            <a:chOff x="8345155" y="22396"/>
            <a:chExt cx="3905451" cy="3759393"/>
          </a:xfrm>
        </p:grpSpPr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F7F0E640-1593-4665-0578-3554786B1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45155" y="22396"/>
              <a:ext cx="3905451" cy="3759393"/>
            </a:xfrm>
            <a:prstGeom prst="rect">
              <a:avLst/>
            </a:prstGeom>
          </p:spPr>
        </p:pic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96339EC4-304E-FA01-9058-F3FC7A5043E2}"/>
                </a:ext>
              </a:extLst>
            </p:cNvPr>
            <p:cNvGrpSpPr/>
            <p:nvPr/>
          </p:nvGrpSpPr>
          <p:grpSpPr>
            <a:xfrm>
              <a:off x="8514967" y="57844"/>
              <a:ext cx="565998" cy="685836"/>
              <a:chOff x="8696049" y="2040169"/>
              <a:chExt cx="565998" cy="685836"/>
            </a:xfrm>
          </p:grpSpPr>
          <p:pic>
            <p:nvPicPr>
              <p:cNvPr id="38" name="Imagen 37">
                <a:extLst>
                  <a:ext uri="{FF2B5EF4-FFF2-40B4-BE49-F238E27FC236}">
                    <a16:creationId xmlns:a16="http://schemas.microsoft.com/office/drawing/2014/main" id="{1F153054-CCF0-3EE8-5495-B7B8685D1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96049" y="2167176"/>
                <a:ext cx="292115" cy="558829"/>
              </a:xfrm>
              <a:prstGeom prst="rect">
                <a:avLst/>
              </a:prstGeom>
            </p:spPr>
          </p:pic>
          <p:pic>
            <p:nvPicPr>
              <p:cNvPr id="39" name="Imagen 38">
                <a:extLst>
                  <a:ext uri="{FF2B5EF4-FFF2-40B4-BE49-F238E27FC236}">
                    <a16:creationId xmlns:a16="http://schemas.microsoft.com/office/drawing/2014/main" id="{52BD56BD-229B-1AC5-3A8D-F27D7D138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88983" y="2040169"/>
                <a:ext cx="273064" cy="406421"/>
              </a:xfrm>
              <a:prstGeom prst="rect">
                <a:avLst/>
              </a:prstGeom>
            </p:spPr>
          </p:pic>
        </p:grp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54D4065-2A5A-C9BA-D78B-A836546BFFDA}"/>
              </a:ext>
            </a:extLst>
          </p:cNvPr>
          <p:cNvSpPr txBox="1"/>
          <p:nvPr/>
        </p:nvSpPr>
        <p:spPr>
          <a:xfrm>
            <a:off x="10174788" y="170406"/>
            <a:ext cx="193973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b="1" dirty="0">
                <a:solidFill>
                  <a:srgbClr val="34A24C"/>
                </a:solidFill>
              </a:rPr>
              <a:t>Tasa Global de Participación </a:t>
            </a:r>
          </a:p>
          <a:p>
            <a:pPr algn="ctr"/>
            <a:endParaRPr lang="es-CO" b="1" dirty="0">
              <a:solidFill>
                <a:srgbClr val="34A24C"/>
              </a:solidFill>
              <a:ea typeface="Calibri"/>
              <a:cs typeface="Helvetica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EB286B7F-AD24-B1E8-159B-272DD74CC543}"/>
              </a:ext>
            </a:extLst>
          </p:cNvPr>
          <p:cNvGrpSpPr/>
          <p:nvPr/>
        </p:nvGrpSpPr>
        <p:grpSpPr>
          <a:xfrm>
            <a:off x="2379000" y="3060505"/>
            <a:ext cx="3759393" cy="3740342"/>
            <a:chOff x="5252019" y="3845775"/>
            <a:chExt cx="3759393" cy="3740342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49A87358-E4B4-EEFE-0201-2882825E1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52019" y="3845775"/>
              <a:ext cx="3759393" cy="3740342"/>
            </a:xfrm>
            <a:prstGeom prst="rect">
              <a:avLst/>
            </a:prstGeom>
          </p:spPr>
        </p:pic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86C486FF-A7A5-8FC1-1E65-87FD1EF74965}"/>
                </a:ext>
              </a:extLst>
            </p:cNvPr>
            <p:cNvGrpSpPr/>
            <p:nvPr/>
          </p:nvGrpSpPr>
          <p:grpSpPr>
            <a:xfrm>
              <a:off x="5465793" y="3845775"/>
              <a:ext cx="641383" cy="790616"/>
              <a:chOff x="749404" y="2104758"/>
              <a:chExt cx="641383" cy="790616"/>
            </a:xfrm>
          </p:grpSpPr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1F216124-9D2A-FD84-5AD5-9520AEDAE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9404" y="2260341"/>
                <a:ext cx="330217" cy="635033"/>
              </a:xfrm>
              <a:prstGeom prst="rect">
                <a:avLst/>
              </a:prstGeom>
            </p:spPr>
          </p:pic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E36D5EE9-6FB0-E68F-6B4B-C2812CCB2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621" y="2104758"/>
                <a:ext cx="311166" cy="342918"/>
              </a:xfrm>
              <a:prstGeom prst="rect">
                <a:avLst/>
              </a:prstGeom>
            </p:spPr>
          </p:pic>
        </p:grp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5D25CD3-47F3-B385-DB53-245BCD218F1C}"/>
              </a:ext>
            </a:extLst>
          </p:cNvPr>
          <p:cNvSpPr txBox="1"/>
          <p:nvPr/>
        </p:nvSpPr>
        <p:spPr>
          <a:xfrm>
            <a:off x="5724331" y="2600814"/>
            <a:ext cx="260356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b="1" dirty="0">
                <a:solidFill>
                  <a:srgbClr val="34A24C"/>
                </a:solidFill>
              </a:rPr>
              <a:t>Tasa de Subocupación</a:t>
            </a:r>
          </a:p>
          <a:p>
            <a:pPr algn="ctr"/>
            <a:endParaRPr lang="es-CO" b="1" dirty="0">
              <a:solidFill>
                <a:srgbClr val="34A24C"/>
              </a:solidFill>
              <a:ea typeface="Calibri"/>
              <a:cs typeface="Helvetica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BCDDF6DC-62F8-F9DC-F4A0-3EDA6C24A848}"/>
              </a:ext>
            </a:extLst>
          </p:cNvPr>
          <p:cNvSpPr txBox="1"/>
          <p:nvPr/>
        </p:nvSpPr>
        <p:spPr>
          <a:xfrm>
            <a:off x="3107092" y="2600814"/>
            <a:ext cx="240055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b="1" dirty="0">
                <a:solidFill>
                  <a:srgbClr val="34A24C"/>
                </a:solidFill>
                <a:ea typeface="Calibri"/>
                <a:cs typeface="Calibri"/>
              </a:rPr>
              <a:t>Tasa de Desocupación</a:t>
            </a:r>
          </a:p>
          <a:p>
            <a:pPr algn="ctr"/>
            <a:endParaRPr lang="es-CO" b="1" dirty="0">
              <a:solidFill>
                <a:srgbClr val="34A24C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61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5ab9b7-57ae-41f1-8beb-8290f78adce8" xsi:nil="true"/>
    <lcf76f155ced4ddcb4097134ff3c332f xmlns="6cdd4ce2-03b1-49b4-86c1-7572c28a754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5A809C9E30044BFE3FBFD8DED64EF" ma:contentTypeVersion="15" ma:contentTypeDescription="Create a new document." ma:contentTypeScope="" ma:versionID="9f0b4d8ddda30a5d3a531117e9c832a2">
  <xsd:schema xmlns:xsd="http://www.w3.org/2001/XMLSchema" xmlns:xs="http://www.w3.org/2001/XMLSchema" xmlns:p="http://schemas.microsoft.com/office/2006/metadata/properties" xmlns:ns2="6cdd4ce2-03b1-49b4-86c1-7572c28a7541" xmlns:ns3="0e5ab9b7-57ae-41f1-8beb-8290f78adce8" targetNamespace="http://schemas.microsoft.com/office/2006/metadata/properties" ma:root="true" ma:fieldsID="2742c69ae2efa3e327006deccc782934" ns2:_="" ns3:_="">
    <xsd:import namespace="6cdd4ce2-03b1-49b4-86c1-7572c28a7541"/>
    <xsd:import namespace="0e5ab9b7-57ae-41f1-8beb-8290f78adc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d4ce2-03b1-49b4-86c1-7572c28a7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0fb8ed9-e6ff-4cbe-b2c6-bea558e2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ab9b7-57ae-41f1-8beb-8290f78adce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0273fb1-89d7-45eb-8cf1-af7b5256ac4d}" ma:internalName="TaxCatchAll" ma:showField="CatchAllData" ma:web="0e5ab9b7-57ae-41f1-8beb-8290f78ad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877DA5-A9A1-4865-8F0B-7E65AF1725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77292D-2661-4C43-B9E0-004CF4604D77}">
  <ds:schemaRefs>
    <ds:schemaRef ds:uri="0e5ab9b7-57ae-41f1-8beb-8290f78adce8"/>
    <ds:schemaRef ds:uri="6cdd4ce2-03b1-49b4-86c1-7572c28a754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8E2E134-3EE7-42E0-BD9C-218827AE02BE}"/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285</Words>
  <Application>Microsoft Office PowerPoint</Application>
  <PresentationFormat>Panorámica</PresentationFormat>
  <Paragraphs>80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Radar de Corrupción  &amp; Derechos Económicos  Culturales y Sociales: </vt:lpstr>
      <vt:lpstr>Presentación de PowerPoint</vt:lpstr>
      <vt:lpstr>Presentación de PowerPoint</vt:lpstr>
      <vt:lpstr>Presentación de PowerPoint</vt:lpstr>
      <vt:lpstr>Radar 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ICIGED por Derechos:   Educación</dc:title>
  <dc:creator>Edith Johana Medina Hernandez</dc:creator>
  <cp:lastModifiedBy>Edith Johana Medina Hernández</cp:lastModifiedBy>
  <cp:revision>260</cp:revision>
  <dcterms:created xsi:type="dcterms:W3CDTF">2023-11-14T20:22:21Z</dcterms:created>
  <dcterms:modified xsi:type="dcterms:W3CDTF">2025-07-17T16:42:18Z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0x01010001B5A809C9E30044BFE3FBFD8DED64EF</vt:lpwstr>
  </property>
  <property fmtid="{D5CDD505-2E9C-101B-9397-08002B2CF9AE}" pid="3" name="MediaServiceImageTags">
    <vt:lpwstr/>
  </property>
</Properties>
</file>