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4"/>
  </p:sldMasterIdLst>
  <p:notesMasterIdLst>
    <p:notesMasterId r:id="rId40"/>
  </p:notesMasterIdLst>
  <p:sldIdLst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400" r:id="rId3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2537"/>
    <a:srgbClr val="D14C2D"/>
    <a:srgbClr val="F8B0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89935" autoAdjust="0"/>
  </p:normalViewPr>
  <p:slideViewPr>
    <p:cSldViewPr snapToGrid="0">
      <p:cViewPr varScale="1">
        <p:scale>
          <a:sx n="102" d="100"/>
          <a:sy n="102" d="100"/>
        </p:scale>
        <p:origin x="48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AE167-32C7-4915-94ED-54308C085E7B}" type="datetimeFigureOut">
              <a:rPr lang="es-CO" smtClean="0"/>
              <a:t>30/12/2024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7E2DC4-9DE1-44BB-9253-D21777B980F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70464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E2DC4-9DE1-44BB-9253-D21777B980F4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42697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E2DC4-9DE1-44BB-9253-D21777B980F4}" type="slidenum">
              <a:rPr lang="es-CO" smtClean="0"/>
              <a:t>35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08048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430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611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193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AD64394-963E-D625-32AA-BDFC76B6E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30/12/2024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0F68054-34D7-9279-DFD5-715512BF4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916C35A-4761-CBE9-49AD-2C3A4928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F03094B-3B2A-4C1A-84F1-903486D2D0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8"/>
            <a:ext cx="12192000" cy="685829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CD590E0-EA1E-4BBD-CB15-4058BE250E3A}"/>
              </a:ext>
            </a:extLst>
          </p:cNvPr>
          <p:cNvSpPr txBox="1"/>
          <p:nvPr userDrawn="1"/>
        </p:nvSpPr>
        <p:spPr>
          <a:xfrm>
            <a:off x="8418286" y="2917371"/>
            <a:ext cx="3556000" cy="1016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78542CE-1C30-6275-EF60-0063968649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58251" y="3013182"/>
            <a:ext cx="3276070" cy="96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112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954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985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308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54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568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197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96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663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588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41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0848DA3A-A9FC-56DB-307B-304B64799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" y="-15165"/>
            <a:ext cx="14336887" cy="6465603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F6A2F246-BCB4-B8AE-60A3-6991287314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0966" y="947238"/>
            <a:ext cx="7546034" cy="2270399"/>
          </a:xfrm>
          <a:noFill/>
        </p:spPr>
        <p:txBody>
          <a:bodyPr anchor="b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s-CO" sz="3600" b="1" dirty="0">
                <a:solidFill>
                  <a:schemeClr val="bg1"/>
                </a:solidFill>
                <a:latin typeface="Verdana"/>
                <a:ea typeface="Verdana"/>
              </a:rPr>
              <a:t>Radar de Corrupción </a:t>
            </a:r>
            <a:r>
              <a:rPr lang="es-CO" sz="3600" b="1" dirty="0">
                <a:latin typeface="Verdana"/>
                <a:ea typeface="Verdana"/>
              </a:rPr>
              <a:t/>
            </a:r>
            <a:br>
              <a:rPr lang="es-CO" sz="3600" b="1" dirty="0">
                <a:latin typeface="Verdana"/>
                <a:ea typeface="Verdana"/>
              </a:rPr>
            </a:br>
            <a:r>
              <a:rPr lang="es-CO" sz="3600" b="1" dirty="0">
                <a:solidFill>
                  <a:schemeClr val="bg1"/>
                </a:solidFill>
                <a:latin typeface="Verdana"/>
                <a:ea typeface="Verdana"/>
              </a:rPr>
              <a:t>&amp; Derechos Económicos </a:t>
            </a:r>
            <a:r>
              <a:rPr lang="es-CO" sz="3600" b="1" dirty="0">
                <a:latin typeface="Verdana"/>
                <a:ea typeface="Verdana"/>
              </a:rPr>
              <a:t/>
            </a:r>
            <a:br>
              <a:rPr lang="es-CO" sz="3600" b="1" dirty="0">
                <a:latin typeface="Verdana"/>
                <a:ea typeface="Verdana"/>
              </a:rPr>
            </a:br>
            <a:r>
              <a:rPr lang="es-CO" sz="3600" b="1" dirty="0">
                <a:solidFill>
                  <a:schemeClr val="bg1"/>
                </a:solidFill>
                <a:latin typeface="Verdana"/>
                <a:ea typeface="Verdana"/>
              </a:rPr>
              <a:t>Culturales y Sociales:</a:t>
            </a:r>
            <a:r>
              <a:rPr lang="es-CO" sz="4000" b="1" dirty="0">
                <a:solidFill>
                  <a:schemeClr val="bg1"/>
                </a:solidFill>
                <a:latin typeface="Verdana"/>
                <a:ea typeface="Verdana"/>
              </a:rPr>
              <a:t> </a:t>
            </a:r>
            <a:endParaRPr lang="es-CO" sz="3200" b="1" dirty="0">
              <a:solidFill>
                <a:schemeClr val="bg1"/>
              </a:solidFill>
              <a:latin typeface="Verdana"/>
              <a:ea typeface="Verdana"/>
            </a:endParaRPr>
          </a:p>
        </p:txBody>
      </p:sp>
      <p:pic>
        <p:nvPicPr>
          <p:cNvPr id="6" name="Imagen 5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76EAB12B-4A61-191D-197D-28991FBA2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4593" y="600878"/>
            <a:ext cx="1918049" cy="61165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03750CE-7D73-D298-2F50-9DC411F8A9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467" y="641946"/>
            <a:ext cx="1497908" cy="515409"/>
          </a:xfrm>
          <a:prstGeom prst="rect">
            <a:avLst/>
          </a:prstGeom>
        </p:spPr>
      </p:pic>
      <p:pic>
        <p:nvPicPr>
          <p:cNvPr id="8" name="Imagen 7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D33F4B56-33CD-A0AB-3441-B9DD8000C9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007" y="5556164"/>
            <a:ext cx="2429774" cy="748462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AE6C0278-F743-7BA0-FCE6-995E9B910F4C}"/>
              </a:ext>
            </a:extLst>
          </p:cNvPr>
          <p:cNvSpPr/>
          <p:nvPr/>
        </p:nvSpPr>
        <p:spPr>
          <a:xfrm>
            <a:off x="638542" y="3520177"/>
            <a:ext cx="5152658" cy="747623"/>
          </a:xfrm>
          <a:prstGeom prst="rect">
            <a:avLst/>
          </a:prstGeom>
          <a:solidFill>
            <a:srgbClr val="F8B0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5B7F6D4-6E88-C774-2A6D-7249D59075DD}"/>
              </a:ext>
            </a:extLst>
          </p:cNvPr>
          <p:cNvSpPr txBox="1"/>
          <p:nvPr/>
        </p:nvSpPr>
        <p:spPr>
          <a:xfrm>
            <a:off x="740400" y="3660351"/>
            <a:ext cx="504063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dirty="0">
                <a:solidFill>
                  <a:prstClr val="white"/>
                </a:solidFill>
                <a:latin typeface="Verdana"/>
                <a:ea typeface="Verdana"/>
                <a:cs typeface="Calibri"/>
              </a:rPr>
              <a:t>Servicios Públicos Domiciliarios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7E72B60-E31A-66BD-9E1B-73A735C9E479}"/>
              </a:ext>
            </a:extLst>
          </p:cNvPr>
          <p:cNvSpPr txBox="1"/>
          <p:nvPr/>
        </p:nvSpPr>
        <p:spPr>
          <a:xfrm>
            <a:off x="3299638" y="4461217"/>
            <a:ext cx="2948762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8B017"/>
                </a:solidFill>
                <a:effectLst/>
                <a:uLnTx/>
                <a:uFillTx/>
                <a:latin typeface="Verdana"/>
                <a:ea typeface="Verdana"/>
                <a:cs typeface="Calibri"/>
              </a:rPr>
              <a:t>Resultados Territoriales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F8B017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079" y="5711860"/>
            <a:ext cx="2849818" cy="73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605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Caquetá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Radar de Servicios Públicos Domiciliarios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840A40F-DBFB-3467-C8F4-9E98B2BF2C75}"/>
              </a:ext>
            </a:extLst>
          </p:cNvPr>
          <p:cNvSpPr txBox="1"/>
          <p:nvPr/>
        </p:nvSpPr>
        <p:spPr>
          <a:xfrm>
            <a:off x="3592667" y="3411860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B7A9A74-FAFD-925F-AAF9-53417250355D}"/>
              </a:ext>
            </a:extLst>
          </p:cNvPr>
          <p:cNvSpPr txBox="1"/>
          <p:nvPr/>
        </p:nvSpPr>
        <p:spPr>
          <a:xfrm>
            <a:off x="5967983" y="3411860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3C37C0F-BAFF-4D1C-4C1E-860D4646E4A6}"/>
              </a:ext>
            </a:extLst>
          </p:cNvPr>
          <p:cNvSpPr txBox="1"/>
          <p:nvPr/>
        </p:nvSpPr>
        <p:spPr>
          <a:xfrm>
            <a:off x="8646213" y="3411860"/>
            <a:ext cx="3224244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Servicios Públicos</a:t>
            </a:r>
            <a:endParaRPr lang="es-CO" sz="1200" b="1" dirty="0">
              <a:solidFill>
                <a:srgbClr val="CD3637"/>
              </a:solidFill>
              <a:latin typeface="Aptos" panose="02110004020202020204"/>
              <a:ea typeface="Verdana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BDB8F7E-84AE-AEC5-6B90-4AE4101E441A}"/>
              </a:ext>
            </a:extLst>
          </p:cNvPr>
          <p:cNvSpPr txBox="1"/>
          <p:nvPr/>
        </p:nvSpPr>
        <p:spPr>
          <a:xfrm>
            <a:off x="5039591" y="2958611"/>
            <a:ext cx="632728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Servicios Públicos</a:t>
            </a:r>
            <a:endParaRPr lang="es-CO" sz="1200" b="1" dirty="0"/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9C57AF1E-4EFD-A7C8-847B-8C94705530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749365"/>
              </p:ext>
            </p:extLst>
          </p:nvPr>
        </p:nvGraphicFramePr>
        <p:xfrm>
          <a:off x="269256" y="3688858"/>
          <a:ext cx="11601201" cy="2992495"/>
        </p:xfrm>
        <a:graphic>
          <a:graphicData uri="http://schemas.openxmlformats.org/drawingml/2006/table">
            <a:tbl>
              <a:tblPr/>
              <a:tblGrid>
                <a:gridCol w="1551812">
                  <a:extLst>
                    <a:ext uri="{9D8B030D-6E8A-4147-A177-3AD203B41FA5}">
                      <a16:colId xmlns:a16="http://schemas.microsoft.com/office/drawing/2014/main" val="2910677390"/>
                    </a:ext>
                  </a:extLst>
                </a:gridCol>
                <a:gridCol w="477398">
                  <a:extLst>
                    <a:ext uri="{9D8B030D-6E8A-4147-A177-3AD203B41FA5}">
                      <a16:colId xmlns:a16="http://schemas.microsoft.com/office/drawing/2014/main" val="4046840724"/>
                    </a:ext>
                  </a:extLst>
                </a:gridCol>
                <a:gridCol w="1068004">
                  <a:extLst>
                    <a:ext uri="{9D8B030D-6E8A-4147-A177-3AD203B41FA5}">
                      <a16:colId xmlns:a16="http://schemas.microsoft.com/office/drawing/2014/main" val="2939030360"/>
                    </a:ext>
                  </a:extLst>
                </a:gridCol>
                <a:gridCol w="1148105">
                  <a:extLst>
                    <a:ext uri="{9D8B030D-6E8A-4147-A177-3AD203B41FA5}">
                      <a16:colId xmlns:a16="http://schemas.microsoft.com/office/drawing/2014/main" val="4238619382"/>
                    </a:ext>
                  </a:extLst>
                </a:gridCol>
                <a:gridCol w="1214855">
                  <a:extLst>
                    <a:ext uri="{9D8B030D-6E8A-4147-A177-3AD203B41FA5}">
                      <a16:colId xmlns:a16="http://schemas.microsoft.com/office/drawing/2014/main" val="2792430493"/>
                    </a:ext>
                  </a:extLst>
                </a:gridCol>
                <a:gridCol w="1134754">
                  <a:extLst>
                    <a:ext uri="{9D8B030D-6E8A-4147-A177-3AD203B41FA5}">
                      <a16:colId xmlns:a16="http://schemas.microsoft.com/office/drawing/2014/main" val="2025089766"/>
                    </a:ext>
                  </a:extLst>
                </a:gridCol>
                <a:gridCol w="1134754">
                  <a:extLst>
                    <a:ext uri="{9D8B030D-6E8A-4147-A177-3AD203B41FA5}">
                      <a16:colId xmlns:a16="http://schemas.microsoft.com/office/drawing/2014/main" val="2557431111"/>
                    </a:ext>
                  </a:extLst>
                </a:gridCol>
                <a:gridCol w="1148105">
                  <a:extLst>
                    <a:ext uri="{9D8B030D-6E8A-4147-A177-3AD203B41FA5}">
                      <a16:colId xmlns:a16="http://schemas.microsoft.com/office/drawing/2014/main" val="238993373"/>
                    </a:ext>
                  </a:extLst>
                </a:gridCol>
                <a:gridCol w="814354">
                  <a:extLst>
                    <a:ext uri="{9D8B030D-6E8A-4147-A177-3AD203B41FA5}">
                      <a16:colId xmlns:a16="http://schemas.microsoft.com/office/drawing/2014/main" val="2014766873"/>
                    </a:ext>
                  </a:extLst>
                </a:gridCol>
                <a:gridCol w="1041306">
                  <a:extLst>
                    <a:ext uri="{9D8B030D-6E8A-4147-A177-3AD203B41FA5}">
                      <a16:colId xmlns:a16="http://schemas.microsoft.com/office/drawing/2014/main" val="1360541345"/>
                    </a:ext>
                  </a:extLst>
                </a:gridCol>
                <a:gridCol w="867754">
                  <a:extLst>
                    <a:ext uri="{9D8B030D-6E8A-4147-A177-3AD203B41FA5}">
                      <a16:colId xmlns:a16="http://schemas.microsoft.com/office/drawing/2014/main" val="876408965"/>
                    </a:ext>
                  </a:extLst>
                </a:gridCol>
              </a:tblGrid>
              <a:tr h="98244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RADAR.SPD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SPD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Corrupción Observable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Agua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Energia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Aseo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7066377"/>
                  </a:ext>
                </a:extLst>
              </a:tr>
              <a:tr h="20100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Solano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9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3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60,1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BA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D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5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64,4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B5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73,7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AB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734524"/>
                  </a:ext>
                </a:extLst>
              </a:tr>
              <a:tr h="20100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Cartagena del Chairá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A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1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6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1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D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A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B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BE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589346"/>
                  </a:ext>
                </a:extLst>
              </a:tr>
              <a:tr h="20100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Valparaíso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3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BF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F0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8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D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62,1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B7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3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79,5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A5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5229102"/>
                  </a:ext>
                </a:extLst>
              </a:tr>
              <a:tr h="20100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Florencia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C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C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A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1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D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E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7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6046632"/>
                  </a:ext>
                </a:extLst>
              </a:tr>
              <a:tr h="20100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El Paujil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5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C1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9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D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8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A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BF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8414550"/>
                  </a:ext>
                </a:extLst>
              </a:tr>
              <a:tr h="20100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Puerto Rico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2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5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F0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D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BF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5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6566366"/>
                  </a:ext>
                </a:extLst>
              </a:tr>
              <a:tr h="20100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Curillo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1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8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EC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D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68,2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B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684581"/>
                  </a:ext>
                </a:extLst>
              </a:tr>
              <a:tr h="20100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Milán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5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2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6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7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D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4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BE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76,3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A9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053867"/>
                  </a:ext>
                </a:extLst>
              </a:tr>
              <a:tr h="20100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Solita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E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4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5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4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D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B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8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10209"/>
                  </a:ext>
                </a:extLst>
              </a:tr>
              <a:tr h="20100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Morelia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E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1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A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B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8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D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E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C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BC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0060411"/>
                  </a:ext>
                </a:extLst>
              </a:tr>
            </a:tbl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EF882718-9378-F5E5-FF55-5FC033023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093" y="779049"/>
            <a:ext cx="4709926" cy="284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010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0915E0DD-C5C8-7DF1-19AD-83C161C2B98F}"/>
              </a:ext>
            </a:extLst>
          </p:cNvPr>
          <p:cNvGrpSpPr/>
          <p:nvPr/>
        </p:nvGrpSpPr>
        <p:grpSpPr>
          <a:xfrm>
            <a:off x="279017" y="739933"/>
            <a:ext cx="4937219" cy="2567492"/>
            <a:chOff x="279017" y="739933"/>
            <a:chExt cx="4937219" cy="2567492"/>
          </a:xfrm>
        </p:grpSpPr>
        <p:pic>
          <p:nvPicPr>
            <p:cNvPr id="9" name="Imagen 8" descr="Imagen que contiene Mapa&#10;&#10;Descripción generada automáticamente">
              <a:extLst>
                <a:ext uri="{FF2B5EF4-FFF2-40B4-BE49-F238E27FC236}">
                  <a16:creationId xmlns:a16="http://schemas.microsoft.com/office/drawing/2014/main" id="{5BDDD9D4-0AFE-26F7-BC24-DE978E6529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56" r="16470" b="12373"/>
            <a:stretch/>
          </p:blipFill>
          <p:spPr>
            <a:xfrm>
              <a:off x="279017" y="739933"/>
              <a:ext cx="3981256" cy="2567492"/>
            </a:xfrm>
            <a:prstGeom prst="rect">
              <a:avLst/>
            </a:prstGeom>
          </p:spPr>
        </p:pic>
        <p:pic>
          <p:nvPicPr>
            <p:cNvPr id="12" name="Imagen 11" descr="Imagen que contiene Mapa&#10;&#10;Descripción generada automáticamente">
              <a:extLst>
                <a:ext uri="{FF2B5EF4-FFF2-40B4-BE49-F238E27FC236}">
                  <a16:creationId xmlns:a16="http://schemas.microsoft.com/office/drawing/2014/main" id="{5C8821E6-938F-8A9F-02FA-3A9D8A2EA9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821" t="29740" b="28916"/>
            <a:stretch/>
          </p:blipFill>
          <p:spPr>
            <a:xfrm>
              <a:off x="4268532" y="1064214"/>
              <a:ext cx="947704" cy="1758493"/>
            </a:xfrm>
            <a:prstGeom prst="rect">
              <a:avLst/>
            </a:prstGeom>
          </p:spPr>
        </p:pic>
      </p:grpSp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Casanare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Radar de Servicios Públicos Domiciliarios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97483B7-593C-996F-4EE4-E04F0AE1C0E4}"/>
              </a:ext>
            </a:extLst>
          </p:cNvPr>
          <p:cNvSpPr txBox="1"/>
          <p:nvPr/>
        </p:nvSpPr>
        <p:spPr>
          <a:xfrm>
            <a:off x="3649817" y="3297561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8BAD9C8-CD0E-7FAC-2D0F-83EFE3F2D859}"/>
              </a:ext>
            </a:extLst>
          </p:cNvPr>
          <p:cNvSpPr txBox="1"/>
          <p:nvPr/>
        </p:nvSpPr>
        <p:spPr>
          <a:xfrm>
            <a:off x="5967983" y="3297560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4A2D93D-E30D-D81F-E9A4-145DBE76FE73}"/>
              </a:ext>
            </a:extLst>
          </p:cNvPr>
          <p:cNvSpPr txBox="1"/>
          <p:nvPr/>
        </p:nvSpPr>
        <p:spPr>
          <a:xfrm>
            <a:off x="8770375" y="3297560"/>
            <a:ext cx="3100082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Servicios Públicos</a:t>
            </a:r>
            <a:endParaRPr lang="es-CO" sz="1200" b="1" dirty="0">
              <a:solidFill>
                <a:srgbClr val="CD3637"/>
              </a:solidFill>
              <a:latin typeface="Aptos" panose="02110004020202020204"/>
              <a:ea typeface="Verdana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8B0F307-DF53-AF2F-419E-449E571578DD}"/>
              </a:ext>
            </a:extLst>
          </p:cNvPr>
          <p:cNvSpPr txBox="1"/>
          <p:nvPr/>
        </p:nvSpPr>
        <p:spPr>
          <a:xfrm>
            <a:off x="4862945" y="2890450"/>
            <a:ext cx="62753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Servicios Públicos Domiciliarios</a:t>
            </a:r>
            <a:endParaRPr lang="es-CO" sz="1200" b="1" dirty="0"/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07FCDAD3-0677-4E62-D580-5D31CB38FD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756135"/>
              </p:ext>
            </p:extLst>
          </p:nvPr>
        </p:nvGraphicFramePr>
        <p:xfrm>
          <a:off x="279017" y="3704670"/>
          <a:ext cx="11680917" cy="2956106"/>
        </p:xfrm>
        <a:graphic>
          <a:graphicData uri="http://schemas.openxmlformats.org/drawingml/2006/table">
            <a:tbl>
              <a:tblPr/>
              <a:tblGrid>
                <a:gridCol w="1435483">
                  <a:extLst>
                    <a:ext uri="{9D8B030D-6E8A-4147-A177-3AD203B41FA5}">
                      <a16:colId xmlns:a16="http://schemas.microsoft.com/office/drawing/2014/main" val="1555402679"/>
                    </a:ext>
                  </a:extLst>
                </a:gridCol>
                <a:gridCol w="607670">
                  <a:extLst>
                    <a:ext uri="{9D8B030D-6E8A-4147-A177-3AD203B41FA5}">
                      <a16:colId xmlns:a16="http://schemas.microsoft.com/office/drawing/2014/main" val="322871650"/>
                    </a:ext>
                  </a:extLst>
                </a:gridCol>
                <a:gridCol w="1075343">
                  <a:extLst>
                    <a:ext uri="{9D8B030D-6E8A-4147-A177-3AD203B41FA5}">
                      <a16:colId xmlns:a16="http://schemas.microsoft.com/office/drawing/2014/main" val="3413742391"/>
                    </a:ext>
                  </a:extLst>
                </a:gridCol>
                <a:gridCol w="1155994">
                  <a:extLst>
                    <a:ext uri="{9D8B030D-6E8A-4147-A177-3AD203B41FA5}">
                      <a16:colId xmlns:a16="http://schemas.microsoft.com/office/drawing/2014/main" val="3838732978"/>
                    </a:ext>
                  </a:extLst>
                </a:gridCol>
                <a:gridCol w="1223203">
                  <a:extLst>
                    <a:ext uri="{9D8B030D-6E8A-4147-A177-3AD203B41FA5}">
                      <a16:colId xmlns:a16="http://schemas.microsoft.com/office/drawing/2014/main" val="3739481286"/>
                    </a:ext>
                  </a:extLst>
                </a:gridCol>
                <a:gridCol w="1142552">
                  <a:extLst>
                    <a:ext uri="{9D8B030D-6E8A-4147-A177-3AD203B41FA5}">
                      <a16:colId xmlns:a16="http://schemas.microsoft.com/office/drawing/2014/main" val="1958135451"/>
                    </a:ext>
                  </a:extLst>
                </a:gridCol>
                <a:gridCol w="1142552">
                  <a:extLst>
                    <a:ext uri="{9D8B030D-6E8A-4147-A177-3AD203B41FA5}">
                      <a16:colId xmlns:a16="http://schemas.microsoft.com/office/drawing/2014/main" val="463106813"/>
                    </a:ext>
                  </a:extLst>
                </a:gridCol>
                <a:gridCol w="1155994">
                  <a:extLst>
                    <a:ext uri="{9D8B030D-6E8A-4147-A177-3AD203B41FA5}">
                      <a16:colId xmlns:a16="http://schemas.microsoft.com/office/drawing/2014/main" val="133125256"/>
                    </a:ext>
                  </a:extLst>
                </a:gridCol>
                <a:gridCol w="819950">
                  <a:extLst>
                    <a:ext uri="{9D8B030D-6E8A-4147-A177-3AD203B41FA5}">
                      <a16:colId xmlns:a16="http://schemas.microsoft.com/office/drawing/2014/main" val="789205741"/>
                    </a:ext>
                  </a:extLst>
                </a:gridCol>
                <a:gridCol w="1048460">
                  <a:extLst>
                    <a:ext uri="{9D8B030D-6E8A-4147-A177-3AD203B41FA5}">
                      <a16:colId xmlns:a16="http://schemas.microsoft.com/office/drawing/2014/main" val="3784353973"/>
                    </a:ext>
                  </a:extLst>
                </a:gridCol>
                <a:gridCol w="873716">
                  <a:extLst>
                    <a:ext uri="{9D8B030D-6E8A-4147-A177-3AD203B41FA5}">
                      <a16:colId xmlns:a16="http://schemas.microsoft.com/office/drawing/2014/main" val="1524801459"/>
                    </a:ext>
                  </a:extLst>
                </a:gridCol>
              </a:tblGrid>
              <a:tr h="93111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RADAR.SPD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SPD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Corrupción Observable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Agua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Energia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Aseo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1677461"/>
                  </a:ext>
                </a:extLst>
              </a:tr>
              <a:tr h="19752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Recetor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4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7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B6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7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1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72,1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D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C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86,7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9E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650557"/>
                  </a:ext>
                </a:extLst>
              </a:tr>
              <a:tr h="19752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Támara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5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A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7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1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C0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4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89,5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9B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89063"/>
                  </a:ext>
                </a:extLst>
              </a:tr>
              <a:tr h="19752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Chámeza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4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7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1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7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9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64,7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B5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3973119"/>
                  </a:ext>
                </a:extLst>
              </a:tr>
              <a:tr h="19752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Yopal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D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3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F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3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1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BE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E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8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801900"/>
                  </a:ext>
                </a:extLst>
              </a:tr>
              <a:tr h="19752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Pore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B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6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1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BF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D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BE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405862"/>
                  </a:ext>
                </a:extLst>
              </a:tr>
              <a:tr h="19752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Maní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1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BF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5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8666120"/>
                  </a:ext>
                </a:extLst>
              </a:tr>
              <a:tr h="19752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Aguazul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E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5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1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C0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22,6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0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5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2406893"/>
                  </a:ext>
                </a:extLst>
              </a:tr>
              <a:tr h="24723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 Luis de Palenque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7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1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8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B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61,3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B8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852583"/>
                  </a:ext>
                </a:extLst>
              </a:tr>
              <a:tr h="19752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Trinidad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3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1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9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7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A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6717917"/>
                  </a:ext>
                </a:extLst>
              </a:tr>
              <a:tr h="19752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Hato Corozal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D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1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6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1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4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E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68,0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B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2653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4426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Cauca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Radar de Servicios Públicos Domiciliarios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2778A16-E5B5-153D-A229-0A40746BE6CD}"/>
              </a:ext>
            </a:extLst>
          </p:cNvPr>
          <p:cNvSpPr txBox="1"/>
          <p:nvPr/>
        </p:nvSpPr>
        <p:spPr>
          <a:xfrm>
            <a:off x="3373592" y="3411861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A6A99D8-D88A-EB73-3FD5-B7FFDF740D81}"/>
              </a:ext>
            </a:extLst>
          </p:cNvPr>
          <p:cNvSpPr txBox="1"/>
          <p:nvPr/>
        </p:nvSpPr>
        <p:spPr>
          <a:xfrm>
            <a:off x="5967983" y="3411860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DD86BB4-BEA4-33EC-EBF8-EDD3B4B0297D}"/>
              </a:ext>
            </a:extLst>
          </p:cNvPr>
          <p:cNvSpPr txBox="1"/>
          <p:nvPr/>
        </p:nvSpPr>
        <p:spPr>
          <a:xfrm>
            <a:off x="8672053" y="3411860"/>
            <a:ext cx="3198404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Servicios Públicos</a:t>
            </a:r>
            <a:endParaRPr lang="es-CO" sz="1200" b="1" dirty="0">
              <a:solidFill>
                <a:srgbClr val="CD3637"/>
              </a:solidFill>
              <a:latin typeface="Aptos" panose="02110004020202020204"/>
              <a:ea typeface="Verdana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C196C63-19E6-7034-4CE7-DCCEC6EE9AD5}"/>
              </a:ext>
            </a:extLst>
          </p:cNvPr>
          <p:cNvSpPr txBox="1"/>
          <p:nvPr/>
        </p:nvSpPr>
        <p:spPr>
          <a:xfrm>
            <a:off x="4790209" y="2947600"/>
            <a:ext cx="63480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Servicios Públicos Domiciliarios</a:t>
            </a:r>
            <a:endParaRPr lang="es-CO" sz="1200" b="1" dirty="0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6C8E3F08-EED1-2BFF-DF5F-254CD3435D2C}"/>
              </a:ext>
            </a:extLst>
          </p:cNvPr>
          <p:cNvGrpSpPr/>
          <p:nvPr/>
        </p:nvGrpSpPr>
        <p:grpSpPr>
          <a:xfrm>
            <a:off x="431054" y="702475"/>
            <a:ext cx="4295091" cy="3102630"/>
            <a:chOff x="431054" y="702475"/>
            <a:chExt cx="4295091" cy="3102630"/>
          </a:xfrm>
        </p:grpSpPr>
        <p:pic>
          <p:nvPicPr>
            <p:cNvPr id="9" name="Imagen 8" descr="Mapa&#10;&#10;Descripción generada automáticamente">
              <a:extLst>
                <a:ext uri="{FF2B5EF4-FFF2-40B4-BE49-F238E27FC236}">
                  <a16:creationId xmlns:a16="http://schemas.microsoft.com/office/drawing/2014/main" id="{7AA06036-1BFA-4688-6809-375A0D180E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41" t="3592" r="26962" b="3775"/>
            <a:stretch/>
          </p:blipFill>
          <p:spPr>
            <a:xfrm>
              <a:off x="431054" y="702475"/>
              <a:ext cx="2969416" cy="3102630"/>
            </a:xfrm>
            <a:prstGeom prst="rect">
              <a:avLst/>
            </a:prstGeom>
          </p:spPr>
        </p:pic>
        <p:pic>
          <p:nvPicPr>
            <p:cNvPr id="12" name="Imagen 11" descr="Mapa&#10;&#10;Descripción generada automáticamente">
              <a:extLst>
                <a:ext uri="{FF2B5EF4-FFF2-40B4-BE49-F238E27FC236}">
                  <a16:creationId xmlns:a16="http://schemas.microsoft.com/office/drawing/2014/main" id="{EED63A82-2559-DCDC-DC4E-919D66EBDD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54" t="30834" r="8342" b="27275"/>
            <a:stretch/>
          </p:blipFill>
          <p:spPr>
            <a:xfrm>
              <a:off x="3543737" y="1296746"/>
              <a:ext cx="1182408" cy="1927853"/>
            </a:xfrm>
            <a:prstGeom prst="rect">
              <a:avLst/>
            </a:prstGeom>
          </p:spPr>
        </p:pic>
      </p:grp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72561E2A-9828-6E25-D55D-C28C710DD6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337181"/>
              </p:ext>
            </p:extLst>
          </p:nvPr>
        </p:nvGraphicFramePr>
        <p:xfrm>
          <a:off x="431054" y="3805104"/>
          <a:ext cx="11439402" cy="2792556"/>
        </p:xfrm>
        <a:graphic>
          <a:graphicData uri="http://schemas.openxmlformats.org/drawingml/2006/table">
            <a:tbl>
              <a:tblPr/>
              <a:tblGrid>
                <a:gridCol w="1395370">
                  <a:extLst>
                    <a:ext uri="{9D8B030D-6E8A-4147-A177-3AD203B41FA5}">
                      <a16:colId xmlns:a16="http://schemas.microsoft.com/office/drawing/2014/main" val="726257199"/>
                    </a:ext>
                  </a:extLst>
                </a:gridCol>
                <a:gridCol w="605538">
                  <a:extLst>
                    <a:ext uri="{9D8B030D-6E8A-4147-A177-3AD203B41FA5}">
                      <a16:colId xmlns:a16="http://schemas.microsoft.com/office/drawing/2014/main" val="913953550"/>
                    </a:ext>
                  </a:extLst>
                </a:gridCol>
                <a:gridCol w="1053109">
                  <a:extLst>
                    <a:ext uri="{9D8B030D-6E8A-4147-A177-3AD203B41FA5}">
                      <a16:colId xmlns:a16="http://schemas.microsoft.com/office/drawing/2014/main" val="1546500320"/>
                    </a:ext>
                  </a:extLst>
                </a:gridCol>
                <a:gridCol w="1132093">
                  <a:extLst>
                    <a:ext uri="{9D8B030D-6E8A-4147-A177-3AD203B41FA5}">
                      <a16:colId xmlns:a16="http://schemas.microsoft.com/office/drawing/2014/main" val="1601030209"/>
                    </a:ext>
                  </a:extLst>
                </a:gridCol>
                <a:gridCol w="1197912">
                  <a:extLst>
                    <a:ext uri="{9D8B030D-6E8A-4147-A177-3AD203B41FA5}">
                      <a16:colId xmlns:a16="http://schemas.microsoft.com/office/drawing/2014/main" val="3760170645"/>
                    </a:ext>
                  </a:extLst>
                </a:gridCol>
                <a:gridCol w="1118929">
                  <a:extLst>
                    <a:ext uri="{9D8B030D-6E8A-4147-A177-3AD203B41FA5}">
                      <a16:colId xmlns:a16="http://schemas.microsoft.com/office/drawing/2014/main" val="1969190435"/>
                    </a:ext>
                  </a:extLst>
                </a:gridCol>
                <a:gridCol w="1118929">
                  <a:extLst>
                    <a:ext uri="{9D8B030D-6E8A-4147-A177-3AD203B41FA5}">
                      <a16:colId xmlns:a16="http://schemas.microsoft.com/office/drawing/2014/main" val="1979143713"/>
                    </a:ext>
                  </a:extLst>
                </a:gridCol>
                <a:gridCol w="1132093">
                  <a:extLst>
                    <a:ext uri="{9D8B030D-6E8A-4147-A177-3AD203B41FA5}">
                      <a16:colId xmlns:a16="http://schemas.microsoft.com/office/drawing/2014/main" val="877995737"/>
                    </a:ext>
                  </a:extLst>
                </a:gridCol>
                <a:gridCol w="802996">
                  <a:extLst>
                    <a:ext uri="{9D8B030D-6E8A-4147-A177-3AD203B41FA5}">
                      <a16:colId xmlns:a16="http://schemas.microsoft.com/office/drawing/2014/main" val="2528959891"/>
                    </a:ext>
                  </a:extLst>
                </a:gridCol>
                <a:gridCol w="1026782">
                  <a:extLst>
                    <a:ext uri="{9D8B030D-6E8A-4147-A177-3AD203B41FA5}">
                      <a16:colId xmlns:a16="http://schemas.microsoft.com/office/drawing/2014/main" val="1319556790"/>
                    </a:ext>
                  </a:extLst>
                </a:gridCol>
                <a:gridCol w="855651">
                  <a:extLst>
                    <a:ext uri="{9D8B030D-6E8A-4147-A177-3AD203B41FA5}">
                      <a16:colId xmlns:a16="http://schemas.microsoft.com/office/drawing/2014/main" val="4245834999"/>
                    </a:ext>
                  </a:extLst>
                </a:gridCol>
              </a:tblGrid>
              <a:tr h="89115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RADAR.SPD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SPD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Corrupción Observable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Agua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Energia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Aseo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4030691"/>
                  </a:ext>
                </a:extLst>
              </a:tr>
              <a:tr h="18219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Buenos Aires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4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E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5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6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1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60,4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B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84,8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A0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22707"/>
                  </a:ext>
                </a:extLst>
              </a:tr>
              <a:tr h="18219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Morales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5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E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8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6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1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5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89,8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9B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4074701"/>
                  </a:ext>
                </a:extLst>
              </a:tr>
              <a:tr h="18219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Patía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7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E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3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3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BF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2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B6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845432"/>
                  </a:ext>
                </a:extLst>
              </a:tr>
              <a:tr h="18219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Cajibío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6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7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4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95,9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95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1710199"/>
                  </a:ext>
                </a:extLst>
              </a:tr>
              <a:tr h="18219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Silvia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5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B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61,0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B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6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85,4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9F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054678"/>
                  </a:ext>
                </a:extLst>
              </a:tr>
              <a:tr h="18219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Caloto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5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7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E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D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76,6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8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76571"/>
                  </a:ext>
                </a:extLst>
              </a:tr>
              <a:tr h="18219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Totoró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A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2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E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6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5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70,5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AF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178343"/>
                  </a:ext>
                </a:extLst>
              </a:tr>
              <a:tr h="18219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Suárez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A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22,0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1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1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5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5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4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66,6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B3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748789"/>
                  </a:ext>
                </a:extLst>
              </a:tr>
              <a:tr h="18219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Jambaló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A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5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6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6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F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185408"/>
                  </a:ext>
                </a:extLst>
              </a:tr>
              <a:tr h="18219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Argelia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B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7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0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6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8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F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3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60,2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B9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3090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5291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Cesar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Radar de Servicios Públicos Domiciliarios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4A1E098-9389-5DAD-A413-74EB35B53C47}"/>
              </a:ext>
            </a:extLst>
          </p:cNvPr>
          <p:cNvSpPr txBox="1"/>
          <p:nvPr/>
        </p:nvSpPr>
        <p:spPr>
          <a:xfrm>
            <a:off x="3695136" y="3650750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2D3FCC5-87D5-765D-C87F-AD6FC287EBBA}"/>
              </a:ext>
            </a:extLst>
          </p:cNvPr>
          <p:cNvSpPr txBox="1"/>
          <p:nvPr/>
        </p:nvSpPr>
        <p:spPr>
          <a:xfrm>
            <a:off x="6289527" y="3650749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C22589C-A10B-B546-8EC1-DC967AAF8B65}"/>
              </a:ext>
            </a:extLst>
          </p:cNvPr>
          <p:cNvSpPr txBox="1"/>
          <p:nvPr/>
        </p:nvSpPr>
        <p:spPr>
          <a:xfrm>
            <a:off x="9114503" y="3650749"/>
            <a:ext cx="3077497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Servicios Públicos</a:t>
            </a:r>
            <a:endParaRPr lang="es-CO" sz="1200" b="1" dirty="0">
              <a:solidFill>
                <a:srgbClr val="CD3637"/>
              </a:solidFill>
              <a:latin typeface="Aptos" panose="02110004020202020204"/>
              <a:ea typeface="Verdana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AD6B629-8B21-BFEE-DFD5-DDA3F7E0D27D}"/>
              </a:ext>
            </a:extLst>
          </p:cNvPr>
          <p:cNvSpPr txBox="1"/>
          <p:nvPr/>
        </p:nvSpPr>
        <p:spPr>
          <a:xfrm>
            <a:off x="4499264" y="3152001"/>
            <a:ext cx="63913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Servicios Públicos Domiciliarios</a:t>
            </a:r>
            <a:endParaRPr lang="es-CO" sz="1200" b="1" dirty="0"/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34119DDE-8305-61FB-EAD0-250A427F57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763785"/>
              </p:ext>
            </p:extLst>
          </p:nvPr>
        </p:nvGraphicFramePr>
        <p:xfrm>
          <a:off x="259773" y="3927748"/>
          <a:ext cx="11731339" cy="2876918"/>
        </p:xfrm>
        <a:graphic>
          <a:graphicData uri="http://schemas.openxmlformats.org/drawingml/2006/table">
            <a:tbl>
              <a:tblPr/>
              <a:tblGrid>
                <a:gridCol w="1430980">
                  <a:extLst>
                    <a:ext uri="{9D8B030D-6E8A-4147-A177-3AD203B41FA5}">
                      <a16:colId xmlns:a16="http://schemas.microsoft.com/office/drawing/2014/main" val="4157306789"/>
                    </a:ext>
                  </a:extLst>
                </a:gridCol>
                <a:gridCol w="620992">
                  <a:extLst>
                    <a:ext uri="{9D8B030D-6E8A-4147-A177-3AD203B41FA5}">
                      <a16:colId xmlns:a16="http://schemas.microsoft.com/office/drawing/2014/main" val="991122309"/>
                    </a:ext>
                  </a:extLst>
                </a:gridCol>
                <a:gridCol w="1079985">
                  <a:extLst>
                    <a:ext uri="{9D8B030D-6E8A-4147-A177-3AD203B41FA5}">
                      <a16:colId xmlns:a16="http://schemas.microsoft.com/office/drawing/2014/main" val="1550425222"/>
                    </a:ext>
                  </a:extLst>
                </a:gridCol>
                <a:gridCol w="1160985">
                  <a:extLst>
                    <a:ext uri="{9D8B030D-6E8A-4147-A177-3AD203B41FA5}">
                      <a16:colId xmlns:a16="http://schemas.microsoft.com/office/drawing/2014/main" val="2472002954"/>
                    </a:ext>
                  </a:extLst>
                </a:gridCol>
                <a:gridCol w="1228483">
                  <a:extLst>
                    <a:ext uri="{9D8B030D-6E8A-4147-A177-3AD203B41FA5}">
                      <a16:colId xmlns:a16="http://schemas.microsoft.com/office/drawing/2014/main" val="1040752923"/>
                    </a:ext>
                  </a:extLst>
                </a:gridCol>
                <a:gridCol w="1147484">
                  <a:extLst>
                    <a:ext uri="{9D8B030D-6E8A-4147-A177-3AD203B41FA5}">
                      <a16:colId xmlns:a16="http://schemas.microsoft.com/office/drawing/2014/main" val="4139635946"/>
                    </a:ext>
                  </a:extLst>
                </a:gridCol>
                <a:gridCol w="1147484">
                  <a:extLst>
                    <a:ext uri="{9D8B030D-6E8A-4147-A177-3AD203B41FA5}">
                      <a16:colId xmlns:a16="http://schemas.microsoft.com/office/drawing/2014/main" val="4227417560"/>
                    </a:ext>
                  </a:extLst>
                </a:gridCol>
                <a:gridCol w="1160985">
                  <a:extLst>
                    <a:ext uri="{9D8B030D-6E8A-4147-A177-3AD203B41FA5}">
                      <a16:colId xmlns:a16="http://schemas.microsoft.com/office/drawing/2014/main" val="3399370602"/>
                    </a:ext>
                  </a:extLst>
                </a:gridCol>
                <a:gridCol w="823488">
                  <a:extLst>
                    <a:ext uri="{9D8B030D-6E8A-4147-A177-3AD203B41FA5}">
                      <a16:colId xmlns:a16="http://schemas.microsoft.com/office/drawing/2014/main" val="3775021799"/>
                    </a:ext>
                  </a:extLst>
                </a:gridCol>
                <a:gridCol w="1052986">
                  <a:extLst>
                    <a:ext uri="{9D8B030D-6E8A-4147-A177-3AD203B41FA5}">
                      <a16:colId xmlns:a16="http://schemas.microsoft.com/office/drawing/2014/main" val="2187456331"/>
                    </a:ext>
                  </a:extLst>
                </a:gridCol>
                <a:gridCol w="877487">
                  <a:extLst>
                    <a:ext uri="{9D8B030D-6E8A-4147-A177-3AD203B41FA5}">
                      <a16:colId xmlns:a16="http://schemas.microsoft.com/office/drawing/2014/main" val="2939828202"/>
                    </a:ext>
                  </a:extLst>
                </a:gridCol>
              </a:tblGrid>
              <a:tr h="88038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RADAR.SPD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SPD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Corrupción Observable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Agua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Energia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Aseo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6837529"/>
                  </a:ext>
                </a:extLst>
              </a:tr>
              <a:tr h="19965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Valledupar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9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9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9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E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BC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A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BE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564652"/>
                  </a:ext>
                </a:extLst>
              </a:tr>
              <a:tr h="19965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Pueblo Bello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A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4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1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2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A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8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BE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5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889789"/>
                  </a:ext>
                </a:extLst>
              </a:tr>
              <a:tr h="19965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González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C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1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6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ED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A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7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62,7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B7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650429"/>
                  </a:ext>
                </a:extLst>
              </a:tr>
              <a:tr h="19965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 Diego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1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A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6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67,4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B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1673836"/>
                  </a:ext>
                </a:extLst>
              </a:tr>
              <a:tr h="19965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La Jagua de Ibirico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E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2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5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A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C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BE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936134"/>
                  </a:ext>
                </a:extLst>
              </a:tr>
              <a:tr h="19965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Becerril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E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C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1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2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A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3212284"/>
                  </a:ext>
                </a:extLst>
              </a:tr>
              <a:tr h="19965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Chimichagua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E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2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8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4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5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A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4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71,7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D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552363"/>
                  </a:ext>
                </a:extLst>
              </a:tr>
              <a:tr h="19965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Tamalameque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E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3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4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A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A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BD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66,7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B3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835880"/>
                  </a:ext>
                </a:extLst>
              </a:tr>
              <a:tr h="19965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Bosconia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3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8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2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A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A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B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F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504515"/>
                  </a:ext>
                </a:extLst>
              </a:tr>
              <a:tr h="19965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La Paz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1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1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1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2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4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A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2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4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8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662407"/>
                  </a:ext>
                </a:extLst>
              </a:tr>
            </a:tbl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A8F8E6E8-DB65-7AEC-B88D-CDBB648F3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141" y="739932"/>
            <a:ext cx="2094499" cy="313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494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Chocó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Radar de Servicios Públicos Domiciliarios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5AFAB35-3FD2-8805-2AB0-64C65DA7E94F}"/>
              </a:ext>
            </a:extLst>
          </p:cNvPr>
          <p:cNvSpPr txBox="1"/>
          <p:nvPr/>
        </p:nvSpPr>
        <p:spPr>
          <a:xfrm>
            <a:off x="3487892" y="3564261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6F8BFE6-0E58-5231-358E-279758403F26}"/>
              </a:ext>
            </a:extLst>
          </p:cNvPr>
          <p:cNvSpPr txBox="1"/>
          <p:nvPr/>
        </p:nvSpPr>
        <p:spPr>
          <a:xfrm>
            <a:off x="5967983" y="3564260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4BAFD6D-9055-20CB-1F6D-D3DACC2C2D52}"/>
              </a:ext>
            </a:extLst>
          </p:cNvPr>
          <p:cNvSpPr txBox="1"/>
          <p:nvPr/>
        </p:nvSpPr>
        <p:spPr>
          <a:xfrm>
            <a:off x="8740877" y="3564260"/>
            <a:ext cx="312957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Servicios Públicos</a:t>
            </a:r>
            <a:endParaRPr lang="es-CO" sz="1200" b="1" dirty="0">
              <a:solidFill>
                <a:srgbClr val="CD3637"/>
              </a:solidFill>
              <a:latin typeface="Aptos" panose="02110004020202020204"/>
              <a:ea typeface="Verdana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73A262E-7447-2E70-67E4-04D31F2D9822}"/>
              </a:ext>
            </a:extLst>
          </p:cNvPr>
          <p:cNvSpPr txBox="1"/>
          <p:nvPr/>
        </p:nvSpPr>
        <p:spPr>
          <a:xfrm>
            <a:off x="4800600" y="3100000"/>
            <a:ext cx="63376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Servicios Públicos Domiciliarios</a:t>
            </a:r>
            <a:endParaRPr lang="es-CO" sz="1200" b="1" dirty="0"/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66A539F3-A0DB-4C91-C9C1-4177630FC0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670088"/>
              </p:ext>
            </p:extLst>
          </p:nvPr>
        </p:nvGraphicFramePr>
        <p:xfrm>
          <a:off x="197427" y="3953224"/>
          <a:ext cx="11793681" cy="2824325"/>
        </p:xfrm>
        <a:graphic>
          <a:graphicData uri="http://schemas.openxmlformats.org/drawingml/2006/table">
            <a:tbl>
              <a:tblPr/>
              <a:tblGrid>
                <a:gridCol w="1572177">
                  <a:extLst>
                    <a:ext uri="{9D8B030D-6E8A-4147-A177-3AD203B41FA5}">
                      <a16:colId xmlns:a16="http://schemas.microsoft.com/office/drawing/2014/main" val="2234273428"/>
                    </a:ext>
                  </a:extLst>
                </a:gridCol>
                <a:gridCol w="490700">
                  <a:extLst>
                    <a:ext uri="{9D8B030D-6E8A-4147-A177-3AD203B41FA5}">
                      <a16:colId xmlns:a16="http://schemas.microsoft.com/office/drawing/2014/main" val="3470896067"/>
                    </a:ext>
                  </a:extLst>
                </a:gridCol>
                <a:gridCol w="1085724">
                  <a:extLst>
                    <a:ext uri="{9D8B030D-6E8A-4147-A177-3AD203B41FA5}">
                      <a16:colId xmlns:a16="http://schemas.microsoft.com/office/drawing/2014/main" val="1868422610"/>
                    </a:ext>
                  </a:extLst>
                </a:gridCol>
                <a:gridCol w="1167154">
                  <a:extLst>
                    <a:ext uri="{9D8B030D-6E8A-4147-A177-3AD203B41FA5}">
                      <a16:colId xmlns:a16="http://schemas.microsoft.com/office/drawing/2014/main" val="2765608516"/>
                    </a:ext>
                  </a:extLst>
                </a:gridCol>
                <a:gridCol w="1235012">
                  <a:extLst>
                    <a:ext uri="{9D8B030D-6E8A-4147-A177-3AD203B41FA5}">
                      <a16:colId xmlns:a16="http://schemas.microsoft.com/office/drawing/2014/main" val="1644982295"/>
                    </a:ext>
                  </a:extLst>
                </a:gridCol>
                <a:gridCol w="1153581">
                  <a:extLst>
                    <a:ext uri="{9D8B030D-6E8A-4147-A177-3AD203B41FA5}">
                      <a16:colId xmlns:a16="http://schemas.microsoft.com/office/drawing/2014/main" val="4113309434"/>
                    </a:ext>
                  </a:extLst>
                </a:gridCol>
                <a:gridCol w="1153581">
                  <a:extLst>
                    <a:ext uri="{9D8B030D-6E8A-4147-A177-3AD203B41FA5}">
                      <a16:colId xmlns:a16="http://schemas.microsoft.com/office/drawing/2014/main" val="1051536545"/>
                    </a:ext>
                  </a:extLst>
                </a:gridCol>
                <a:gridCol w="1167154">
                  <a:extLst>
                    <a:ext uri="{9D8B030D-6E8A-4147-A177-3AD203B41FA5}">
                      <a16:colId xmlns:a16="http://schemas.microsoft.com/office/drawing/2014/main" val="3245906333"/>
                    </a:ext>
                  </a:extLst>
                </a:gridCol>
                <a:gridCol w="827864">
                  <a:extLst>
                    <a:ext uri="{9D8B030D-6E8A-4147-A177-3AD203B41FA5}">
                      <a16:colId xmlns:a16="http://schemas.microsoft.com/office/drawing/2014/main" val="2276336185"/>
                    </a:ext>
                  </a:extLst>
                </a:gridCol>
                <a:gridCol w="1058583">
                  <a:extLst>
                    <a:ext uri="{9D8B030D-6E8A-4147-A177-3AD203B41FA5}">
                      <a16:colId xmlns:a16="http://schemas.microsoft.com/office/drawing/2014/main" val="1319030829"/>
                    </a:ext>
                  </a:extLst>
                </a:gridCol>
                <a:gridCol w="882151">
                  <a:extLst>
                    <a:ext uri="{9D8B030D-6E8A-4147-A177-3AD203B41FA5}">
                      <a16:colId xmlns:a16="http://schemas.microsoft.com/office/drawing/2014/main" val="1366514952"/>
                    </a:ext>
                  </a:extLst>
                </a:gridCol>
              </a:tblGrid>
              <a:tr h="85399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RADAR.SPD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SPD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Corrupción Observable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Agua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Energia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Aseo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8459737"/>
                  </a:ext>
                </a:extLst>
              </a:tr>
              <a:tr h="19396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Carmen del Darién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A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5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69,6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B0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C0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E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BE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9611052"/>
                  </a:ext>
                </a:extLst>
              </a:tr>
              <a:tr h="19396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Quibdó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E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B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5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72,4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D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C0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6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ED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800749"/>
                  </a:ext>
                </a:extLst>
              </a:tr>
              <a:tr h="19396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Riosucio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E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6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68,4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B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C0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3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EC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E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935847"/>
                  </a:ext>
                </a:extLst>
              </a:tr>
              <a:tr h="19396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Medio San Juan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3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22,3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1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4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72,9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C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C0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B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68021"/>
                  </a:ext>
                </a:extLst>
              </a:tr>
              <a:tr h="19396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Bahía Solano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B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1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66,2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B3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C0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A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62,1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B7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366538"/>
                  </a:ext>
                </a:extLst>
              </a:tr>
              <a:tr h="19396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Nóvita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1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66,5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B3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C0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6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C1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7428026"/>
                  </a:ext>
                </a:extLst>
              </a:tr>
              <a:tr h="22463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El Litoral del San Juan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3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6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73,3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C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C0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0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D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5709115"/>
                  </a:ext>
                </a:extLst>
              </a:tr>
              <a:tr h="19396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 José del Palmar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A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2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B6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C0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4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22,4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0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381599"/>
                  </a:ext>
                </a:extLst>
              </a:tr>
              <a:tr h="19396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Unguía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1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8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D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2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65,1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B4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C0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D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627464"/>
                  </a:ext>
                </a:extLst>
              </a:tr>
              <a:tr h="19396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Bojayá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1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5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7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71,4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AE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C0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B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6477743"/>
                  </a:ext>
                </a:extLst>
              </a:tr>
            </a:tbl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A65F3987-7B98-E40D-C537-185B4FF9D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924" y="739932"/>
            <a:ext cx="2104661" cy="310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764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Córdoba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Radar de Servicios Públicos Domiciliarios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92F91F8-AB25-1125-D958-7513B10D5F2E}"/>
              </a:ext>
            </a:extLst>
          </p:cNvPr>
          <p:cNvSpPr txBox="1"/>
          <p:nvPr/>
        </p:nvSpPr>
        <p:spPr>
          <a:xfrm>
            <a:off x="3726017" y="3411861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3F322CA-1A54-B00F-3E49-766F1C5EF116}"/>
              </a:ext>
            </a:extLst>
          </p:cNvPr>
          <p:cNvSpPr txBox="1"/>
          <p:nvPr/>
        </p:nvSpPr>
        <p:spPr>
          <a:xfrm>
            <a:off x="5967983" y="3411860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C1BA86E-E52A-9D36-E2E9-DB984D219F81}"/>
              </a:ext>
            </a:extLst>
          </p:cNvPr>
          <p:cNvSpPr txBox="1"/>
          <p:nvPr/>
        </p:nvSpPr>
        <p:spPr>
          <a:xfrm>
            <a:off x="8799871" y="3411860"/>
            <a:ext cx="3070585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Servicios Públicos</a:t>
            </a:r>
            <a:endParaRPr lang="es-CO" sz="1200" b="1" dirty="0">
              <a:solidFill>
                <a:srgbClr val="CD3637"/>
              </a:solidFill>
              <a:latin typeface="Aptos" panose="02110004020202020204"/>
              <a:ea typeface="Verdana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9059CFD-BB52-48C7-242A-DCF2A695C791}"/>
              </a:ext>
            </a:extLst>
          </p:cNvPr>
          <p:cNvSpPr txBox="1"/>
          <p:nvPr/>
        </p:nvSpPr>
        <p:spPr>
          <a:xfrm>
            <a:off x="4769427" y="2947600"/>
            <a:ext cx="63688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Servicios Públicos Domiciliarios</a:t>
            </a:r>
            <a:endParaRPr lang="es-CO" sz="1200" b="1" dirty="0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C3D4AB1B-305F-6A15-82D8-1B10FCBA4B3A}"/>
              </a:ext>
            </a:extLst>
          </p:cNvPr>
          <p:cNvGrpSpPr/>
          <p:nvPr/>
        </p:nvGrpSpPr>
        <p:grpSpPr>
          <a:xfrm>
            <a:off x="874481" y="785220"/>
            <a:ext cx="3424758" cy="2765139"/>
            <a:chOff x="476249" y="663861"/>
            <a:chExt cx="4002233" cy="3113838"/>
          </a:xfrm>
        </p:grpSpPr>
        <p:pic>
          <p:nvPicPr>
            <p:cNvPr id="9" name="Imagen 8" descr="Gráfico, Mapa&#10;&#10;Descripción generada automáticamente">
              <a:extLst>
                <a:ext uri="{FF2B5EF4-FFF2-40B4-BE49-F238E27FC236}">
                  <a16:creationId xmlns:a16="http://schemas.microsoft.com/office/drawing/2014/main" id="{5C67E8F0-687E-B92D-6F51-EEC9EFF41B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55" t="2997" r="31658" b="4185"/>
            <a:stretch/>
          </p:blipFill>
          <p:spPr>
            <a:xfrm>
              <a:off x="476249" y="663861"/>
              <a:ext cx="2599459" cy="3113838"/>
            </a:xfrm>
            <a:prstGeom prst="rect">
              <a:avLst/>
            </a:prstGeom>
          </p:spPr>
        </p:pic>
        <p:pic>
          <p:nvPicPr>
            <p:cNvPr id="12" name="Imagen 11" descr="Gráfico, Mapa&#10;&#10;Descripción generada automáticamente">
              <a:extLst>
                <a:ext uri="{FF2B5EF4-FFF2-40B4-BE49-F238E27FC236}">
                  <a16:creationId xmlns:a16="http://schemas.microsoft.com/office/drawing/2014/main" id="{7D85E8C0-2489-D617-866C-7F0F044737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715" t="28134" r="11699" b="28643"/>
            <a:stretch/>
          </p:blipFill>
          <p:spPr>
            <a:xfrm>
              <a:off x="3200400" y="1026065"/>
              <a:ext cx="1278082" cy="1921535"/>
            </a:xfrm>
            <a:prstGeom prst="rect">
              <a:avLst/>
            </a:prstGeom>
          </p:spPr>
        </p:pic>
      </p:grp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407F1546-22C9-5949-6F52-7E493EB6A0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700763"/>
              </p:ext>
            </p:extLst>
          </p:nvPr>
        </p:nvGraphicFramePr>
        <p:xfrm>
          <a:off x="197139" y="3777699"/>
          <a:ext cx="11911442" cy="2965939"/>
        </p:xfrm>
        <a:graphic>
          <a:graphicData uri="http://schemas.openxmlformats.org/drawingml/2006/table">
            <a:tbl>
              <a:tblPr/>
              <a:tblGrid>
                <a:gridCol w="1582880">
                  <a:extLst>
                    <a:ext uri="{9D8B030D-6E8A-4147-A177-3AD203B41FA5}">
                      <a16:colId xmlns:a16="http://schemas.microsoft.com/office/drawing/2014/main" val="3412444682"/>
                    </a:ext>
                  </a:extLst>
                </a:gridCol>
                <a:gridCol w="500594">
                  <a:extLst>
                    <a:ext uri="{9D8B030D-6E8A-4147-A177-3AD203B41FA5}">
                      <a16:colId xmlns:a16="http://schemas.microsoft.com/office/drawing/2014/main" val="691684959"/>
                    </a:ext>
                  </a:extLst>
                </a:gridCol>
                <a:gridCol w="1096565">
                  <a:extLst>
                    <a:ext uri="{9D8B030D-6E8A-4147-A177-3AD203B41FA5}">
                      <a16:colId xmlns:a16="http://schemas.microsoft.com/office/drawing/2014/main" val="2122092853"/>
                    </a:ext>
                  </a:extLst>
                </a:gridCol>
                <a:gridCol w="1178808">
                  <a:extLst>
                    <a:ext uri="{9D8B030D-6E8A-4147-A177-3AD203B41FA5}">
                      <a16:colId xmlns:a16="http://schemas.microsoft.com/office/drawing/2014/main" val="3270026940"/>
                    </a:ext>
                  </a:extLst>
                </a:gridCol>
                <a:gridCol w="1247343">
                  <a:extLst>
                    <a:ext uri="{9D8B030D-6E8A-4147-A177-3AD203B41FA5}">
                      <a16:colId xmlns:a16="http://schemas.microsoft.com/office/drawing/2014/main" val="463144476"/>
                    </a:ext>
                  </a:extLst>
                </a:gridCol>
                <a:gridCol w="1165101">
                  <a:extLst>
                    <a:ext uri="{9D8B030D-6E8A-4147-A177-3AD203B41FA5}">
                      <a16:colId xmlns:a16="http://schemas.microsoft.com/office/drawing/2014/main" val="3574294884"/>
                    </a:ext>
                  </a:extLst>
                </a:gridCol>
                <a:gridCol w="1165101">
                  <a:extLst>
                    <a:ext uri="{9D8B030D-6E8A-4147-A177-3AD203B41FA5}">
                      <a16:colId xmlns:a16="http://schemas.microsoft.com/office/drawing/2014/main" val="1957594223"/>
                    </a:ext>
                  </a:extLst>
                </a:gridCol>
                <a:gridCol w="1178808">
                  <a:extLst>
                    <a:ext uri="{9D8B030D-6E8A-4147-A177-3AD203B41FA5}">
                      <a16:colId xmlns:a16="http://schemas.microsoft.com/office/drawing/2014/main" val="3491560029"/>
                    </a:ext>
                  </a:extLst>
                </a:gridCol>
                <a:gridCol w="836131">
                  <a:extLst>
                    <a:ext uri="{9D8B030D-6E8A-4147-A177-3AD203B41FA5}">
                      <a16:colId xmlns:a16="http://schemas.microsoft.com/office/drawing/2014/main" val="3268403466"/>
                    </a:ext>
                  </a:extLst>
                </a:gridCol>
                <a:gridCol w="1069152">
                  <a:extLst>
                    <a:ext uri="{9D8B030D-6E8A-4147-A177-3AD203B41FA5}">
                      <a16:colId xmlns:a16="http://schemas.microsoft.com/office/drawing/2014/main" val="3983234631"/>
                    </a:ext>
                  </a:extLst>
                </a:gridCol>
                <a:gridCol w="890959">
                  <a:extLst>
                    <a:ext uri="{9D8B030D-6E8A-4147-A177-3AD203B41FA5}">
                      <a16:colId xmlns:a16="http://schemas.microsoft.com/office/drawing/2014/main" val="438012636"/>
                    </a:ext>
                  </a:extLst>
                </a:gridCol>
              </a:tblGrid>
              <a:tr h="92743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RADAR.SPD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SPD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Corrupción Observable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Agua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Energia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Aseo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6493334"/>
                  </a:ext>
                </a:extLst>
              </a:tr>
              <a:tr h="19748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Puerto Libertador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8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C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4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C0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BE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BE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5453645"/>
                  </a:ext>
                </a:extLst>
              </a:tr>
              <a:tr h="26117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 Andrés Sotavento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5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BD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2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1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C0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70,1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AF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69023"/>
                  </a:ext>
                </a:extLst>
              </a:tr>
              <a:tr h="19748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 José de Ure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E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A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5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2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1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C0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2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563262"/>
                  </a:ext>
                </a:extLst>
              </a:tr>
              <a:tr h="19748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 Pelayo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4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2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3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1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80,8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A4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6077054"/>
                  </a:ext>
                </a:extLst>
              </a:tr>
              <a:tr h="19748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Los Córdobas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E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6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2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7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8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71,0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AE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782315"/>
                  </a:ext>
                </a:extLst>
              </a:tr>
              <a:tr h="19748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 Carlos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E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5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4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5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1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79,4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A6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884323"/>
                  </a:ext>
                </a:extLst>
              </a:tr>
              <a:tr h="19748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La Apartada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1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6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6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64,6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B5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F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6051575"/>
                  </a:ext>
                </a:extLst>
              </a:tr>
              <a:tr h="19748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Tuchín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5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7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7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9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E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5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493053"/>
                  </a:ext>
                </a:extLst>
              </a:tr>
              <a:tr h="19748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Purísima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5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8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1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C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C0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0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76138"/>
                  </a:ext>
                </a:extLst>
              </a:tr>
              <a:tr h="19748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Cotorra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5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8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3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5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67,5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B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35089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3959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7507D37E-94B3-9692-D903-144C6A212A95}"/>
              </a:ext>
            </a:extLst>
          </p:cNvPr>
          <p:cNvGrpSpPr/>
          <p:nvPr/>
        </p:nvGrpSpPr>
        <p:grpSpPr>
          <a:xfrm>
            <a:off x="408219" y="592647"/>
            <a:ext cx="4215735" cy="3387072"/>
            <a:chOff x="408219" y="592646"/>
            <a:chExt cx="4215735" cy="3477333"/>
          </a:xfrm>
        </p:grpSpPr>
        <p:pic>
          <p:nvPicPr>
            <p:cNvPr id="9" name="Imagen 8" descr="Mapa&#10;&#10;Descripción generada automáticamente">
              <a:extLst>
                <a:ext uri="{FF2B5EF4-FFF2-40B4-BE49-F238E27FC236}">
                  <a16:creationId xmlns:a16="http://schemas.microsoft.com/office/drawing/2014/main" id="{59873AFC-ACDB-C3FB-0804-62C0420530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02" t="2650" r="29708" b="4228"/>
            <a:stretch/>
          </p:blipFill>
          <p:spPr>
            <a:xfrm>
              <a:off x="408219" y="592646"/>
              <a:ext cx="2992251" cy="3477333"/>
            </a:xfrm>
            <a:prstGeom prst="rect">
              <a:avLst/>
            </a:prstGeom>
          </p:spPr>
        </p:pic>
        <p:pic>
          <p:nvPicPr>
            <p:cNvPr id="12" name="Imagen 11" descr="Mapa&#10;&#10;Descripción generada automáticamente">
              <a:extLst>
                <a:ext uri="{FF2B5EF4-FFF2-40B4-BE49-F238E27FC236}">
                  <a16:creationId xmlns:a16="http://schemas.microsoft.com/office/drawing/2014/main" id="{8FC8DB95-B525-B33C-FD16-31EE19EBEF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94" t="29679" r="11140" b="30012"/>
            <a:stretch/>
          </p:blipFill>
          <p:spPr>
            <a:xfrm>
              <a:off x="3400469" y="1406266"/>
              <a:ext cx="1223485" cy="1819420"/>
            </a:xfrm>
            <a:prstGeom prst="rect">
              <a:avLst/>
            </a:prstGeom>
          </p:spPr>
        </p:pic>
      </p:grpSp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Cundinamarca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Radar de Servicios Públicos Domiciliarios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86C2323-D7FC-7570-86B9-A5FCF555EC73}"/>
              </a:ext>
            </a:extLst>
          </p:cNvPr>
          <p:cNvSpPr txBox="1"/>
          <p:nvPr/>
        </p:nvSpPr>
        <p:spPr>
          <a:xfrm>
            <a:off x="3516467" y="3602361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DF154C8-B577-1F0C-FFA7-0CC5EA681B73}"/>
              </a:ext>
            </a:extLst>
          </p:cNvPr>
          <p:cNvSpPr txBox="1"/>
          <p:nvPr/>
        </p:nvSpPr>
        <p:spPr>
          <a:xfrm>
            <a:off x="5967983" y="3602360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042E848-3095-D1D0-F0D8-955A28E1A261}"/>
              </a:ext>
            </a:extLst>
          </p:cNvPr>
          <p:cNvSpPr txBox="1"/>
          <p:nvPr/>
        </p:nvSpPr>
        <p:spPr>
          <a:xfrm>
            <a:off x="8829369" y="3602360"/>
            <a:ext cx="3041088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Servicios Públicos</a:t>
            </a:r>
            <a:endParaRPr lang="es-CO" sz="1200" b="1" dirty="0">
              <a:solidFill>
                <a:srgbClr val="CD3637"/>
              </a:solidFill>
              <a:latin typeface="Aptos" panose="02110004020202020204"/>
              <a:ea typeface="Verdana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4666852-736B-7B4B-5981-92434973C4B9}"/>
              </a:ext>
            </a:extLst>
          </p:cNvPr>
          <p:cNvSpPr txBox="1"/>
          <p:nvPr/>
        </p:nvSpPr>
        <p:spPr>
          <a:xfrm>
            <a:off x="4852555" y="3138100"/>
            <a:ext cx="62857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Servicios Públicos Domiciliarios</a:t>
            </a:r>
            <a:endParaRPr lang="es-CO" sz="1200" b="1" dirty="0"/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31F5D470-62AE-4B7B-51A7-A62A46FA83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1314775"/>
              </p:ext>
            </p:extLst>
          </p:nvPr>
        </p:nvGraphicFramePr>
        <p:xfrm>
          <a:off x="152401" y="3979718"/>
          <a:ext cx="11807535" cy="2762072"/>
        </p:xfrm>
        <a:graphic>
          <a:graphicData uri="http://schemas.openxmlformats.org/drawingml/2006/table">
            <a:tbl>
              <a:tblPr/>
              <a:tblGrid>
                <a:gridCol w="1440274">
                  <a:extLst>
                    <a:ext uri="{9D8B030D-6E8A-4147-A177-3AD203B41FA5}">
                      <a16:colId xmlns:a16="http://schemas.microsoft.com/office/drawing/2014/main" val="2874707946"/>
                    </a:ext>
                  </a:extLst>
                </a:gridCol>
                <a:gridCol w="625025">
                  <a:extLst>
                    <a:ext uri="{9D8B030D-6E8A-4147-A177-3AD203B41FA5}">
                      <a16:colId xmlns:a16="http://schemas.microsoft.com/office/drawing/2014/main" val="1626338356"/>
                    </a:ext>
                  </a:extLst>
                </a:gridCol>
                <a:gridCol w="1087000">
                  <a:extLst>
                    <a:ext uri="{9D8B030D-6E8A-4147-A177-3AD203B41FA5}">
                      <a16:colId xmlns:a16="http://schemas.microsoft.com/office/drawing/2014/main" val="834724962"/>
                    </a:ext>
                  </a:extLst>
                </a:gridCol>
                <a:gridCol w="1168525">
                  <a:extLst>
                    <a:ext uri="{9D8B030D-6E8A-4147-A177-3AD203B41FA5}">
                      <a16:colId xmlns:a16="http://schemas.microsoft.com/office/drawing/2014/main" val="3307575795"/>
                    </a:ext>
                  </a:extLst>
                </a:gridCol>
                <a:gridCol w="1236463">
                  <a:extLst>
                    <a:ext uri="{9D8B030D-6E8A-4147-A177-3AD203B41FA5}">
                      <a16:colId xmlns:a16="http://schemas.microsoft.com/office/drawing/2014/main" val="1094672152"/>
                    </a:ext>
                  </a:extLst>
                </a:gridCol>
                <a:gridCol w="1154937">
                  <a:extLst>
                    <a:ext uri="{9D8B030D-6E8A-4147-A177-3AD203B41FA5}">
                      <a16:colId xmlns:a16="http://schemas.microsoft.com/office/drawing/2014/main" val="3597366474"/>
                    </a:ext>
                  </a:extLst>
                </a:gridCol>
                <a:gridCol w="1154937">
                  <a:extLst>
                    <a:ext uri="{9D8B030D-6E8A-4147-A177-3AD203B41FA5}">
                      <a16:colId xmlns:a16="http://schemas.microsoft.com/office/drawing/2014/main" val="532454650"/>
                    </a:ext>
                  </a:extLst>
                </a:gridCol>
                <a:gridCol w="1168525">
                  <a:extLst>
                    <a:ext uri="{9D8B030D-6E8A-4147-A177-3AD203B41FA5}">
                      <a16:colId xmlns:a16="http://schemas.microsoft.com/office/drawing/2014/main" val="4059713211"/>
                    </a:ext>
                  </a:extLst>
                </a:gridCol>
                <a:gridCol w="828837">
                  <a:extLst>
                    <a:ext uri="{9D8B030D-6E8A-4147-A177-3AD203B41FA5}">
                      <a16:colId xmlns:a16="http://schemas.microsoft.com/office/drawing/2014/main" val="1076988963"/>
                    </a:ext>
                  </a:extLst>
                </a:gridCol>
                <a:gridCol w="1059825">
                  <a:extLst>
                    <a:ext uri="{9D8B030D-6E8A-4147-A177-3AD203B41FA5}">
                      <a16:colId xmlns:a16="http://schemas.microsoft.com/office/drawing/2014/main" val="3260173130"/>
                    </a:ext>
                  </a:extLst>
                </a:gridCol>
                <a:gridCol w="883187">
                  <a:extLst>
                    <a:ext uri="{9D8B030D-6E8A-4147-A177-3AD203B41FA5}">
                      <a16:colId xmlns:a16="http://schemas.microsoft.com/office/drawing/2014/main" val="487001203"/>
                    </a:ext>
                  </a:extLst>
                </a:gridCol>
              </a:tblGrid>
              <a:tr h="85470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RADAR.SPD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SPD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Corrupción Observable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Agua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Energia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Aseo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6895239"/>
                  </a:ext>
                </a:extLst>
              </a:tr>
              <a:tr h="19073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 Cayetano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B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13,2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A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3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22,7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0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BC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C0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94,5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96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116736"/>
                  </a:ext>
                </a:extLst>
              </a:tr>
              <a:tr h="19073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Yacopí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B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F0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A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3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5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BC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B6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93,3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97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157854"/>
                  </a:ext>
                </a:extLst>
              </a:tr>
              <a:tr h="19073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Apulo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9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D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BC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64,2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B5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2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85,3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9F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183935"/>
                  </a:ext>
                </a:extLst>
              </a:tr>
              <a:tr h="19073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Gachalá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D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F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3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E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BC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5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C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70,7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AF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800112"/>
                  </a:ext>
                </a:extLst>
              </a:tr>
              <a:tr h="19073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Quebradanegra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E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5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F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BC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BD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E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84,2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A1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2251553"/>
                  </a:ext>
                </a:extLst>
              </a:tr>
              <a:tr h="19073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El Peñón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E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1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1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6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BC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3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4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92,0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98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7302828"/>
                  </a:ext>
                </a:extLst>
              </a:tr>
              <a:tr h="19073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Ubalá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E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F0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4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2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BC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5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6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86,7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9E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229334"/>
                  </a:ext>
                </a:extLst>
              </a:tr>
              <a:tr h="19073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Paime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F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1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3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6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BC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7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86,4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9E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16492"/>
                  </a:ext>
                </a:extLst>
              </a:tr>
              <a:tr h="19073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La Peña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F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1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4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BC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5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92,5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98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8755676"/>
                  </a:ext>
                </a:extLst>
              </a:tr>
              <a:tr h="19073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Topaipí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F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1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5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3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BC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4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91,3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9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4420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3019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Guainía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Radar de Servicios Públicos Domiciliarios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5EFC44E-6FBF-6435-5765-042B317F29E2}"/>
              </a:ext>
            </a:extLst>
          </p:cNvPr>
          <p:cNvSpPr txBox="1"/>
          <p:nvPr/>
        </p:nvSpPr>
        <p:spPr>
          <a:xfrm>
            <a:off x="3544495" y="3821435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698F1A7-C324-3BF6-621F-37002E274312}"/>
              </a:ext>
            </a:extLst>
          </p:cNvPr>
          <p:cNvSpPr txBox="1"/>
          <p:nvPr/>
        </p:nvSpPr>
        <p:spPr>
          <a:xfrm>
            <a:off x="5967983" y="3821435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4868310-8188-82FA-332D-099A37CFFE65}"/>
              </a:ext>
            </a:extLst>
          </p:cNvPr>
          <p:cNvSpPr txBox="1"/>
          <p:nvPr/>
        </p:nvSpPr>
        <p:spPr>
          <a:xfrm>
            <a:off x="8770375" y="3821435"/>
            <a:ext cx="3100082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Servicios Públicos</a:t>
            </a:r>
            <a:endParaRPr lang="es-CO" sz="1200" b="1" dirty="0">
              <a:solidFill>
                <a:srgbClr val="CD3637"/>
              </a:solidFill>
              <a:latin typeface="Aptos" panose="02110004020202020204"/>
              <a:ea typeface="Verdana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44D57E0-AD4E-C695-335F-AB1DD3CA48DA}"/>
              </a:ext>
            </a:extLst>
          </p:cNvPr>
          <p:cNvSpPr txBox="1"/>
          <p:nvPr/>
        </p:nvSpPr>
        <p:spPr>
          <a:xfrm>
            <a:off x="5774457" y="3373049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1" dirty="0">
                <a:latin typeface="Verdana"/>
                <a:ea typeface="Verdana"/>
              </a:rPr>
              <a:t>Radar de Servicios Públicos Domiciliarios por municipios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58BE06B2-E148-D203-50E9-E251C90C5DD8}"/>
              </a:ext>
            </a:extLst>
          </p:cNvPr>
          <p:cNvGrpSpPr/>
          <p:nvPr/>
        </p:nvGrpSpPr>
        <p:grpSpPr>
          <a:xfrm>
            <a:off x="488256" y="857031"/>
            <a:ext cx="5185180" cy="2966701"/>
            <a:chOff x="488256" y="857031"/>
            <a:chExt cx="5185180" cy="2966701"/>
          </a:xfrm>
        </p:grpSpPr>
        <p:pic>
          <p:nvPicPr>
            <p:cNvPr id="8" name="Imagen 7" descr="Mapa&#10;&#10;Descripción generada automáticamente con confianza media">
              <a:extLst>
                <a:ext uri="{FF2B5EF4-FFF2-40B4-BE49-F238E27FC236}">
                  <a16:creationId xmlns:a16="http://schemas.microsoft.com/office/drawing/2014/main" id="{B694117F-D993-F555-887D-81145E94BF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6" t="8881" r="18193" b="9876"/>
            <a:stretch/>
          </p:blipFill>
          <p:spPr>
            <a:xfrm>
              <a:off x="488256" y="857031"/>
              <a:ext cx="4229218" cy="2966701"/>
            </a:xfrm>
            <a:prstGeom prst="rect">
              <a:avLst/>
            </a:prstGeom>
          </p:spPr>
        </p:pic>
        <p:pic>
          <p:nvPicPr>
            <p:cNvPr id="10" name="Imagen 9" descr="Mapa&#10;&#10;Descripción generada automáticamente con confianza media">
              <a:extLst>
                <a:ext uri="{FF2B5EF4-FFF2-40B4-BE49-F238E27FC236}">
                  <a16:creationId xmlns:a16="http://schemas.microsoft.com/office/drawing/2014/main" id="{771EE589-F6EC-B931-D86B-D2D032FD82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451" t="29275" b="29275"/>
            <a:stretch/>
          </p:blipFill>
          <p:spPr>
            <a:xfrm>
              <a:off x="4625269" y="1204193"/>
              <a:ext cx="1048167" cy="1788491"/>
            </a:xfrm>
            <a:prstGeom prst="rect">
              <a:avLst/>
            </a:prstGeom>
          </p:spPr>
        </p:pic>
      </p:grpSp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34E8F8B2-D1B0-50A0-58FA-BBBF70945A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007193"/>
              </p:ext>
            </p:extLst>
          </p:nvPr>
        </p:nvGraphicFramePr>
        <p:xfrm>
          <a:off x="488256" y="4164210"/>
          <a:ext cx="11600031" cy="1592353"/>
        </p:xfrm>
        <a:graphic>
          <a:graphicData uri="http://schemas.openxmlformats.org/drawingml/2006/table">
            <a:tbl>
              <a:tblPr/>
              <a:tblGrid>
                <a:gridCol w="1414963">
                  <a:extLst>
                    <a:ext uri="{9D8B030D-6E8A-4147-A177-3AD203B41FA5}">
                      <a16:colId xmlns:a16="http://schemas.microsoft.com/office/drawing/2014/main" val="3707936682"/>
                    </a:ext>
                  </a:extLst>
                </a:gridCol>
                <a:gridCol w="614041">
                  <a:extLst>
                    <a:ext uri="{9D8B030D-6E8A-4147-A177-3AD203B41FA5}">
                      <a16:colId xmlns:a16="http://schemas.microsoft.com/office/drawing/2014/main" val="2221118372"/>
                    </a:ext>
                  </a:extLst>
                </a:gridCol>
                <a:gridCol w="1067897">
                  <a:extLst>
                    <a:ext uri="{9D8B030D-6E8A-4147-A177-3AD203B41FA5}">
                      <a16:colId xmlns:a16="http://schemas.microsoft.com/office/drawing/2014/main" val="4248750876"/>
                    </a:ext>
                  </a:extLst>
                </a:gridCol>
                <a:gridCol w="1147990">
                  <a:extLst>
                    <a:ext uri="{9D8B030D-6E8A-4147-A177-3AD203B41FA5}">
                      <a16:colId xmlns:a16="http://schemas.microsoft.com/office/drawing/2014/main" val="2799063865"/>
                    </a:ext>
                  </a:extLst>
                </a:gridCol>
                <a:gridCol w="1214733">
                  <a:extLst>
                    <a:ext uri="{9D8B030D-6E8A-4147-A177-3AD203B41FA5}">
                      <a16:colId xmlns:a16="http://schemas.microsoft.com/office/drawing/2014/main" val="1809714152"/>
                    </a:ext>
                  </a:extLst>
                </a:gridCol>
                <a:gridCol w="1134640">
                  <a:extLst>
                    <a:ext uri="{9D8B030D-6E8A-4147-A177-3AD203B41FA5}">
                      <a16:colId xmlns:a16="http://schemas.microsoft.com/office/drawing/2014/main" val="3554782826"/>
                    </a:ext>
                  </a:extLst>
                </a:gridCol>
                <a:gridCol w="1134640">
                  <a:extLst>
                    <a:ext uri="{9D8B030D-6E8A-4147-A177-3AD203B41FA5}">
                      <a16:colId xmlns:a16="http://schemas.microsoft.com/office/drawing/2014/main" val="2086788519"/>
                    </a:ext>
                  </a:extLst>
                </a:gridCol>
                <a:gridCol w="1147990">
                  <a:extLst>
                    <a:ext uri="{9D8B030D-6E8A-4147-A177-3AD203B41FA5}">
                      <a16:colId xmlns:a16="http://schemas.microsoft.com/office/drawing/2014/main" val="2460492652"/>
                    </a:ext>
                  </a:extLst>
                </a:gridCol>
                <a:gridCol w="814271">
                  <a:extLst>
                    <a:ext uri="{9D8B030D-6E8A-4147-A177-3AD203B41FA5}">
                      <a16:colId xmlns:a16="http://schemas.microsoft.com/office/drawing/2014/main" val="2278430487"/>
                    </a:ext>
                  </a:extLst>
                </a:gridCol>
                <a:gridCol w="1041200">
                  <a:extLst>
                    <a:ext uri="{9D8B030D-6E8A-4147-A177-3AD203B41FA5}">
                      <a16:colId xmlns:a16="http://schemas.microsoft.com/office/drawing/2014/main" val="270585299"/>
                    </a:ext>
                  </a:extLst>
                </a:gridCol>
                <a:gridCol w="867666">
                  <a:extLst>
                    <a:ext uri="{9D8B030D-6E8A-4147-A177-3AD203B41FA5}">
                      <a16:colId xmlns:a16="http://schemas.microsoft.com/office/drawing/2014/main" val="2143500921"/>
                    </a:ext>
                  </a:extLst>
                </a:gridCol>
              </a:tblGrid>
              <a:tr h="113021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RADAR.SPD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SPD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Corrupción Observable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Agua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Energia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Aseo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2595045"/>
                  </a:ext>
                </a:extLst>
              </a:tr>
              <a:tr h="23106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Inírida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D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B0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8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7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67,3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90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AE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69,2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AA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7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85,3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90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740420"/>
                  </a:ext>
                </a:extLst>
              </a:tr>
              <a:tr h="23106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Barrancominas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8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6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67,5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B2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C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9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BB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9359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57544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79FE87A2-E040-CA5D-3150-0DAB9AC10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640" y="793961"/>
            <a:ext cx="5599300" cy="2939329"/>
          </a:xfrm>
          <a:prstGeom prst="rect">
            <a:avLst/>
          </a:prstGeom>
        </p:spPr>
      </p:pic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Guaviare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Radar de Servicios Públicos Domiciliarios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E00FC7E-2B81-1230-28A5-B96952DCB0D0}"/>
              </a:ext>
            </a:extLst>
          </p:cNvPr>
          <p:cNvSpPr txBox="1"/>
          <p:nvPr/>
        </p:nvSpPr>
        <p:spPr>
          <a:xfrm>
            <a:off x="3723711" y="4178941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79F115E-BCEE-EE44-1DB1-1FC538ABC2AB}"/>
              </a:ext>
            </a:extLst>
          </p:cNvPr>
          <p:cNvSpPr txBox="1"/>
          <p:nvPr/>
        </p:nvSpPr>
        <p:spPr>
          <a:xfrm>
            <a:off x="6051402" y="4178940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EF9042E-2265-A15F-8D68-343C99CCA3DB}"/>
              </a:ext>
            </a:extLst>
          </p:cNvPr>
          <p:cNvSpPr txBox="1"/>
          <p:nvPr/>
        </p:nvSpPr>
        <p:spPr>
          <a:xfrm>
            <a:off x="8932452" y="4178940"/>
            <a:ext cx="3021424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Servicios Públicos</a:t>
            </a:r>
            <a:endParaRPr lang="es-CO" sz="1200" b="1" dirty="0">
              <a:solidFill>
                <a:srgbClr val="CD3637"/>
              </a:solidFill>
              <a:latin typeface="Aptos" panose="02110004020202020204"/>
              <a:ea typeface="Verdana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9889048-E4EB-E151-9E46-E4919BAA1A8B}"/>
              </a:ext>
            </a:extLst>
          </p:cNvPr>
          <p:cNvSpPr txBox="1"/>
          <p:nvPr/>
        </p:nvSpPr>
        <p:spPr>
          <a:xfrm>
            <a:off x="4523340" y="3714680"/>
            <a:ext cx="766866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Servicios Públicos Domiciliarios</a:t>
            </a:r>
            <a:endParaRPr lang="es-CO" sz="1200" b="1" dirty="0"/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07C1B5B2-7A8F-5724-8DBC-4BD1F0DBDC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813523"/>
              </p:ext>
            </p:extLst>
          </p:nvPr>
        </p:nvGraphicFramePr>
        <p:xfrm>
          <a:off x="584343" y="4704789"/>
          <a:ext cx="11230413" cy="1682693"/>
        </p:xfrm>
        <a:graphic>
          <a:graphicData uri="http://schemas.openxmlformats.org/drawingml/2006/table">
            <a:tbl>
              <a:tblPr/>
              <a:tblGrid>
                <a:gridCol w="1473349">
                  <a:extLst>
                    <a:ext uri="{9D8B030D-6E8A-4147-A177-3AD203B41FA5}">
                      <a16:colId xmlns:a16="http://schemas.microsoft.com/office/drawing/2014/main" val="3954467517"/>
                    </a:ext>
                  </a:extLst>
                </a:gridCol>
                <a:gridCol w="491004">
                  <a:extLst>
                    <a:ext uri="{9D8B030D-6E8A-4147-A177-3AD203B41FA5}">
                      <a16:colId xmlns:a16="http://schemas.microsoft.com/office/drawing/2014/main" val="2559344506"/>
                    </a:ext>
                  </a:extLst>
                </a:gridCol>
                <a:gridCol w="1033870">
                  <a:extLst>
                    <a:ext uri="{9D8B030D-6E8A-4147-A177-3AD203B41FA5}">
                      <a16:colId xmlns:a16="http://schemas.microsoft.com/office/drawing/2014/main" val="706898115"/>
                    </a:ext>
                  </a:extLst>
                </a:gridCol>
                <a:gridCol w="1111410">
                  <a:extLst>
                    <a:ext uri="{9D8B030D-6E8A-4147-A177-3AD203B41FA5}">
                      <a16:colId xmlns:a16="http://schemas.microsoft.com/office/drawing/2014/main" val="540604672"/>
                    </a:ext>
                  </a:extLst>
                </a:gridCol>
                <a:gridCol w="1176027">
                  <a:extLst>
                    <a:ext uri="{9D8B030D-6E8A-4147-A177-3AD203B41FA5}">
                      <a16:colId xmlns:a16="http://schemas.microsoft.com/office/drawing/2014/main" val="2947800099"/>
                    </a:ext>
                  </a:extLst>
                </a:gridCol>
                <a:gridCol w="1098487">
                  <a:extLst>
                    <a:ext uri="{9D8B030D-6E8A-4147-A177-3AD203B41FA5}">
                      <a16:colId xmlns:a16="http://schemas.microsoft.com/office/drawing/2014/main" val="2827507352"/>
                    </a:ext>
                  </a:extLst>
                </a:gridCol>
                <a:gridCol w="1098487">
                  <a:extLst>
                    <a:ext uri="{9D8B030D-6E8A-4147-A177-3AD203B41FA5}">
                      <a16:colId xmlns:a16="http://schemas.microsoft.com/office/drawing/2014/main" val="3311336684"/>
                    </a:ext>
                  </a:extLst>
                </a:gridCol>
                <a:gridCol w="1111410">
                  <a:extLst>
                    <a:ext uri="{9D8B030D-6E8A-4147-A177-3AD203B41FA5}">
                      <a16:colId xmlns:a16="http://schemas.microsoft.com/office/drawing/2014/main" val="1033513350"/>
                    </a:ext>
                  </a:extLst>
                </a:gridCol>
                <a:gridCol w="788326">
                  <a:extLst>
                    <a:ext uri="{9D8B030D-6E8A-4147-A177-3AD203B41FA5}">
                      <a16:colId xmlns:a16="http://schemas.microsoft.com/office/drawing/2014/main" val="2626175482"/>
                    </a:ext>
                  </a:extLst>
                </a:gridCol>
                <a:gridCol w="1008024">
                  <a:extLst>
                    <a:ext uri="{9D8B030D-6E8A-4147-A177-3AD203B41FA5}">
                      <a16:colId xmlns:a16="http://schemas.microsoft.com/office/drawing/2014/main" val="3696816961"/>
                    </a:ext>
                  </a:extLst>
                </a:gridCol>
                <a:gridCol w="840019">
                  <a:extLst>
                    <a:ext uri="{9D8B030D-6E8A-4147-A177-3AD203B41FA5}">
                      <a16:colId xmlns:a16="http://schemas.microsoft.com/office/drawing/2014/main" val="1325226618"/>
                    </a:ext>
                  </a:extLst>
                </a:gridCol>
              </a:tblGrid>
              <a:tr h="85938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RADAR.SPD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SPD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Corrupción Observable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Agua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Energia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Aseo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308318"/>
                  </a:ext>
                </a:extLst>
              </a:tr>
              <a:tr h="25289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 José del Guaviare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5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9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E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69,2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B0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ED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65,3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B4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659945"/>
                  </a:ext>
                </a:extLst>
              </a:tr>
              <a:tr h="17569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Calamar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3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5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6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69,2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B0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A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723114"/>
                  </a:ext>
                </a:extLst>
              </a:tr>
              <a:tr h="17569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Miraflores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7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D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E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B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69,2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B0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7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6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424326"/>
                  </a:ext>
                </a:extLst>
              </a:tr>
              <a:tr h="17569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El Retorno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B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B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5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C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2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5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B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06262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89144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A23F0884-A78F-C28E-587C-4BAE7F496A52}"/>
              </a:ext>
            </a:extLst>
          </p:cNvPr>
          <p:cNvGrpSpPr/>
          <p:nvPr/>
        </p:nvGrpSpPr>
        <p:grpSpPr>
          <a:xfrm>
            <a:off x="574134" y="739932"/>
            <a:ext cx="4096653" cy="3150353"/>
            <a:chOff x="479317" y="665018"/>
            <a:chExt cx="4227199" cy="3251164"/>
          </a:xfrm>
        </p:grpSpPr>
        <p:pic>
          <p:nvPicPr>
            <p:cNvPr id="9" name="Imagen 8" descr="Mapa&#10;&#10;Descripción generada automáticamente">
              <a:extLst>
                <a:ext uri="{FF2B5EF4-FFF2-40B4-BE49-F238E27FC236}">
                  <a16:creationId xmlns:a16="http://schemas.microsoft.com/office/drawing/2014/main" id="{9EBA1E23-4304-2B35-7F95-CC60F332A0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68" t="4368" r="28817" b="3862"/>
            <a:stretch/>
          </p:blipFill>
          <p:spPr>
            <a:xfrm>
              <a:off x="479317" y="665018"/>
              <a:ext cx="3011705" cy="3251164"/>
            </a:xfrm>
            <a:prstGeom prst="rect">
              <a:avLst/>
            </a:prstGeom>
          </p:spPr>
        </p:pic>
        <p:pic>
          <p:nvPicPr>
            <p:cNvPr id="12" name="Imagen 11" descr="Mapa&#10;&#10;Descripción generada automáticamente">
              <a:extLst>
                <a:ext uri="{FF2B5EF4-FFF2-40B4-BE49-F238E27FC236}">
                  <a16:creationId xmlns:a16="http://schemas.microsoft.com/office/drawing/2014/main" id="{D34AEEA3-1713-1C47-ABB9-E436802D4D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902" t="30562" r="8342" b="29191"/>
            <a:stretch/>
          </p:blipFill>
          <p:spPr>
            <a:xfrm>
              <a:off x="3491022" y="1208855"/>
              <a:ext cx="1215494" cy="1776845"/>
            </a:xfrm>
            <a:prstGeom prst="rect">
              <a:avLst/>
            </a:prstGeom>
          </p:spPr>
        </p:pic>
      </p:grpSp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Huila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Radar de Servicios Públicos Domiciliarios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517BFBD-6005-C786-63CB-B6BF7D237D1A}"/>
              </a:ext>
            </a:extLst>
          </p:cNvPr>
          <p:cNvSpPr txBox="1"/>
          <p:nvPr/>
        </p:nvSpPr>
        <p:spPr>
          <a:xfrm>
            <a:off x="3373592" y="3449961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62DC7ED-151C-68CE-73DB-BBCBDA0A43EB}"/>
              </a:ext>
            </a:extLst>
          </p:cNvPr>
          <p:cNvSpPr txBox="1"/>
          <p:nvPr/>
        </p:nvSpPr>
        <p:spPr>
          <a:xfrm>
            <a:off x="5967983" y="3449960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1F72607-06B2-D90E-D374-0C392E7945D3}"/>
              </a:ext>
            </a:extLst>
          </p:cNvPr>
          <p:cNvSpPr txBox="1"/>
          <p:nvPr/>
        </p:nvSpPr>
        <p:spPr>
          <a:xfrm>
            <a:off x="8770375" y="3449960"/>
            <a:ext cx="3100082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Servicios Públicos</a:t>
            </a:r>
            <a:endParaRPr lang="es-CO" sz="1200" b="1" dirty="0">
              <a:solidFill>
                <a:srgbClr val="CD3637"/>
              </a:solidFill>
              <a:latin typeface="Aptos" panose="02110004020202020204"/>
              <a:ea typeface="Verdana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3F50E02-83D6-D4D2-6E6A-D749ACF67D42}"/>
              </a:ext>
            </a:extLst>
          </p:cNvPr>
          <p:cNvSpPr txBox="1"/>
          <p:nvPr/>
        </p:nvSpPr>
        <p:spPr>
          <a:xfrm>
            <a:off x="4810991" y="2985700"/>
            <a:ext cx="63272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Servicios Públicos Domiciliarios</a:t>
            </a:r>
            <a:endParaRPr lang="es-CO" sz="1200" b="1" dirty="0"/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A9C2B038-D031-3186-7B45-A77C309304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836028"/>
              </p:ext>
            </p:extLst>
          </p:nvPr>
        </p:nvGraphicFramePr>
        <p:xfrm>
          <a:off x="204356" y="3890285"/>
          <a:ext cx="11666101" cy="2792200"/>
        </p:xfrm>
        <a:graphic>
          <a:graphicData uri="http://schemas.openxmlformats.org/drawingml/2006/table">
            <a:tbl>
              <a:tblPr/>
              <a:tblGrid>
                <a:gridCol w="1423023">
                  <a:extLst>
                    <a:ext uri="{9D8B030D-6E8A-4147-A177-3AD203B41FA5}">
                      <a16:colId xmlns:a16="http://schemas.microsoft.com/office/drawing/2014/main" val="398243589"/>
                    </a:ext>
                  </a:extLst>
                </a:gridCol>
                <a:gridCol w="617538">
                  <a:extLst>
                    <a:ext uri="{9D8B030D-6E8A-4147-A177-3AD203B41FA5}">
                      <a16:colId xmlns:a16="http://schemas.microsoft.com/office/drawing/2014/main" val="2160671375"/>
                    </a:ext>
                  </a:extLst>
                </a:gridCol>
                <a:gridCol w="1073979">
                  <a:extLst>
                    <a:ext uri="{9D8B030D-6E8A-4147-A177-3AD203B41FA5}">
                      <a16:colId xmlns:a16="http://schemas.microsoft.com/office/drawing/2014/main" val="1236524085"/>
                    </a:ext>
                  </a:extLst>
                </a:gridCol>
                <a:gridCol w="1154528">
                  <a:extLst>
                    <a:ext uri="{9D8B030D-6E8A-4147-A177-3AD203B41FA5}">
                      <a16:colId xmlns:a16="http://schemas.microsoft.com/office/drawing/2014/main" val="1008279112"/>
                    </a:ext>
                  </a:extLst>
                </a:gridCol>
                <a:gridCol w="1221652">
                  <a:extLst>
                    <a:ext uri="{9D8B030D-6E8A-4147-A177-3AD203B41FA5}">
                      <a16:colId xmlns:a16="http://schemas.microsoft.com/office/drawing/2014/main" val="113299929"/>
                    </a:ext>
                  </a:extLst>
                </a:gridCol>
                <a:gridCol w="1141103">
                  <a:extLst>
                    <a:ext uri="{9D8B030D-6E8A-4147-A177-3AD203B41FA5}">
                      <a16:colId xmlns:a16="http://schemas.microsoft.com/office/drawing/2014/main" val="3209761580"/>
                    </a:ext>
                  </a:extLst>
                </a:gridCol>
                <a:gridCol w="1141103">
                  <a:extLst>
                    <a:ext uri="{9D8B030D-6E8A-4147-A177-3AD203B41FA5}">
                      <a16:colId xmlns:a16="http://schemas.microsoft.com/office/drawing/2014/main" val="278006778"/>
                    </a:ext>
                  </a:extLst>
                </a:gridCol>
                <a:gridCol w="1154528">
                  <a:extLst>
                    <a:ext uri="{9D8B030D-6E8A-4147-A177-3AD203B41FA5}">
                      <a16:colId xmlns:a16="http://schemas.microsoft.com/office/drawing/2014/main" val="3747419380"/>
                    </a:ext>
                  </a:extLst>
                </a:gridCol>
                <a:gridCol w="818909">
                  <a:extLst>
                    <a:ext uri="{9D8B030D-6E8A-4147-A177-3AD203B41FA5}">
                      <a16:colId xmlns:a16="http://schemas.microsoft.com/office/drawing/2014/main" val="638387634"/>
                    </a:ext>
                  </a:extLst>
                </a:gridCol>
                <a:gridCol w="1047130">
                  <a:extLst>
                    <a:ext uri="{9D8B030D-6E8A-4147-A177-3AD203B41FA5}">
                      <a16:colId xmlns:a16="http://schemas.microsoft.com/office/drawing/2014/main" val="2496896917"/>
                    </a:ext>
                  </a:extLst>
                </a:gridCol>
                <a:gridCol w="872608">
                  <a:extLst>
                    <a:ext uri="{9D8B030D-6E8A-4147-A177-3AD203B41FA5}">
                      <a16:colId xmlns:a16="http://schemas.microsoft.com/office/drawing/2014/main" val="2772613059"/>
                    </a:ext>
                  </a:extLst>
                </a:gridCol>
              </a:tblGrid>
              <a:tr h="8908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RADAR.SPD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SPD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Corrupción Observable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Agua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Energia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Aseo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8345593"/>
                  </a:ext>
                </a:extLst>
              </a:tr>
              <a:tr h="18211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Colombia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A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3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5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81,0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A4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5090857"/>
                  </a:ext>
                </a:extLst>
              </a:tr>
              <a:tr h="18211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Villavieja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A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2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5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BF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3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96,8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94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180239"/>
                  </a:ext>
                </a:extLst>
              </a:tr>
              <a:tr h="18211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La Argentina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B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2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1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B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5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6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61,4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B8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7135183"/>
                  </a:ext>
                </a:extLst>
              </a:tr>
              <a:tr h="18211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Pital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D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4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2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5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2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2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B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3535154"/>
                  </a:ext>
                </a:extLst>
              </a:tr>
              <a:tr h="18211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Tarqui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5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2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5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5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E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A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74,9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AA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304287"/>
                  </a:ext>
                </a:extLst>
              </a:tr>
              <a:tr h="18211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Santa María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4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5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3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67,0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B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425517"/>
                  </a:ext>
                </a:extLst>
              </a:tr>
              <a:tr h="18211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Neiva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E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B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2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B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5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A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3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1236160"/>
                  </a:ext>
                </a:extLst>
              </a:tr>
              <a:tr h="18211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Acevedo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E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5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4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4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5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E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3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82,2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A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2833504"/>
                  </a:ext>
                </a:extLst>
              </a:tr>
              <a:tr h="18211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Palermo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F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7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1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5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6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3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3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998146"/>
                  </a:ext>
                </a:extLst>
              </a:tr>
              <a:tr h="18211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Aipe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F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3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5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2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3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E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2877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818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2">
            <a:extLst>
              <a:ext uri="{FF2B5EF4-FFF2-40B4-BE49-F238E27FC236}">
                <a16:creationId xmlns:a16="http://schemas.microsoft.com/office/drawing/2014/main" id="{595DDBB7-CB62-E65E-DC14-FC2B1348274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Mapa general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Radar de Servicios Públicos Domiciliarios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503" name="Triángulo isósceles 502">
            <a:extLst>
              <a:ext uri="{FF2B5EF4-FFF2-40B4-BE49-F238E27FC236}">
                <a16:creationId xmlns:a16="http://schemas.microsoft.com/office/drawing/2014/main" id="{635DA482-E9ED-B2DC-A087-3456B182665E}"/>
              </a:ext>
            </a:extLst>
          </p:cNvPr>
          <p:cNvSpPr/>
          <p:nvPr/>
        </p:nvSpPr>
        <p:spPr>
          <a:xfrm rot="5400000">
            <a:off x="7661760" y="4901310"/>
            <a:ext cx="190716" cy="112517"/>
          </a:xfrm>
          <a:prstGeom prst="triangle">
            <a:avLst/>
          </a:prstGeom>
          <a:solidFill>
            <a:srgbClr val="3E415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05" name="Imagen 504">
            <a:extLst>
              <a:ext uri="{FF2B5EF4-FFF2-40B4-BE49-F238E27FC236}">
                <a16:creationId xmlns:a16="http://schemas.microsoft.com/office/drawing/2014/main" id="{F3BABCF2-9548-B64D-AE4A-146A8C4B10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" t="17679" r="-198" b="5081"/>
          <a:stretch/>
        </p:blipFill>
        <p:spPr>
          <a:xfrm>
            <a:off x="2955176" y="4188970"/>
            <a:ext cx="4801942" cy="2526826"/>
          </a:xfrm>
          <a:prstGeom prst="rect">
            <a:avLst/>
          </a:prstGeom>
        </p:spPr>
      </p:pic>
      <p:pic>
        <p:nvPicPr>
          <p:cNvPr id="511" name="Imagen 510" descr="Gráfico, Gráfico de cajas y bigotes&#10;&#10;Descripción generada automáticamente">
            <a:extLst>
              <a:ext uri="{FF2B5EF4-FFF2-40B4-BE49-F238E27FC236}">
                <a16:creationId xmlns:a16="http://schemas.microsoft.com/office/drawing/2014/main" id="{13F543BE-2F32-2572-0E18-891B121D1D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630" y="973123"/>
            <a:ext cx="5570703" cy="3546254"/>
          </a:xfrm>
          <a:prstGeom prst="rect">
            <a:avLst/>
          </a:prstGeom>
        </p:spPr>
      </p:pic>
      <p:grpSp>
        <p:nvGrpSpPr>
          <p:cNvPr id="516" name="Grupo 515">
            <a:extLst>
              <a:ext uri="{FF2B5EF4-FFF2-40B4-BE49-F238E27FC236}">
                <a16:creationId xmlns:a16="http://schemas.microsoft.com/office/drawing/2014/main" id="{63EC0ECD-0D81-83DC-0EA4-18D71D1A84E3}"/>
              </a:ext>
            </a:extLst>
          </p:cNvPr>
          <p:cNvGrpSpPr/>
          <p:nvPr/>
        </p:nvGrpSpPr>
        <p:grpSpPr>
          <a:xfrm>
            <a:off x="7700859" y="4752568"/>
            <a:ext cx="4127892" cy="1600438"/>
            <a:chOff x="7889846" y="4725942"/>
            <a:chExt cx="4127892" cy="1600438"/>
          </a:xfrm>
        </p:grpSpPr>
        <p:sp>
          <p:nvSpPr>
            <p:cNvPr id="502" name="CuadroTexto 501">
              <a:extLst>
                <a:ext uri="{FF2B5EF4-FFF2-40B4-BE49-F238E27FC236}">
                  <a16:creationId xmlns:a16="http://schemas.microsoft.com/office/drawing/2014/main" id="{25EBF96F-17E8-9F30-FF59-B21EF266C6FE}"/>
                </a:ext>
              </a:extLst>
            </p:cNvPr>
            <p:cNvSpPr txBox="1"/>
            <p:nvPr/>
          </p:nvSpPr>
          <p:spPr>
            <a:xfrm>
              <a:off x="8071213" y="4725942"/>
              <a:ext cx="3946525" cy="160043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just"/>
              <a:r>
                <a:rPr lang="es-CO" sz="1400" dirty="0">
                  <a:solidFill>
                    <a:srgbClr val="3E415F"/>
                  </a:solidFill>
                  <a:latin typeface="Verdana"/>
                  <a:ea typeface="Verdana"/>
                </a:rPr>
                <a:t>A </a:t>
              </a:r>
              <a:r>
                <a:rPr lang="es-CO" sz="1400" b="1" dirty="0">
                  <a:solidFill>
                    <a:srgbClr val="3E415F"/>
                  </a:solidFill>
                  <a:latin typeface="Verdana"/>
                  <a:ea typeface="Verdana"/>
                </a:rPr>
                <a:t>mayor valor </a:t>
              </a:r>
              <a:r>
                <a:rPr lang="es-CO" sz="1400" dirty="0">
                  <a:solidFill>
                    <a:srgbClr val="3E415F"/>
                  </a:solidFill>
                  <a:latin typeface="Verdana"/>
                  <a:ea typeface="Verdana"/>
                </a:rPr>
                <a:t>en el RADAR.SPD </a:t>
              </a:r>
              <a:r>
                <a:rPr lang="es-CO" sz="1400" b="1" dirty="0">
                  <a:solidFill>
                    <a:srgbClr val="3E415F"/>
                  </a:solidFill>
                  <a:latin typeface="Verdana"/>
                  <a:ea typeface="Verdana"/>
                </a:rPr>
                <a:t>mayor posibilidad de corrupción </a:t>
              </a:r>
              <a:r>
                <a:rPr lang="es-CO" sz="1400" dirty="0">
                  <a:solidFill>
                    <a:srgbClr val="3E415F"/>
                  </a:solidFill>
                  <a:latin typeface="Verdana"/>
                  <a:ea typeface="Verdana"/>
                </a:rPr>
                <a:t>y mayor vulneración en el derecho a los Servicios públicos.</a:t>
              </a:r>
            </a:p>
            <a:p>
              <a:pPr algn="just"/>
              <a:endParaRPr lang="en-US" sz="1400" dirty="0">
                <a:solidFill>
                  <a:srgbClr val="3E415F"/>
                </a:solidFill>
                <a:latin typeface="Verdana"/>
                <a:ea typeface="Verdana"/>
              </a:endParaRPr>
            </a:p>
            <a:p>
              <a:pPr algn="just"/>
              <a:r>
                <a:rPr lang="es-ES" sz="1400" dirty="0">
                  <a:solidFill>
                    <a:srgbClr val="3E415F"/>
                  </a:solidFill>
                  <a:latin typeface="Verdana"/>
                  <a:ea typeface="Verdana"/>
                </a:rPr>
                <a:t>Se obtiene un indicador que varía entre 5.8 y 60.1. </a:t>
              </a:r>
            </a:p>
          </p:txBody>
        </p:sp>
        <p:pic>
          <p:nvPicPr>
            <p:cNvPr id="515" name="Imagen 514">
              <a:extLst>
                <a:ext uri="{FF2B5EF4-FFF2-40B4-BE49-F238E27FC236}">
                  <a16:creationId xmlns:a16="http://schemas.microsoft.com/office/drawing/2014/main" id="{7F094CD0-7965-B022-4006-DCDEA76703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89846" y="5828843"/>
              <a:ext cx="115834" cy="188992"/>
            </a:xfrm>
            <a:prstGeom prst="rect">
              <a:avLst/>
            </a:prstGeom>
          </p:spPr>
        </p:pic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D400BA96-9C78-7E24-314F-D120A3AF0BD7}"/>
              </a:ext>
            </a:extLst>
          </p:cNvPr>
          <p:cNvGrpSpPr/>
          <p:nvPr/>
        </p:nvGrpSpPr>
        <p:grpSpPr>
          <a:xfrm>
            <a:off x="376667" y="820302"/>
            <a:ext cx="3861362" cy="4041908"/>
            <a:chOff x="376667" y="820302"/>
            <a:chExt cx="3861362" cy="4041908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31E0665A-455D-459E-A184-3E29E85AFF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6667" y="820302"/>
              <a:ext cx="3861362" cy="4041908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3E1A7DAC-8930-DDC1-01ED-E2A70A50FF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8677" y="1212333"/>
              <a:ext cx="421906" cy="616632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C2970CCB-602E-F9E5-12E5-8414555495D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l="18897" t="-7977"/>
            <a:stretch/>
          </p:blipFill>
          <p:spPr>
            <a:xfrm>
              <a:off x="910583" y="940911"/>
              <a:ext cx="302696" cy="4993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14135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25BCEE8E-E706-50A4-D297-7068CE64618C}"/>
              </a:ext>
            </a:extLst>
          </p:cNvPr>
          <p:cNvGrpSpPr/>
          <p:nvPr/>
        </p:nvGrpSpPr>
        <p:grpSpPr>
          <a:xfrm>
            <a:off x="464545" y="610917"/>
            <a:ext cx="4419199" cy="2732745"/>
            <a:chOff x="464545" y="610917"/>
            <a:chExt cx="4419199" cy="2732745"/>
          </a:xfrm>
        </p:grpSpPr>
        <p:pic>
          <p:nvPicPr>
            <p:cNvPr id="12" name="Imagen 11" descr="Imagen que contiene Mapa&#10;&#10;Descripción generada automáticamente">
              <a:extLst>
                <a:ext uri="{FF2B5EF4-FFF2-40B4-BE49-F238E27FC236}">
                  <a16:creationId xmlns:a16="http://schemas.microsoft.com/office/drawing/2014/main" id="{D06BA8A6-A777-DD99-2FE5-E5EC48175A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264" t="31107" b="29192"/>
            <a:stretch/>
          </p:blipFill>
          <p:spPr>
            <a:xfrm>
              <a:off x="3764402" y="1011027"/>
              <a:ext cx="1119342" cy="1808947"/>
            </a:xfrm>
            <a:prstGeom prst="rect">
              <a:avLst/>
            </a:prstGeom>
          </p:spPr>
        </p:pic>
        <p:pic>
          <p:nvPicPr>
            <p:cNvPr id="9" name="Imagen 8" descr="Imagen que contiene Mapa&#10;&#10;Descripción generada automáticamente">
              <a:extLst>
                <a:ext uri="{FF2B5EF4-FFF2-40B4-BE49-F238E27FC236}">
                  <a16:creationId xmlns:a16="http://schemas.microsoft.com/office/drawing/2014/main" id="{2D5E906C-F904-8FFC-48EA-FB31CEFD96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6" t="4597" r="21113" b="5323"/>
            <a:stretch/>
          </p:blipFill>
          <p:spPr>
            <a:xfrm>
              <a:off x="464545" y="610917"/>
              <a:ext cx="3334961" cy="2732745"/>
            </a:xfrm>
            <a:prstGeom prst="rect">
              <a:avLst/>
            </a:prstGeom>
          </p:spPr>
        </p:pic>
      </p:grpSp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La Guajira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Radar de Servicios Públicos Domiciliarios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3E24905-288D-57FA-21B4-B857D19EF319}"/>
              </a:ext>
            </a:extLst>
          </p:cNvPr>
          <p:cNvSpPr txBox="1"/>
          <p:nvPr/>
        </p:nvSpPr>
        <p:spPr>
          <a:xfrm>
            <a:off x="3478366" y="3120867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4E73FE9-B17C-5F41-A6E5-ADFA355541CE}"/>
              </a:ext>
            </a:extLst>
          </p:cNvPr>
          <p:cNvSpPr txBox="1"/>
          <p:nvPr/>
        </p:nvSpPr>
        <p:spPr>
          <a:xfrm>
            <a:off x="5967982" y="3120866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2C99C58-6053-CC46-4702-EF3E083D3D0E}"/>
              </a:ext>
            </a:extLst>
          </p:cNvPr>
          <p:cNvSpPr txBox="1"/>
          <p:nvPr/>
        </p:nvSpPr>
        <p:spPr>
          <a:xfrm>
            <a:off x="8819534" y="3120866"/>
            <a:ext cx="305092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Servicios Públicos</a:t>
            </a:r>
            <a:endParaRPr lang="es-CO" sz="1200" b="1" dirty="0">
              <a:solidFill>
                <a:srgbClr val="CD3637"/>
              </a:solidFill>
              <a:latin typeface="Aptos" panose="02110004020202020204"/>
              <a:ea typeface="Verdana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9A6B4E9-BEDD-3991-4882-AF19D19B34B1}"/>
              </a:ext>
            </a:extLst>
          </p:cNvPr>
          <p:cNvSpPr txBox="1"/>
          <p:nvPr/>
        </p:nvSpPr>
        <p:spPr>
          <a:xfrm>
            <a:off x="4842164" y="2557075"/>
            <a:ext cx="62961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Servicios Públicos</a:t>
            </a:r>
            <a:endParaRPr lang="es-CO" sz="1200" b="1" dirty="0"/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2BDF533A-9DCE-0990-BCBD-86FEC7264C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866782"/>
              </p:ext>
            </p:extLst>
          </p:nvPr>
        </p:nvGraphicFramePr>
        <p:xfrm>
          <a:off x="329046" y="3452069"/>
          <a:ext cx="11541409" cy="3146160"/>
        </p:xfrm>
        <a:graphic>
          <a:graphicData uri="http://schemas.openxmlformats.org/drawingml/2006/table">
            <a:tbl>
              <a:tblPr/>
              <a:tblGrid>
                <a:gridCol w="1407813">
                  <a:extLst>
                    <a:ext uri="{9D8B030D-6E8A-4147-A177-3AD203B41FA5}">
                      <a16:colId xmlns:a16="http://schemas.microsoft.com/office/drawing/2014/main" val="1235743658"/>
                    </a:ext>
                  </a:extLst>
                </a:gridCol>
                <a:gridCol w="610938">
                  <a:extLst>
                    <a:ext uri="{9D8B030D-6E8A-4147-A177-3AD203B41FA5}">
                      <a16:colId xmlns:a16="http://schemas.microsoft.com/office/drawing/2014/main" val="724219457"/>
                    </a:ext>
                  </a:extLst>
                </a:gridCol>
                <a:gridCol w="1062500">
                  <a:extLst>
                    <a:ext uri="{9D8B030D-6E8A-4147-A177-3AD203B41FA5}">
                      <a16:colId xmlns:a16="http://schemas.microsoft.com/office/drawing/2014/main" val="1359466872"/>
                    </a:ext>
                  </a:extLst>
                </a:gridCol>
                <a:gridCol w="1142188">
                  <a:extLst>
                    <a:ext uri="{9D8B030D-6E8A-4147-A177-3AD203B41FA5}">
                      <a16:colId xmlns:a16="http://schemas.microsoft.com/office/drawing/2014/main" val="1790369772"/>
                    </a:ext>
                  </a:extLst>
                </a:gridCol>
                <a:gridCol w="1208594">
                  <a:extLst>
                    <a:ext uri="{9D8B030D-6E8A-4147-A177-3AD203B41FA5}">
                      <a16:colId xmlns:a16="http://schemas.microsoft.com/office/drawing/2014/main" val="3910495839"/>
                    </a:ext>
                  </a:extLst>
                </a:gridCol>
                <a:gridCol w="1128906">
                  <a:extLst>
                    <a:ext uri="{9D8B030D-6E8A-4147-A177-3AD203B41FA5}">
                      <a16:colId xmlns:a16="http://schemas.microsoft.com/office/drawing/2014/main" val="1974217424"/>
                    </a:ext>
                  </a:extLst>
                </a:gridCol>
                <a:gridCol w="1128906">
                  <a:extLst>
                    <a:ext uri="{9D8B030D-6E8A-4147-A177-3AD203B41FA5}">
                      <a16:colId xmlns:a16="http://schemas.microsoft.com/office/drawing/2014/main" val="3135405986"/>
                    </a:ext>
                  </a:extLst>
                </a:gridCol>
                <a:gridCol w="1142188">
                  <a:extLst>
                    <a:ext uri="{9D8B030D-6E8A-4147-A177-3AD203B41FA5}">
                      <a16:colId xmlns:a16="http://schemas.microsoft.com/office/drawing/2014/main" val="1740356152"/>
                    </a:ext>
                  </a:extLst>
                </a:gridCol>
                <a:gridCol w="810157">
                  <a:extLst>
                    <a:ext uri="{9D8B030D-6E8A-4147-A177-3AD203B41FA5}">
                      <a16:colId xmlns:a16="http://schemas.microsoft.com/office/drawing/2014/main" val="2878600253"/>
                    </a:ext>
                  </a:extLst>
                </a:gridCol>
                <a:gridCol w="1035938">
                  <a:extLst>
                    <a:ext uri="{9D8B030D-6E8A-4147-A177-3AD203B41FA5}">
                      <a16:colId xmlns:a16="http://schemas.microsoft.com/office/drawing/2014/main" val="804779622"/>
                    </a:ext>
                  </a:extLst>
                </a:gridCol>
                <a:gridCol w="863281">
                  <a:extLst>
                    <a:ext uri="{9D8B030D-6E8A-4147-A177-3AD203B41FA5}">
                      <a16:colId xmlns:a16="http://schemas.microsoft.com/office/drawing/2014/main" val="1862036636"/>
                    </a:ext>
                  </a:extLst>
                </a:gridCol>
              </a:tblGrid>
              <a:tr h="103341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RADAR.SPD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SPD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Corrupción Observable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Agua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Energia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Aseo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4245775"/>
                  </a:ext>
                </a:extLst>
              </a:tr>
              <a:tr h="21127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Uribia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3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C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6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69,6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B0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76,1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A9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057022"/>
                  </a:ext>
                </a:extLst>
              </a:tr>
              <a:tr h="21127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Maicao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8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5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2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66,3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B3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B6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2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912875"/>
                  </a:ext>
                </a:extLst>
              </a:tr>
              <a:tr h="21127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Barrancas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A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5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1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3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66,7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B3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3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8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E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6621802"/>
                  </a:ext>
                </a:extLst>
              </a:tr>
              <a:tr h="21127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La Jagua del Pilar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A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EC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62,3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B7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B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6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110627"/>
                  </a:ext>
                </a:extLst>
              </a:tr>
              <a:tr h="21127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 Juan del Cesar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A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65,5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B4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5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9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5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7403435"/>
                  </a:ext>
                </a:extLst>
              </a:tr>
              <a:tr h="21127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Villanueva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A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8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4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62,9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B7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BC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13,0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A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610583"/>
                  </a:ext>
                </a:extLst>
              </a:tr>
              <a:tr h="21127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Albania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8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4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62,9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B7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8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1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5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219517"/>
                  </a:ext>
                </a:extLst>
              </a:tr>
              <a:tr h="21127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Manaure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C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A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7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62,3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B7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1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71,3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AE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351566"/>
                  </a:ext>
                </a:extLst>
              </a:tr>
              <a:tr h="21127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El Molino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C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9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1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7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B6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1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3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6744981"/>
                  </a:ext>
                </a:extLst>
              </a:tr>
              <a:tr h="21127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Fonseca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C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5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7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1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65,5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B4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7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5197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39354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>
            <a:extLst>
              <a:ext uri="{FF2B5EF4-FFF2-40B4-BE49-F238E27FC236}">
                <a16:creationId xmlns:a16="http://schemas.microsoft.com/office/drawing/2014/main" id="{875CD41C-8E0A-A843-D460-E60AC11A1ED7}"/>
              </a:ext>
            </a:extLst>
          </p:cNvPr>
          <p:cNvGrpSpPr/>
          <p:nvPr/>
        </p:nvGrpSpPr>
        <p:grpSpPr>
          <a:xfrm>
            <a:off x="686184" y="686830"/>
            <a:ext cx="3293535" cy="3057986"/>
            <a:chOff x="686184" y="686830"/>
            <a:chExt cx="3293535" cy="3057986"/>
          </a:xfrm>
        </p:grpSpPr>
        <p:pic>
          <p:nvPicPr>
            <p:cNvPr id="9" name="Imagen 8" descr="Mapa&#10;&#10;Descripción generada automáticamente">
              <a:extLst>
                <a:ext uri="{FF2B5EF4-FFF2-40B4-BE49-F238E27FC236}">
                  <a16:creationId xmlns:a16="http://schemas.microsoft.com/office/drawing/2014/main" id="{42871230-C730-BD13-9180-1198D0DA7A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72" t="2407" r="38284" b="4228"/>
            <a:stretch/>
          </p:blipFill>
          <p:spPr>
            <a:xfrm>
              <a:off x="686184" y="686830"/>
              <a:ext cx="1901152" cy="3057986"/>
            </a:xfrm>
            <a:prstGeom prst="rect">
              <a:avLst/>
            </a:prstGeom>
          </p:spPr>
        </p:pic>
        <p:pic>
          <p:nvPicPr>
            <p:cNvPr id="14" name="Imagen 13" descr="Mapa&#10;&#10;Descripción generada automáticamente">
              <a:extLst>
                <a:ext uri="{FF2B5EF4-FFF2-40B4-BE49-F238E27FC236}">
                  <a16:creationId xmlns:a16="http://schemas.microsoft.com/office/drawing/2014/main" id="{945A5C3C-4295-7F53-26F7-3153CC4AEC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373" t="28644" r="19534" b="29739"/>
            <a:stretch/>
          </p:blipFill>
          <p:spPr>
            <a:xfrm>
              <a:off x="2836718" y="1344462"/>
              <a:ext cx="1143001" cy="1791094"/>
            </a:xfrm>
            <a:prstGeom prst="rect">
              <a:avLst/>
            </a:prstGeom>
          </p:spPr>
        </p:pic>
      </p:grpSp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Magdalena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Radar de Servicios Públicos Domiciliarios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307D9DA-65F2-9F49-88F9-91929F867557}"/>
              </a:ext>
            </a:extLst>
          </p:cNvPr>
          <p:cNvSpPr txBox="1"/>
          <p:nvPr/>
        </p:nvSpPr>
        <p:spPr>
          <a:xfrm>
            <a:off x="3535517" y="3268986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E16502E-48F3-9B8D-F5F3-E2D096B0DD7C}"/>
              </a:ext>
            </a:extLst>
          </p:cNvPr>
          <p:cNvSpPr txBox="1"/>
          <p:nvPr/>
        </p:nvSpPr>
        <p:spPr>
          <a:xfrm>
            <a:off x="5967983" y="3268985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1150788-988B-2EB1-494E-80270ED5FD9A}"/>
              </a:ext>
            </a:extLst>
          </p:cNvPr>
          <p:cNvSpPr txBox="1"/>
          <p:nvPr/>
        </p:nvSpPr>
        <p:spPr>
          <a:xfrm>
            <a:off x="8721213" y="3268985"/>
            <a:ext cx="3149243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Servicios Públicos</a:t>
            </a:r>
            <a:endParaRPr lang="es-CO" sz="1200" b="1" dirty="0">
              <a:solidFill>
                <a:srgbClr val="CD3637"/>
              </a:solidFill>
              <a:latin typeface="Aptos" panose="02110004020202020204"/>
              <a:ea typeface="Verdana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E91DEE4-13CC-21E0-F946-058F2417F8CA}"/>
              </a:ext>
            </a:extLst>
          </p:cNvPr>
          <p:cNvSpPr txBox="1"/>
          <p:nvPr/>
        </p:nvSpPr>
        <p:spPr>
          <a:xfrm>
            <a:off x="4821382" y="2804725"/>
            <a:ext cx="63168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Servicios Públicos Domiciliarios</a:t>
            </a:r>
            <a:endParaRPr lang="es-CO" sz="1200" b="1" dirty="0"/>
          </a:p>
        </p:txBody>
      </p:sp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D201B320-F27A-9279-9C7C-9F15E5CED6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637933"/>
              </p:ext>
            </p:extLst>
          </p:nvPr>
        </p:nvGraphicFramePr>
        <p:xfrm>
          <a:off x="228600" y="3740086"/>
          <a:ext cx="11641860" cy="2962051"/>
        </p:xfrm>
        <a:graphic>
          <a:graphicData uri="http://schemas.openxmlformats.org/drawingml/2006/table">
            <a:tbl>
              <a:tblPr/>
              <a:tblGrid>
                <a:gridCol w="1953491">
                  <a:extLst>
                    <a:ext uri="{9D8B030D-6E8A-4147-A177-3AD203B41FA5}">
                      <a16:colId xmlns:a16="http://schemas.microsoft.com/office/drawing/2014/main" val="510488526"/>
                    </a:ext>
                  </a:extLst>
                </a:gridCol>
                <a:gridCol w="519545">
                  <a:extLst>
                    <a:ext uri="{9D8B030D-6E8A-4147-A177-3AD203B41FA5}">
                      <a16:colId xmlns:a16="http://schemas.microsoft.com/office/drawing/2014/main" val="2874149844"/>
                    </a:ext>
                  </a:extLst>
                </a:gridCol>
                <a:gridCol w="1007919">
                  <a:extLst>
                    <a:ext uri="{9D8B030D-6E8A-4147-A177-3AD203B41FA5}">
                      <a16:colId xmlns:a16="http://schemas.microsoft.com/office/drawing/2014/main" val="200470552"/>
                    </a:ext>
                  </a:extLst>
                </a:gridCol>
                <a:gridCol w="997527">
                  <a:extLst>
                    <a:ext uri="{9D8B030D-6E8A-4147-A177-3AD203B41FA5}">
                      <a16:colId xmlns:a16="http://schemas.microsoft.com/office/drawing/2014/main" val="3376803165"/>
                    </a:ext>
                  </a:extLst>
                </a:gridCol>
                <a:gridCol w="1205345">
                  <a:extLst>
                    <a:ext uri="{9D8B030D-6E8A-4147-A177-3AD203B41FA5}">
                      <a16:colId xmlns:a16="http://schemas.microsoft.com/office/drawing/2014/main" val="1006104492"/>
                    </a:ext>
                  </a:extLst>
                </a:gridCol>
                <a:gridCol w="934214">
                  <a:extLst>
                    <a:ext uri="{9D8B030D-6E8A-4147-A177-3AD203B41FA5}">
                      <a16:colId xmlns:a16="http://schemas.microsoft.com/office/drawing/2014/main" val="359844725"/>
                    </a:ext>
                  </a:extLst>
                </a:gridCol>
                <a:gridCol w="1138732">
                  <a:extLst>
                    <a:ext uri="{9D8B030D-6E8A-4147-A177-3AD203B41FA5}">
                      <a16:colId xmlns:a16="http://schemas.microsoft.com/office/drawing/2014/main" val="2201381750"/>
                    </a:ext>
                  </a:extLst>
                </a:gridCol>
                <a:gridCol w="1152129">
                  <a:extLst>
                    <a:ext uri="{9D8B030D-6E8A-4147-A177-3AD203B41FA5}">
                      <a16:colId xmlns:a16="http://schemas.microsoft.com/office/drawing/2014/main" val="1629587107"/>
                    </a:ext>
                  </a:extLst>
                </a:gridCol>
                <a:gridCol w="817208">
                  <a:extLst>
                    <a:ext uri="{9D8B030D-6E8A-4147-A177-3AD203B41FA5}">
                      <a16:colId xmlns:a16="http://schemas.microsoft.com/office/drawing/2014/main" val="2550843866"/>
                    </a:ext>
                  </a:extLst>
                </a:gridCol>
                <a:gridCol w="1044955">
                  <a:extLst>
                    <a:ext uri="{9D8B030D-6E8A-4147-A177-3AD203B41FA5}">
                      <a16:colId xmlns:a16="http://schemas.microsoft.com/office/drawing/2014/main" val="650696429"/>
                    </a:ext>
                  </a:extLst>
                </a:gridCol>
                <a:gridCol w="870795">
                  <a:extLst>
                    <a:ext uri="{9D8B030D-6E8A-4147-A177-3AD203B41FA5}">
                      <a16:colId xmlns:a16="http://schemas.microsoft.com/office/drawing/2014/main" val="90027591"/>
                    </a:ext>
                  </a:extLst>
                </a:gridCol>
              </a:tblGrid>
              <a:tr h="89159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RADAR.SPD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SPD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Corrupción Observable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Agua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Energia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Aseo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8560366"/>
                  </a:ext>
                </a:extLst>
              </a:tr>
              <a:tr h="20326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Santa Marta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C0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2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BC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61,7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B8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80,2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A5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BE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7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3739520"/>
                  </a:ext>
                </a:extLst>
              </a:tr>
              <a:tr h="20326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Remolino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7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C0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EC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3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E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71,4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AE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5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487013"/>
                  </a:ext>
                </a:extLst>
              </a:tr>
              <a:tr h="20326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 Zenón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8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5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C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3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4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4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70,9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AE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833770"/>
                  </a:ext>
                </a:extLst>
              </a:tr>
              <a:tr h="20326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Ciénaga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9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C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2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60,5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B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2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C0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5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7855833"/>
                  </a:ext>
                </a:extLst>
              </a:tr>
              <a:tr h="20326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Tenerife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9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C0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3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3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65,2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B4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554275"/>
                  </a:ext>
                </a:extLst>
              </a:tr>
              <a:tr h="20326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Santa Ana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A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2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3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A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0562603"/>
                  </a:ext>
                </a:extLst>
              </a:tr>
              <a:tr h="20326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El Piñón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3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4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3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76,6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8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270102"/>
                  </a:ext>
                </a:extLst>
              </a:tr>
              <a:tr h="24109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 Sebastián de Buenavista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4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5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3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1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1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73,1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C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480953"/>
                  </a:ext>
                </a:extLst>
              </a:tr>
              <a:tr h="20326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Chibolo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3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6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3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8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62,2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B7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968191"/>
                  </a:ext>
                </a:extLst>
              </a:tr>
              <a:tr h="20326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Pivijay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5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3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3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BD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3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039120"/>
                  </a:ext>
                </a:extLst>
              </a:tr>
            </a:tbl>
          </a:graphicData>
        </a:graphic>
      </p:graphicFrame>
      <p:sp>
        <p:nvSpPr>
          <p:cNvPr id="3" name="Triángulo isósceles 4">
            <a:extLst>
              <a:ext uri="{FF2B5EF4-FFF2-40B4-BE49-F238E27FC236}">
                <a16:creationId xmlns:a16="http://schemas.microsoft.com/office/drawing/2014/main" id="{6647E16A-366E-523C-3CAD-E9687BC307EE}"/>
              </a:ext>
            </a:extLst>
          </p:cNvPr>
          <p:cNvSpPr/>
          <p:nvPr/>
        </p:nvSpPr>
        <p:spPr>
          <a:xfrm rot="11151752">
            <a:off x="1324223" y="930860"/>
            <a:ext cx="290560" cy="372378"/>
          </a:xfrm>
          <a:custGeom>
            <a:avLst/>
            <a:gdLst>
              <a:gd name="connsiteX0" fmla="*/ 0 w 255708"/>
              <a:gd name="connsiteY0" fmla="*/ 314217 h 314217"/>
              <a:gd name="connsiteX1" fmla="*/ 127854 w 255708"/>
              <a:gd name="connsiteY1" fmla="*/ 0 h 314217"/>
              <a:gd name="connsiteX2" fmla="*/ 255708 w 255708"/>
              <a:gd name="connsiteY2" fmla="*/ 314217 h 314217"/>
              <a:gd name="connsiteX3" fmla="*/ 0 w 255708"/>
              <a:gd name="connsiteY3" fmla="*/ 314217 h 314217"/>
              <a:gd name="connsiteX0" fmla="*/ 0 w 255708"/>
              <a:gd name="connsiteY0" fmla="*/ 314217 h 314217"/>
              <a:gd name="connsiteX1" fmla="*/ 127854 w 255708"/>
              <a:gd name="connsiteY1" fmla="*/ 0 h 314217"/>
              <a:gd name="connsiteX2" fmla="*/ 247339 w 255708"/>
              <a:gd name="connsiteY2" fmla="*/ 206904 h 314217"/>
              <a:gd name="connsiteX3" fmla="*/ 255708 w 255708"/>
              <a:gd name="connsiteY3" fmla="*/ 314217 h 314217"/>
              <a:gd name="connsiteX4" fmla="*/ 0 w 255708"/>
              <a:gd name="connsiteY4" fmla="*/ 314217 h 314217"/>
              <a:gd name="connsiteX0" fmla="*/ 0 w 255708"/>
              <a:gd name="connsiteY0" fmla="*/ 337560 h 337560"/>
              <a:gd name="connsiteX1" fmla="*/ 127854 w 255708"/>
              <a:gd name="connsiteY1" fmla="*/ 23343 h 337560"/>
              <a:gd name="connsiteX2" fmla="*/ 161726 w 255708"/>
              <a:gd name="connsiteY2" fmla="*/ 42537 h 337560"/>
              <a:gd name="connsiteX3" fmla="*/ 247339 w 255708"/>
              <a:gd name="connsiteY3" fmla="*/ 230247 h 337560"/>
              <a:gd name="connsiteX4" fmla="*/ 255708 w 255708"/>
              <a:gd name="connsiteY4" fmla="*/ 337560 h 337560"/>
              <a:gd name="connsiteX5" fmla="*/ 0 w 255708"/>
              <a:gd name="connsiteY5" fmla="*/ 337560 h 337560"/>
              <a:gd name="connsiteX0" fmla="*/ 0 w 255708"/>
              <a:gd name="connsiteY0" fmla="*/ 337560 h 337560"/>
              <a:gd name="connsiteX1" fmla="*/ 47520 w 255708"/>
              <a:gd name="connsiteY1" fmla="*/ 122133 h 337560"/>
              <a:gd name="connsiteX2" fmla="*/ 127854 w 255708"/>
              <a:gd name="connsiteY2" fmla="*/ 23343 h 337560"/>
              <a:gd name="connsiteX3" fmla="*/ 161726 w 255708"/>
              <a:gd name="connsiteY3" fmla="*/ 42537 h 337560"/>
              <a:gd name="connsiteX4" fmla="*/ 247339 w 255708"/>
              <a:gd name="connsiteY4" fmla="*/ 230247 h 337560"/>
              <a:gd name="connsiteX5" fmla="*/ 255708 w 255708"/>
              <a:gd name="connsiteY5" fmla="*/ 337560 h 337560"/>
              <a:gd name="connsiteX6" fmla="*/ 0 w 255708"/>
              <a:gd name="connsiteY6" fmla="*/ 337560 h 337560"/>
              <a:gd name="connsiteX0" fmla="*/ 0 w 255708"/>
              <a:gd name="connsiteY0" fmla="*/ 323701 h 323701"/>
              <a:gd name="connsiteX1" fmla="*/ 47520 w 255708"/>
              <a:gd name="connsiteY1" fmla="*/ 108274 h 323701"/>
              <a:gd name="connsiteX2" fmla="*/ 91849 w 255708"/>
              <a:gd name="connsiteY2" fmla="*/ 31894 h 323701"/>
              <a:gd name="connsiteX3" fmla="*/ 161726 w 255708"/>
              <a:gd name="connsiteY3" fmla="*/ 28678 h 323701"/>
              <a:gd name="connsiteX4" fmla="*/ 247339 w 255708"/>
              <a:gd name="connsiteY4" fmla="*/ 216388 h 323701"/>
              <a:gd name="connsiteX5" fmla="*/ 255708 w 255708"/>
              <a:gd name="connsiteY5" fmla="*/ 323701 h 323701"/>
              <a:gd name="connsiteX6" fmla="*/ 0 w 255708"/>
              <a:gd name="connsiteY6" fmla="*/ 323701 h 323701"/>
              <a:gd name="connsiteX0" fmla="*/ 0 w 266380"/>
              <a:gd name="connsiteY0" fmla="*/ 327965 h 327965"/>
              <a:gd name="connsiteX1" fmla="*/ 58192 w 266380"/>
              <a:gd name="connsiteY1" fmla="*/ 108274 h 327965"/>
              <a:gd name="connsiteX2" fmla="*/ 102521 w 266380"/>
              <a:gd name="connsiteY2" fmla="*/ 31894 h 327965"/>
              <a:gd name="connsiteX3" fmla="*/ 172398 w 266380"/>
              <a:gd name="connsiteY3" fmla="*/ 28678 h 327965"/>
              <a:gd name="connsiteX4" fmla="*/ 258011 w 266380"/>
              <a:gd name="connsiteY4" fmla="*/ 216388 h 327965"/>
              <a:gd name="connsiteX5" fmla="*/ 266380 w 266380"/>
              <a:gd name="connsiteY5" fmla="*/ 323701 h 327965"/>
              <a:gd name="connsiteX6" fmla="*/ 0 w 266380"/>
              <a:gd name="connsiteY6" fmla="*/ 327965 h 327965"/>
              <a:gd name="connsiteX0" fmla="*/ 0 w 266380"/>
              <a:gd name="connsiteY0" fmla="*/ 326556 h 326556"/>
              <a:gd name="connsiteX1" fmla="*/ 58192 w 266380"/>
              <a:gd name="connsiteY1" fmla="*/ 106865 h 326556"/>
              <a:gd name="connsiteX2" fmla="*/ 80523 w 266380"/>
              <a:gd name="connsiteY2" fmla="*/ 33238 h 326556"/>
              <a:gd name="connsiteX3" fmla="*/ 172398 w 266380"/>
              <a:gd name="connsiteY3" fmla="*/ 27269 h 326556"/>
              <a:gd name="connsiteX4" fmla="*/ 258011 w 266380"/>
              <a:gd name="connsiteY4" fmla="*/ 214979 h 326556"/>
              <a:gd name="connsiteX5" fmla="*/ 266380 w 266380"/>
              <a:gd name="connsiteY5" fmla="*/ 322292 h 326556"/>
              <a:gd name="connsiteX6" fmla="*/ 0 w 266380"/>
              <a:gd name="connsiteY6" fmla="*/ 326556 h 326556"/>
              <a:gd name="connsiteX0" fmla="*/ 0 w 266380"/>
              <a:gd name="connsiteY0" fmla="*/ 344451 h 344451"/>
              <a:gd name="connsiteX1" fmla="*/ 58192 w 266380"/>
              <a:gd name="connsiteY1" fmla="*/ 124760 h 344451"/>
              <a:gd name="connsiteX2" fmla="*/ 80523 w 266380"/>
              <a:gd name="connsiteY2" fmla="*/ 51133 h 344451"/>
              <a:gd name="connsiteX3" fmla="*/ 166368 w 266380"/>
              <a:gd name="connsiteY3" fmla="*/ 16650 h 344451"/>
              <a:gd name="connsiteX4" fmla="*/ 258011 w 266380"/>
              <a:gd name="connsiteY4" fmla="*/ 232874 h 344451"/>
              <a:gd name="connsiteX5" fmla="*/ 266380 w 266380"/>
              <a:gd name="connsiteY5" fmla="*/ 340187 h 344451"/>
              <a:gd name="connsiteX6" fmla="*/ 0 w 266380"/>
              <a:gd name="connsiteY6" fmla="*/ 344451 h 344451"/>
              <a:gd name="connsiteX0" fmla="*/ 0 w 263428"/>
              <a:gd name="connsiteY0" fmla="*/ 370425 h 370425"/>
              <a:gd name="connsiteX1" fmla="*/ 55240 w 263428"/>
              <a:gd name="connsiteY1" fmla="*/ 124760 h 370425"/>
              <a:gd name="connsiteX2" fmla="*/ 77571 w 263428"/>
              <a:gd name="connsiteY2" fmla="*/ 51133 h 370425"/>
              <a:gd name="connsiteX3" fmla="*/ 163416 w 263428"/>
              <a:gd name="connsiteY3" fmla="*/ 16650 h 370425"/>
              <a:gd name="connsiteX4" fmla="*/ 255059 w 263428"/>
              <a:gd name="connsiteY4" fmla="*/ 232874 h 370425"/>
              <a:gd name="connsiteX5" fmla="*/ 263428 w 263428"/>
              <a:gd name="connsiteY5" fmla="*/ 340187 h 370425"/>
              <a:gd name="connsiteX6" fmla="*/ 0 w 263428"/>
              <a:gd name="connsiteY6" fmla="*/ 370425 h 370425"/>
              <a:gd name="connsiteX0" fmla="*/ 761 w 264189"/>
              <a:gd name="connsiteY0" fmla="*/ 370425 h 370425"/>
              <a:gd name="connsiteX1" fmla="*/ 8935 w 264189"/>
              <a:gd name="connsiteY1" fmla="*/ 268316 h 370425"/>
              <a:gd name="connsiteX2" fmla="*/ 78332 w 264189"/>
              <a:gd name="connsiteY2" fmla="*/ 51133 h 370425"/>
              <a:gd name="connsiteX3" fmla="*/ 164177 w 264189"/>
              <a:gd name="connsiteY3" fmla="*/ 16650 h 370425"/>
              <a:gd name="connsiteX4" fmla="*/ 255820 w 264189"/>
              <a:gd name="connsiteY4" fmla="*/ 232874 h 370425"/>
              <a:gd name="connsiteX5" fmla="*/ 264189 w 264189"/>
              <a:gd name="connsiteY5" fmla="*/ 340187 h 370425"/>
              <a:gd name="connsiteX6" fmla="*/ 761 w 264189"/>
              <a:gd name="connsiteY6" fmla="*/ 370425 h 370425"/>
              <a:gd name="connsiteX0" fmla="*/ 761 w 264189"/>
              <a:gd name="connsiteY0" fmla="*/ 370425 h 370425"/>
              <a:gd name="connsiteX1" fmla="*/ 8935 w 264189"/>
              <a:gd name="connsiteY1" fmla="*/ 268316 h 370425"/>
              <a:gd name="connsiteX2" fmla="*/ 78332 w 264189"/>
              <a:gd name="connsiteY2" fmla="*/ 51133 h 370425"/>
              <a:gd name="connsiteX3" fmla="*/ 164177 w 264189"/>
              <a:gd name="connsiteY3" fmla="*/ 16650 h 370425"/>
              <a:gd name="connsiteX4" fmla="*/ 262845 w 264189"/>
              <a:gd name="connsiteY4" fmla="*/ 246615 h 370425"/>
              <a:gd name="connsiteX5" fmla="*/ 264189 w 264189"/>
              <a:gd name="connsiteY5" fmla="*/ 340187 h 370425"/>
              <a:gd name="connsiteX6" fmla="*/ 761 w 264189"/>
              <a:gd name="connsiteY6" fmla="*/ 370425 h 370425"/>
              <a:gd name="connsiteX0" fmla="*/ 761 w 277990"/>
              <a:gd name="connsiteY0" fmla="*/ 370425 h 370425"/>
              <a:gd name="connsiteX1" fmla="*/ 8935 w 277990"/>
              <a:gd name="connsiteY1" fmla="*/ 268316 h 370425"/>
              <a:gd name="connsiteX2" fmla="*/ 78332 w 277990"/>
              <a:gd name="connsiteY2" fmla="*/ 51133 h 370425"/>
              <a:gd name="connsiteX3" fmla="*/ 164177 w 277990"/>
              <a:gd name="connsiteY3" fmla="*/ 16650 h 370425"/>
              <a:gd name="connsiteX4" fmla="*/ 277990 w 277990"/>
              <a:gd name="connsiteY4" fmla="*/ 259324 h 370425"/>
              <a:gd name="connsiteX5" fmla="*/ 264189 w 277990"/>
              <a:gd name="connsiteY5" fmla="*/ 340187 h 370425"/>
              <a:gd name="connsiteX6" fmla="*/ 761 w 277990"/>
              <a:gd name="connsiteY6" fmla="*/ 370425 h 370425"/>
              <a:gd name="connsiteX0" fmla="*/ 761 w 277990"/>
              <a:gd name="connsiteY0" fmla="*/ 370425 h 370425"/>
              <a:gd name="connsiteX1" fmla="*/ 8935 w 277990"/>
              <a:gd name="connsiteY1" fmla="*/ 268316 h 370425"/>
              <a:gd name="connsiteX2" fmla="*/ 23946 w 277990"/>
              <a:gd name="connsiteY2" fmla="*/ 160730 h 370425"/>
              <a:gd name="connsiteX3" fmla="*/ 78332 w 277990"/>
              <a:gd name="connsiteY3" fmla="*/ 51133 h 370425"/>
              <a:gd name="connsiteX4" fmla="*/ 164177 w 277990"/>
              <a:gd name="connsiteY4" fmla="*/ 16650 h 370425"/>
              <a:gd name="connsiteX5" fmla="*/ 277990 w 277990"/>
              <a:gd name="connsiteY5" fmla="*/ 259324 h 370425"/>
              <a:gd name="connsiteX6" fmla="*/ 264189 w 277990"/>
              <a:gd name="connsiteY6" fmla="*/ 340187 h 370425"/>
              <a:gd name="connsiteX7" fmla="*/ 761 w 277990"/>
              <a:gd name="connsiteY7" fmla="*/ 370425 h 370425"/>
              <a:gd name="connsiteX0" fmla="*/ 14849 w 292078"/>
              <a:gd name="connsiteY0" fmla="*/ 370425 h 370425"/>
              <a:gd name="connsiteX1" fmla="*/ 7055 w 292078"/>
              <a:gd name="connsiteY1" fmla="*/ 307979 h 370425"/>
              <a:gd name="connsiteX2" fmla="*/ 38034 w 292078"/>
              <a:gd name="connsiteY2" fmla="*/ 160730 h 370425"/>
              <a:gd name="connsiteX3" fmla="*/ 92420 w 292078"/>
              <a:gd name="connsiteY3" fmla="*/ 51133 h 370425"/>
              <a:gd name="connsiteX4" fmla="*/ 178265 w 292078"/>
              <a:gd name="connsiteY4" fmla="*/ 16650 h 370425"/>
              <a:gd name="connsiteX5" fmla="*/ 292078 w 292078"/>
              <a:gd name="connsiteY5" fmla="*/ 259324 h 370425"/>
              <a:gd name="connsiteX6" fmla="*/ 278277 w 292078"/>
              <a:gd name="connsiteY6" fmla="*/ 340187 h 370425"/>
              <a:gd name="connsiteX7" fmla="*/ 14849 w 292078"/>
              <a:gd name="connsiteY7" fmla="*/ 370425 h 370425"/>
              <a:gd name="connsiteX0" fmla="*/ 0 w 297825"/>
              <a:gd name="connsiteY0" fmla="*/ 363829 h 363829"/>
              <a:gd name="connsiteX1" fmla="*/ 12802 w 297825"/>
              <a:gd name="connsiteY1" fmla="*/ 307979 h 363829"/>
              <a:gd name="connsiteX2" fmla="*/ 43781 w 297825"/>
              <a:gd name="connsiteY2" fmla="*/ 160730 h 363829"/>
              <a:gd name="connsiteX3" fmla="*/ 98167 w 297825"/>
              <a:gd name="connsiteY3" fmla="*/ 51133 h 363829"/>
              <a:gd name="connsiteX4" fmla="*/ 184012 w 297825"/>
              <a:gd name="connsiteY4" fmla="*/ 16650 h 363829"/>
              <a:gd name="connsiteX5" fmla="*/ 297825 w 297825"/>
              <a:gd name="connsiteY5" fmla="*/ 259324 h 363829"/>
              <a:gd name="connsiteX6" fmla="*/ 284024 w 297825"/>
              <a:gd name="connsiteY6" fmla="*/ 340187 h 363829"/>
              <a:gd name="connsiteX7" fmla="*/ 0 w 297825"/>
              <a:gd name="connsiteY7" fmla="*/ 363829 h 363829"/>
              <a:gd name="connsiteX0" fmla="*/ 0 w 297825"/>
              <a:gd name="connsiteY0" fmla="*/ 363829 h 363829"/>
              <a:gd name="connsiteX1" fmla="*/ 14408 w 297825"/>
              <a:gd name="connsiteY1" fmla="*/ 290698 h 363829"/>
              <a:gd name="connsiteX2" fmla="*/ 43781 w 297825"/>
              <a:gd name="connsiteY2" fmla="*/ 160730 h 363829"/>
              <a:gd name="connsiteX3" fmla="*/ 98167 w 297825"/>
              <a:gd name="connsiteY3" fmla="*/ 51133 h 363829"/>
              <a:gd name="connsiteX4" fmla="*/ 184012 w 297825"/>
              <a:gd name="connsiteY4" fmla="*/ 16650 h 363829"/>
              <a:gd name="connsiteX5" fmla="*/ 297825 w 297825"/>
              <a:gd name="connsiteY5" fmla="*/ 259324 h 363829"/>
              <a:gd name="connsiteX6" fmla="*/ 284024 w 297825"/>
              <a:gd name="connsiteY6" fmla="*/ 340187 h 363829"/>
              <a:gd name="connsiteX7" fmla="*/ 0 w 297825"/>
              <a:gd name="connsiteY7" fmla="*/ 363829 h 36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7825" h="363829">
                <a:moveTo>
                  <a:pt x="0" y="363829"/>
                </a:moveTo>
                <a:cubicBezTo>
                  <a:pt x="27220" y="295244"/>
                  <a:pt x="-12812" y="359283"/>
                  <a:pt x="14408" y="290698"/>
                </a:cubicBezTo>
                <a:cubicBezTo>
                  <a:pt x="25146" y="257034"/>
                  <a:pt x="33043" y="194394"/>
                  <a:pt x="43781" y="160730"/>
                </a:cubicBezTo>
                <a:lnTo>
                  <a:pt x="98167" y="51133"/>
                </a:lnTo>
                <a:cubicBezTo>
                  <a:pt x="123186" y="4942"/>
                  <a:pt x="164098" y="-17834"/>
                  <a:pt x="184012" y="16650"/>
                </a:cubicBezTo>
                <a:cubicBezTo>
                  <a:pt x="203926" y="51134"/>
                  <a:pt x="280226" y="213133"/>
                  <a:pt x="297825" y="259324"/>
                </a:cubicBezTo>
                <a:lnTo>
                  <a:pt x="284024" y="340187"/>
                </a:lnTo>
                <a:lnTo>
                  <a:pt x="0" y="363829"/>
                </a:lnTo>
                <a:close/>
              </a:path>
            </a:pathLst>
          </a:custGeom>
          <a:solidFill>
            <a:srgbClr val="BF25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623290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551B7FDE-B37A-F426-C11D-578E98FBE680}"/>
              </a:ext>
            </a:extLst>
          </p:cNvPr>
          <p:cNvGrpSpPr/>
          <p:nvPr/>
        </p:nvGrpSpPr>
        <p:grpSpPr>
          <a:xfrm>
            <a:off x="228600" y="659602"/>
            <a:ext cx="4953588" cy="3029149"/>
            <a:chOff x="228600" y="659602"/>
            <a:chExt cx="4953588" cy="3029149"/>
          </a:xfrm>
        </p:grpSpPr>
        <p:pic>
          <p:nvPicPr>
            <p:cNvPr id="9" name="Imagen 8" descr="Mapa&#10;&#10;Descripción generada automáticamente">
              <a:extLst>
                <a:ext uri="{FF2B5EF4-FFF2-40B4-BE49-F238E27FC236}">
                  <a16:creationId xmlns:a16="http://schemas.microsoft.com/office/drawing/2014/main" id="{CD1C9F8D-989E-FB79-1632-3CB681C7A8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75" t="4736" r="20847" b="5185"/>
            <a:stretch/>
          </p:blipFill>
          <p:spPr>
            <a:xfrm>
              <a:off x="228600" y="659602"/>
              <a:ext cx="3636819" cy="3029149"/>
            </a:xfrm>
            <a:prstGeom prst="rect">
              <a:avLst/>
            </a:prstGeom>
          </p:spPr>
        </p:pic>
        <p:pic>
          <p:nvPicPr>
            <p:cNvPr id="12" name="Imagen 11" descr="Mapa&#10;&#10;Descripción generada automáticamente">
              <a:extLst>
                <a:ext uri="{FF2B5EF4-FFF2-40B4-BE49-F238E27FC236}">
                  <a16:creationId xmlns:a16="http://schemas.microsoft.com/office/drawing/2014/main" id="{D24B9289-185A-B12B-B520-180C0ECD54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958" t="29739" b="29465"/>
            <a:stretch/>
          </p:blipFill>
          <p:spPr>
            <a:xfrm>
              <a:off x="4021282" y="863246"/>
              <a:ext cx="1160906" cy="1788350"/>
            </a:xfrm>
            <a:prstGeom prst="rect">
              <a:avLst/>
            </a:prstGeom>
          </p:spPr>
        </p:pic>
      </p:grpSp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Meta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Radar de Servicios Públicos Domiciliarios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E5BA8AC-A41D-60C7-22FD-85AFE4E0963B}"/>
              </a:ext>
            </a:extLst>
          </p:cNvPr>
          <p:cNvSpPr txBox="1"/>
          <p:nvPr/>
        </p:nvSpPr>
        <p:spPr>
          <a:xfrm>
            <a:off x="3640292" y="3230886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2A80DDE-2E2D-3A4A-CA07-15F4B5BE2AA4}"/>
              </a:ext>
            </a:extLst>
          </p:cNvPr>
          <p:cNvSpPr txBox="1"/>
          <p:nvPr/>
        </p:nvSpPr>
        <p:spPr>
          <a:xfrm>
            <a:off x="5967983" y="3230885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5256C22-9C31-CB52-2224-0E5DAB1568C2}"/>
              </a:ext>
            </a:extLst>
          </p:cNvPr>
          <p:cNvSpPr txBox="1"/>
          <p:nvPr/>
        </p:nvSpPr>
        <p:spPr>
          <a:xfrm>
            <a:off x="8799871" y="3230885"/>
            <a:ext cx="3070585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Servicios Públicos</a:t>
            </a:r>
            <a:endParaRPr lang="es-CO" sz="1200" b="1" dirty="0">
              <a:solidFill>
                <a:srgbClr val="CD3637"/>
              </a:solidFill>
              <a:latin typeface="Aptos" panose="02110004020202020204"/>
              <a:ea typeface="Verdana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215C661-785C-825B-677B-984C84E2226C}"/>
              </a:ext>
            </a:extLst>
          </p:cNvPr>
          <p:cNvSpPr txBox="1"/>
          <p:nvPr/>
        </p:nvSpPr>
        <p:spPr>
          <a:xfrm>
            <a:off x="4862945" y="2766625"/>
            <a:ext cx="62753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Servicios Públicos Domiciliarios</a:t>
            </a:r>
            <a:endParaRPr lang="es-CO" sz="1200" b="1" dirty="0"/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8A3E7580-4951-0185-DC06-E765A7C7E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30157"/>
              </p:ext>
            </p:extLst>
          </p:nvPr>
        </p:nvGraphicFramePr>
        <p:xfrm>
          <a:off x="308265" y="3724717"/>
          <a:ext cx="11562190" cy="2915076"/>
        </p:xfrm>
        <a:graphic>
          <a:graphicData uri="http://schemas.openxmlformats.org/drawingml/2006/table">
            <a:tbl>
              <a:tblPr/>
              <a:tblGrid>
                <a:gridCol w="1410348">
                  <a:extLst>
                    <a:ext uri="{9D8B030D-6E8A-4147-A177-3AD203B41FA5}">
                      <a16:colId xmlns:a16="http://schemas.microsoft.com/office/drawing/2014/main" val="2824400579"/>
                    </a:ext>
                  </a:extLst>
                </a:gridCol>
                <a:gridCol w="612038">
                  <a:extLst>
                    <a:ext uri="{9D8B030D-6E8A-4147-A177-3AD203B41FA5}">
                      <a16:colId xmlns:a16="http://schemas.microsoft.com/office/drawing/2014/main" val="3766552135"/>
                    </a:ext>
                  </a:extLst>
                </a:gridCol>
                <a:gridCol w="1064413">
                  <a:extLst>
                    <a:ext uri="{9D8B030D-6E8A-4147-A177-3AD203B41FA5}">
                      <a16:colId xmlns:a16="http://schemas.microsoft.com/office/drawing/2014/main" val="2738623944"/>
                    </a:ext>
                  </a:extLst>
                </a:gridCol>
                <a:gridCol w="1144244">
                  <a:extLst>
                    <a:ext uri="{9D8B030D-6E8A-4147-A177-3AD203B41FA5}">
                      <a16:colId xmlns:a16="http://schemas.microsoft.com/office/drawing/2014/main" val="2937245096"/>
                    </a:ext>
                  </a:extLst>
                </a:gridCol>
                <a:gridCol w="1210770">
                  <a:extLst>
                    <a:ext uri="{9D8B030D-6E8A-4147-A177-3AD203B41FA5}">
                      <a16:colId xmlns:a16="http://schemas.microsoft.com/office/drawing/2014/main" val="548522592"/>
                    </a:ext>
                  </a:extLst>
                </a:gridCol>
                <a:gridCol w="1130939">
                  <a:extLst>
                    <a:ext uri="{9D8B030D-6E8A-4147-A177-3AD203B41FA5}">
                      <a16:colId xmlns:a16="http://schemas.microsoft.com/office/drawing/2014/main" val="585708273"/>
                    </a:ext>
                  </a:extLst>
                </a:gridCol>
                <a:gridCol w="1130939">
                  <a:extLst>
                    <a:ext uri="{9D8B030D-6E8A-4147-A177-3AD203B41FA5}">
                      <a16:colId xmlns:a16="http://schemas.microsoft.com/office/drawing/2014/main" val="4024360652"/>
                    </a:ext>
                  </a:extLst>
                </a:gridCol>
                <a:gridCol w="1144244">
                  <a:extLst>
                    <a:ext uri="{9D8B030D-6E8A-4147-A177-3AD203B41FA5}">
                      <a16:colId xmlns:a16="http://schemas.microsoft.com/office/drawing/2014/main" val="1853354281"/>
                    </a:ext>
                  </a:extLst>
                </a:gridCol>
                <a:gridCol w="811615">
                  <a:extLst>
                    <a:ext uri="{9D8B030D-6E8A-4147-A177-3AD203B41FA5}">
                      <a16:colId xmlns:a16="http://schemas.microsoft.com/office/drawing/2014/main" val="3927586565"/>
                    </a:ext>
                  </a:extLst>
                </a:gridCol>
                <a:gridCol w="1037804">
                  <a:extLst>
                    <a:ext uri="{9D8B030D-6E8A-4147-A177-3AD203B41FA5}">
                      <a16:colId xmlns:a16="http://schemas.microsoft.com/office/drawing/2014/main" val="3065091645"/>
                    </a:ext>
                  </a:extLst>
                </a:gridCol>
                <a:gridCol w="864836">
                  <a:extLst>
                    <a:ext uri="{9D8B030D-6E8A-4147-A177-3AD203B41FA5}">
                      <a16:colId xmlns:a16="http://schemas.microsoft.com/office/drawing/2014/main" val="44825010"/>
                    </a:ext>
                  </a:extLst>
                </a:gridCol>
              </a:tblGrid>
              <a:tr h="94884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RADAR.SPD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SPD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Corrupción Observable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Agua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Energia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Aseo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4397862"/>
                  </a:ext>
                </a:extLst>
              </a:tr>
              <a:tr h="19662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La Macarena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5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BD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2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5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A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3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65,3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B4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285164"/>
                  </a:ext>
                </a:extLst>
              </a:tr>
              <a:tr h="19662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Mapiripán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1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62,6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B7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7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7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5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70,1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AF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8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81,5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A3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424832"/>
                  </a:ext>
                </a:extLst>
              </a:tr>
              <a:tr h="19662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Puerto Rico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2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22,2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1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BD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6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5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5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65,6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B4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2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80,3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A5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5261532"/>
                  </a:ext>
                </a:extLst>
              </a:tr>
              <a:tr h="19662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El Calvario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5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6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B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7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5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A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7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83,5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A1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6825471"/>
                  </a:ext>
                </a:extLst>
              </a:tr>
              <a:tr h="19662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Puerto Lleras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6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0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6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3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5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5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8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2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72,9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C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9985520"/>
                  </a:ext>
                </a:extLst>
              </a:tr>
              <a:tr h="19662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 Juanito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2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7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B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5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A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6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81,3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A4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746970"/>
                  </a:ext>
                </a:extLst>
              </a:tr>
              <a:tr h="19662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 Martín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6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A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5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B6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7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4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302596"/>
                  </a:ext>
                </a:extLst>
              </a:tr>
              <a:tr h="19662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Puerto Gaitán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5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B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4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5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7188203"/>
                  </a:ext>
                </a:extLst>
              </a:tr>
              <a:tr h="19662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Uribe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A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2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6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7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5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3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75,8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A9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737848"/>
                  </a:ext>
                </a:extLst>
              </a:tr>
              <a:tr h="19662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Puerto Concordia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A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F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3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E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7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5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3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61,9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B8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259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17252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57C5AFBE-6C16-572C-0988-4673AB44EB2D}"/>
              </a:ext>
            </a:extLst>
          </p:cNvPr>
          <p:cNvGrpSpPr/>
          <p:nvPr/>
        </p:nvGrpSpPr>
        <p:grpSpPr>
          <a:xfrm>
            <a:off x="486776" y="651816"/>
            <a:ext cx="4022879" cy="2972720"/>
            <a:chOff x="486776" y="651816"/>
            <a:chExt cx="4022879" cy="2972720"/>
          </a:xfrm>
        </p:grpSpPr>
        <p:pic>
          <p:nvPicPr>
            <p:cNvPr id="9" name="Imagen 8" descr="Mapa&#10;&#10;Descripción generada automáticamente">
              <a:extLst>
                <a:ext uri="{FF2B5EF4-FFF2-40B4-BE49-F238E27FC236}">
                  <a16:creationId xmlns:a16="http://schemas.microsoft.com/office/drawing/2014/main" id="{FFC259FB-25AE-D8B3-12EF-7BC87401D8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16" t="3852" r="26417" b="4599"/>
            <a:stretch/>
          </p:blipFill>
          <p:spPr>
            <a:xfrm>
              <a:off x="486776" y="651816"/>
              <a:ext cx="2925018" cy="2972720"/>
            </a:xfrm>
            <a:prstGeom prst="rect">
              <a:avLst/>
            </a:prstGeom>
          </p:spPr>
        </p:pic>
        <p:pic>
          <p:nvPicPr>
            <p:cNvPr id="12" name="Imagen 11" descr="Mapa&#10;&#10;Descripción generada automáticamente">
              <a:extLst>
                <a:ext uri="{FF2B5EF4-FFF2-40B4-BE49-F238E27FC236}">
                  <a16:creationId xmlns:a16="http://schemas.microsoft.com/office/drawing/2014/main" id="{A1D66317-7C5C-E81B-6782-A2021E226D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497" t="30286" r="8902" b="31930"/>
            <a:stretch/>
          </p:blipFill>
          <p:spPr>
            <a:xfrm>
              <a:off x="3522519" y="1277961"/>
              <a:ext cx="987136" cy="1530615"/>
            </a:xfrm>
            <a:prstGeom prst="rect">
              <a:avLst/>
            </a:prstGeom>
          </p:spPr>
        </p:pic>
      </p:grpSp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Nariño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Radar de Servicios Públicos Domiciliarios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4EBDCD8-0A94-F58A-180D-14718E27DA34}"/>
              </a:ext>
            </a:extLst>
          </p:cNvPr>
          <p:cNvSpPr txBox="1"/>
          <p:nvPr/>
        </p:nvSpPr>
        <p:spPr>
          <a:xfrm>
            <a:off x="3602192" y="3249936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4B93781-74D7-A3CB-FF9F-5D4FB93A088A}"/>
              </a:ext>
            </a:extLst>
          </p:cNvPr>
          <p:cNvSpPr txBox="1"/>
          <p:nvPr/>
        </p:nvSpPr>
        <p:spPr>
          <a:xfrm>
            <a:off x="5967983" y="3249935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5552AB5-07ED-3D45-01EF-85916C2559A7}"/>
              </a:ext>
            </a:extLst>
          </p:cNvPr>
          <p:cNvSpPr txBox="1"/>
          <p:nvPr/>
        </p:nvSpPr>
        <p:spPr>
          <a:xfrm>
            <a:off x="8780207" y="3249935"/>
            <a:ext cx="3090250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Servicios Públicos</a:t>
            </a:r>
            <a:endParaRPr lang="es-CO" sz="1200" b="1" dirty="0">
              <a:solidFill>
                <a:srgbClr val="CD3637"/>
              </a:solidFill>
              <a:latin typeface="Aptos" panose="02110004020202020204"/>
              <a:ea typeface="Verdana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C2B9441-32DF-05F0-6E41-BBD5E6F3E782}"/>
              </a:ext>
            </a:extLst>
          </p:cNvPr>
          <p:cNvSpPr txBox="1"/>
          <p:nvPr/>
        </p:nvSpPr>
        <p:spPr>
          <a:xfrm>
            <a:off x="4779818" y="2785675"/>
            <a:ext cx="63584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Servicios Públicos</a:t>
            </a:r>
            <a:endParaRPr lang="es-CO" sz="1200" b="1" dirty="0"/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E64AFC90-798C-F423-1904-0A3F56698B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041797"/>
              </p:ext>
            </p:extLst>
          </p:nvPr>
        </p:nvGraphicFramePr>
        <p:xfrm>
          <a:off x="391392" y="3624536"/>
          <a:ext cx="11475116" cy="2972720"/>
        </p:xfrm>
        <a:graphic>
          <a:graphicData uri="http://schemas.openxmlformats.org/drawingml/2006/table">
            <a:tbl>
              <a:tblPr/>
              <a:tblGrid>
                <a:gridCol w="1634835">
                  <a:extLst>
                    <a:ext uri="{9D8B030D-6E8A-4147-A177-3AD203B41FA5}">
                      <a16:colId xmlns:a16="http://schemas.microsoft.com/office/drawing/2014/main" val="1907059133"/>
                    </a:ext>
                  </a:extLst>
                </a:gridCol>
                <a:gridCol w="540328">
                  <a:extLst>
                    <a:ext uri="{9D8B030D-6E8A-4147-A177-3AD203B41FA5}">
                      <a16:colId xmlns:a16="http://schemas.microsoft.com/office/drawing/2014/main" val="2765610726"/>
                    </a:ext>
                  </a:extLst>
                </a:gridCol>
                <a:gridCol w="888389">
                  <a:extLst>
                    <a:ext uri="{9D8B030D-6E8A-4147-A177-3AD203B41FA5}">
                      <a16:colId xmlns:a16="http://schemas.microsoft.com/office/drawing/2014/main" val="2345256224"/>
                    </a:ext>
                  </a:extLst>
                </a:gridCol>
                <a:gridCol w="1135627">
                  <a:extLst>
                    <a:ext uri="{9D8B030D-6E8A-4147-A177-3AD203B41FA5}">
                      <a16:colId xmlns:a16="http://schemas.microsoft.com/office/drawing/2014/main" val="1254430785"/>
                    </a:ext>
                  </a:extLst>
                </a:gridCol>
                <a:gridCol w="1201652">
                  <a:extLst>
                    <a:ext uri="{9D8B030D-6E8A-4147-A177-3AD203B41FA5}">
                      <a16:colId xmlns:a16="http://schemas.microsoft.com/office/drawing/2014/main" val="3188369382"/>
                    </a:ext>
                  </a:extLst>
                </a:gridCol>
                <a:gridCol w="1122422">
                  <a:extLst>
                    <a:ext uri="{9D8B030D-6E8A-4147-A177-3AD203B41FA5}">
                      <a16:colId xmlns:a16="http://schemas.microsoft.com/office/drawing/2014/main" val="244174451"/>
                    </a:ext>
                  </a:extLst>
                </a:gridCol>
                <a:gridCol w="1122422">
                  <a:extLst>
                    <a:ext uri="{9D8B030D-6E8A-4147-A177-3AD203B41FA5}">
                      <a16:colId xmlns:a16="http://schemas.microsoft.com/office/drawing/2014/main" val="827600729"/>
                    </a:ext>
                  </a:extLst>
                </a:gridCol>
                <a:gridCol w="1135627">
                  <a:extLst>
                    <a:ext uri="{9D8B030D-6E8A-4147-A177-3AD203B41FA5}">
                      <a16:colId xmlns:a16="http://schemas.microsoft.com/office/drawing/2014/main" val="850144159"/>
                    </a:ext>
                  </a:extLst>
                </a:gridCol>
                <a:gridCol w="805503">
                  <a:extLst>
                    <a:ext uri="{9D8B030D-6E8A-4147-A177-3AD203B41FA5}">
                      <a16:colId xmlns:a16="http://schemas.microsoft.com/office/drawing/2014/main" val="3665077664"/>
                    </a:ext>
                  </a:extLst>
                </a:gridCol>
                <a:gridCol w="1029988">
                  <a:extLst>
                    <a:ext uri="{9D8B030D-6E8A-4147-A177-3AD203B41FA5}">
                      <a16:colId xmlns:a16="http://schemas.microsoft.com/office/drawing/2014/main" val="1625364791"/>
                    </a:ext>
                  </a:extLst>
                </a:gridCol>
                <a:gridCol w="858323">
                  <a:extLst>
                    <a:ext uri="{9D8B030D-6E8A-4147-A177-3AD203B41FA5}">
                      <a16:colId xmlns:a16="http://schemas.microsoft.com/office/drawing/2014/main" val="776088542"/>
                    </a:ext>
                  </a:extLst>
                </a:gridCol>
              </a:tblGrid>
              <a:tr h="92154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RADAR.SPD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SPD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Corrupción Observable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Agua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Energia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Aseo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9045918"/>
                  </a:ext>
                </a:extLst>
              </a:tr>
              <a:tr h="20449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Ricaurte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B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7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2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2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4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90,8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755951"/>
                  </a:ext>
                </a:extLst>
              </a:tr>
              <a:tr h="21075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 Andrés de Tumaco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3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4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5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9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6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4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B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4212930"/>
                  </a:ext>
                </a:extLst>
              </a:tr>
              <a:tr h="20449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El Rosario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3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F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C0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6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6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C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1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77,0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8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9839544"/>
                  </a:ext>
                </a:extLst>
              </a:tr>
              <a:tr h="20449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Barbacoas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5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A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6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5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5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C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25795"/>
                  </a:ext>
                </a:extLst>
              </a:tr>
              <a:tr h="20449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Roberto Payán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7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3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7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E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1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EC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81,2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A4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623334"/>
                  </a:ext>
                </a:extLst>
              </a:tr>
              <a:tr h="20449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La Cruz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7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1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8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5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66,6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B3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13,1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A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73,6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AC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478722"/>
                  </a:ext>
                </a:extLst>
              </a:tr>
              <a:tr h="20449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Pasto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7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4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5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BC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EC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4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1515286"/>
                  </a:ext>
                </a:extLst>
              </a:tr>
              <a:tr h="20449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Magüi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7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A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6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EC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B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469"/>
                  </a:ext>
                </a:extLst>
              </a:tr>
              <a:tr h="20449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Leiva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B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4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7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13,7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A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008877"/>
                  </a:ext>
                </a:extLst>
              </a:tr>
              <a:tr h="20449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Mallama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F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2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EC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86,7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9E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8460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95024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C89B89D-7ABE-9F24-3334-9B09DCCF5A60}"/>
              </a:ext>
            </a:extLst>
          </p:cNvPr>
          <p:cNvGrpSpPr/>
          <p:nvPr/>
        </p:nvGrpSpPr>
        <p:grpSpPr>
          <a:xfrm>
            <a:off x="732069" y="591423"/>
            <a:ext cx="3434686" cy="3242750"/>
            <a:chOff x="732069" y="591423"/>
            <a:chExt cx="3434686" cy="3242750"/>
          </a:xfrm>
        </p:grpSpPr>
        <p:pic>
          <p:nvPicPr>
            <p:cNvPr id="9" name="Imagen 8" descr="Mapa&#10;&#10;Descripción generada automáticamente">
              <a:extLst>
                <a:ext uri="{FF2B5EF4-FFF2-40B4-BE49-F238E27FC236}">
                  <a16:creationId xmlns:a16="http://schemas.microsoft.com/office/drawing/2014/main" id="{0D64321B-4830-D592-ED00-E23268E1C6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27" t="2994" r="35763" b="3914"/>
            <a:stretch/>
          </p:blipFill>
          <p:spPr>
            <a:xfrm>
              <a:off x="732069" y="591423"/>
              <a:ext cx="2260513" cy="3242750"/>
            </a:xfrm>
            <a:prstGeom prst="rect">
              <a:avLst/>
            </a:prstGeom>
          </p:spPr>
        </p:pic>
        <p:pic>
          <p:nvPicPr>
            <p:cNvPr id="12" name="Imagen 11" descr="Mapa&#10;&#10;Descripción generada automáticamente">
              <a:extLst>
                <a:ext uri="{FF2B5EF4-FFF2-40B4-BE49-F238E27FC236}">
                  <a16:creationId xmlns:a16="http://schemas.microsoft.com/office/drawing/2014/main" id="{65BA54A1-1887-0BEE-AC10-2952A88C4C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79" t="30013" r="17855" b="28643"/>
            <a:stretch/>
          </p:blipFill>
          <p:spPr>
            <a:xfrm>
              <a:off x="2888673" y="1017910"/>
              <a:ext cx="1278082" cy="1949397"/>
            </a:xfrm>
            <a:prstGeom prst="rect">
              <a:avLst/>
            </a:prstGeom>
          </p:spPr>
        </p:pic>
      </p:grpSp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Norte de Santander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Radar de Servicios Públicos Domiciliarios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3172068-A6EA-ABC6-61D3-3F157CD63478}"/>
              </a:ext>
            </a:extLst>
          </p:cNvPr>
          <p:cNvSpPr txBox="1"/>
          <p:nvPr/>
        </p:nvSpPr>
        <p:spPr>
          <a:xfrm>
            <a:off x="3678392" y="3335661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A1618EC-C924-7D65-51BD-98503B4ACBB7}"/>
              </a:ext>
            </a:extLst>
          </p:cNvPr>
          <p:cNvSpPr txBox="1"/>
          <p:nvPr/>
        </p:nvSpPr>
        <p:spPr>
          <a:xfrm>
            <a:off x="5967983" y="3335660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128FF3D-275F-3205-E92A-DAF08A4677FD}"/>
              </a:ext>
            </a:extLst>
          </p:cNvPr>
          <p:cNvSpPr txBox="1"/>
          <p:nvPr/>
        </p:nvSpPr>
        <p:spPr>
          <a:xfrm>
            <a:off x="8686803" y="3335660"/>
            <a:ext cx="3183654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Servicios Públicos</a:t>
            </a:r>
            <a:endParaRPr lang="es-CO" sz="1200" b="1" dirty="0">
              <a:solidFill>
                <a:srgbClr val="CD3637"/>
              </a:solidFill>
              <a:latin typeface="Aptos" panose="02110004020202020204"/>
              <a:ea typeface="Verdana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FC3FC2B-522B-2259-8925-1BF8F2AB12EF}"/>
              </a:ext>
            </a:extLst>
          </p:cNvPr>
          <p:cNvSpPr txBox="1"/>
          <p:nvPr/>
        </p:nvSpPr>
        <p:spPr>
          <a:xfrm>
            <a:off x="4842164" y="2871400"/>
            <a:ext cx="62961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Servicios Públicos</a:t>
            </a:r>
            <a:endParaRPr lang="es-CO" sz="1200" b="1" dirty="0"/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7ADF9F08-5936-9CE6-B6EF-92089F0281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1570251"/>
              </p:ext>
            </p:extLst>
          </p:nvPr>
        </p:nvGraphicFramePr>
        <p:xfrm>
          <a:off x="339437" y="3799920"/>
          <a:ext cx="11531021" cy="2794259"/>
        </p:xfrm>
        <a:graphic>
          <a:graphicData uri="http://schemas.openxmlformats.org/drawingml/2006/table">
            <a:tbl>
              <a:tblPr/>
              <a:tblGrid>
                <a:gridCol w="1406546">
                  <a:extLst>
                    <a:ext uri="{9D8B030D-6E8A-4147-A177-3AD203B41FA5}">
                      <a16:colId xmlns:a16="http://schemas.microsoft.com/office/drawing/2014/main" val="4051782527"/>
                    </a:ext>
                  </a:extLst>
                </a:gridCol>
                <a:gridCol w="610388">
                  <a:extLst>
                    <a:ext uri="{9D8B030D-6E8A-4147-A177-3AD203B41FA5}">
                      <a16:colId xmlns:a16="http://schemas.microsoft.com/office/drawing/2014/main" val="4168275149"/>
                    </a:ext>
                  </a:extLst>
                </a:gridCol>
                <a:gridCol w="1061544">
                  <a:extLst>
                    <a:ext uri="{9D8B030D-6E8A-4147-A177-3AD203B41FA5}">
                      <a16:colId xmlns:a16="http://schemas.microsoft.com/office/drawing/2014/main" val="1907744781"/>
                    </a:ext>
                  </a:extLst>
                </a:gridCol>
                <a:gridCol w="1141160">
                  <a:extLst>
                    <a:ext uri="{9D8B030D-6E8A-4147-A177-3AD203B41FA5}">
                      <a16:colId xmlns:a16="http://schemas.microsoft.com/office/drawing/2014/main" val="2068773473"/>
                    </a:ext>
                  </a:extLst>
                </a:gridCol>
                <a:gridCol w="1207506">
                  <a:extLst>
                    <a:ext uri="{9D8B030D-6E8A-4147-A177-3AD203B41FA5}">
                      <a16:colId xmlns:a16="http://schemas.microsoft.com/office/drawing/2014/main" val="3177866929"/>
                    </a:ext>
                  </a:extLst>
                </a:gridCol>
                <a:gridCol w="1127890">
                  <a:extLst>
                    <a:ext uri="{9D8B030D-6E8A-4147-A177-3AD203B41FA5}">
                      <a16:colId xmlns:a16="http://schemas.microsoft.com/office/drawing/2014/main" val="1182701835"/>
                    </a:ext>
                  </a:extLst>
                </a:gridCol>
                <a:gridCol w="1127890">
                  <a:extLst>
                    <a:ext uri="{9D8B030D-6E8A-4147-A177-3AD203B41FA5}">
                      <a16:colId xmlns:a16="http://schemas.microsoft.com/office/drawing/2014/main" val="1745537791"/>
                    </a:ext>
                  </a:extLst>
                </a:gridCol>
                <a:gridCol w="1141160">
                  <a:extLst>
                    <a:ext uri="{9D8B030D-6E8A-4147-A177-3AD203B41FA5}">
                      <a16:colId xmlns:a16="http://schemas.microsoft.com/office/drawing/2014/main" val="588191560"/>
                    </a:ext>
                  </a:extLst>
                </a:gridCol>
                <a:gridCol w="809427">
                  <a:extLst>
                    <a:ext uri="{9D8B030D-6E8A-4147-A177-3AD203B41FA5}">
                      <a16:colId xmlns:a16="http://schemas.microsoft.com/office/drawing/2014/main" val="2782059786"/>
                    </a:ext>
                  </a:extLst>
                </a:gridCol>
                <a:gridCol w="1035006">
                  <a:extLst>
                    <a:ext uri="{9D8B030D-6E8A-4147-A177-3AD203B41FA5}">
                      <a16:colId xmlns:a16="http://schemas.microsoft.com/office/drawing/2014/main" val="4082103970"/>
                    </a:ext>
                  </a:extLst>
                </a:gridCol>
                <a:gridCol w="862504">
                  <a:extLst>
                    <a:ext uri="{9D8B030D-6E8A-4147-A177-3AD203B41FA5}">
                      <a16:colId xmlns:a16="http://schemas.microsoft.com/office/drawing/2014/main" val="1099650046"/>
                    </a:ext>
                  </a:extLst>
                </a:gridCol>
              </a:tblGrid>
              <a:tr h="8928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RADAR.SPD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SPD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Corrupción Observable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Agua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Energia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Aseo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4713935"/>
                  </a:ext>
                </a:extLst>
              </a:tr>
              <a:tr h="18254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Tibú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E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1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A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5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BF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5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62,9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B7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E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75,3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AA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816153"/>
                  </a:ext>
                </a:extLst>
              </a:tr>
              <a:tr h="18254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 Calixto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4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B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5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5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90,5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096762"/>
                  </a:ext>
                </a:extLst>
              </a:tr>
              <a:tr h="18254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El Carmen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5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7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3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1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8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5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62,4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B7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4263045"/>
                  </a:ext>
                </a:extLst>
              </a:tr>
              <a:tr h="18254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Teorama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6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4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5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7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5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77,4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8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6433526"/>
                  </a:ext>
                </a:extLst>
              </a:tr>
              <a:tr h="18254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Hacarí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6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B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7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A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5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89,5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9B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638740"/>
                  </a:ext>
                </a:extLst>
              </a:tr>
              <a:tr h="18254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Cúcuta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7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1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0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ED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2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5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4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308851"/>
                  </a:ext>
                </a:extLst>
              </a:tr>
              <a:tr h="18254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La Playa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7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D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E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2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5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B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85,0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A0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829146"/>
                  </a:ext>
                </a:extLst>
              </a:tr>
              <a:tr h="18254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Herrán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7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2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8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7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3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5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5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77,8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7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180648"/>
                  </a:ext>
                </a:extLst>
              </a:tr>
              <a:tr h="18254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Convención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A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6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7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9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5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7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2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60,5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B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299115"/>
                  </a:ext>
                </a:extLst>
              </a:tr>
              <a:tr h="18254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Chitagá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F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1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6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5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8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66,0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B3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4106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31117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926FAF69-DCF1-1236-BB15-288ABC44230B}"/>
              </a:ext>
            </a:extLst>
          </p:cNvPr>
          <p:cNvGrpSpPr/>
          <p:nvPr/>
        </p:nvGrpSpPr>
        <p:grpSpPr>
          <a:xfrm>
            <a:off x="411155" y="598624"/>
            <a:ext cx="4474620" cy="2564019"/>
            <a:chOff x="411155" y="598624"/>
            <a:chExt cx="4474620" cy="2564019"/>
          </a:xfrm>
        </p:grpSpPr>
        <p:pic>
          <p:nvPicPr>
            <p:cNvPr id="8" name="Imagen 7" descr="Gráfico&#10;&#10;Descripción generada automáticamente">
              <a:extLst>
                <a:ext uri="{FF2B5EF4-FFF2-40B4-BE49-F238E27FC236}">
                  <a16:creationId xmlns:a16="http://schemas.microsoft.com/office/drawing/2014/main" id="{F53A477E-1017-BA87-E998-B4792A9A29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3" t="12606" r="19154" b="13095"/>
            <a:stretch/>
          </p:blipFill>
          <p:spPr>
            <a:xfrm>
              <a:off x="411155" y="598624"/>
              <a:ext cx="3911784" cy="2564019"/>
            </a:xfrm>
            <a:prstGeom prst="rect">
              <a:avLst/>
            </a:prstGeom>
          </p:spPr>
        </p:pic>
        <p:pic>
          <p:nvPicPr>
            <p:cNvPr id="10" name="Imagen 9" descr="Gráfico&#10;&#10;Descripción generada automáticamente">
              <a:extLst>
                <a:ext uri="{FF2B5EF4-FFF2-40B4-BE49-F238E27FC236}">
                  <a16:creationId xmlns:a16="http://schemas.microsoft.com/office/drawing/2014/main" id="{3B40E549-A697-98B2-F7AB-FE45958054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841" t="30286" b="28370"/>
            <a:stretch/>
          </p:blipFill>
          <p:spPr>
            <a:xfrm>
              <a:off x="3760103" y="739136"/>
              <a:ext cx="1125672" cy="1847720"/>
            </a:xfrm>
            <a:prstGeom prst="rect">
              <a:avLst/>
            </a:prstGeom>
          </p:spPr>
        </p:pic>
      </p:grpSp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Putumayo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Radar de Servicios Públicos Domiciliarios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5D2239B-EA46-C424-1035-3DC5518899C1}"/>
              </a:ext>
            </a:extLst>
          </p:cNvPr>
          <p:cNvSpPr txBox="1"/>
          <p:nvPr/>
        </p:nvSpPr>
        <p:spPr>
          <a:xfrm>
            <a:off x="3602192" y="3021336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60CA0ED-7B2D-61E1-D905-B5EAA865F80A}"/>
              </a:ext>
            </a:extLst>
          </p:cNvPr>
          <p:cNvSpPr txBox="1"/>
          <p:nvPr/>
        </p:nvSpPr>
        <p:spPr>
          <a:xfrm>
            <a:off x="5967983" y="3021335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D7407AC-D8DD-8FFE-15B9-437EE7B9F4D4}"/>
              </a:ext>
            </a:extLst>
          </p:cNvPr>
          <p:cNvSpPr txBox="1"/>
          <p:nvPr/>
        </p:nvSpPr>
        <p:spPr>
          <a:xfrm>
            <a:off x="8750711" y="3021335"/>
            <a:ext cx="3119746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Servicios Públicos</a:t>
            </a:r>
            <a:endParaRPr lang="es-CO" sz="1200" b="1" dirty="0">
              <a:solidFill>
                <a:srgbClr val="CD3637"/>
              </a:solidFill>
              <a:latin typeface="Aptos" panose="02110004020202020204"/>
              <a:ea typeface="Verdana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BE2EA28-5922-5F9D-F796-C1D213E9424A}"/>
              </a:ext>
            </a:extLst>
          </p:cNvPr>
          <p:cNvSpPr txBox="1"/>
          <p:nvPr/>
        </p:nvSpPr>
        <p:spPr>
          <a:xfrm>
            <a:off x="5366083" y="2586059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1" dirty="0">
                <a:latin typeface="Verdana"/>
                <a:ea typeface="Verdana"/>
              </a:rPr>
              <a:t>Radar de Servicios Públicos Domiciliarios por municipios</a:t>
            </a:r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68809B78-EAE6-EF19-278D-3875647A67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031078"/>
              </p:ext>
            </p:extLst>
          </p:nvPr>
        </p:nvGraphicFramePr>
        <p:xfrm>
          <a:off x="411155" y="3271104"/>
          <a:ext cx="11459300" cy="3247077"/>
        </p:xfrm>
        <a:graphic>
          <a:graphicData uri="http://schemas.openxmlformats.org/drawingml/2006/table">
            <a:tbl>
              <a:tblPr/>
              <a:tblGrid>
                <a:gridCol w="1397797">
                  <a:extLst>
                    <a:ext uri="{9D8B030D-6E8A-4147-A177-3AD203B41FA5}">
                      <a16:colId xmlns:a16="http://schemas.microsoft.com/office/drawing/2014/main" val="3998282974"/>
                    </a:ext>
                  </a:extLst>
                </a:gridCol>
                <a:gridCol w="606591">
                  <a:extLst>
                    <a:ext uri="{9D8B030D-6E8A-4147-A177-3AD203B41FA5}">
                      <a16:colId xmlns:a16="http://schemas.microsoft.com/office/drawing/2014/main" val="917720558"/>
                    </a:ext>
                  </a:extLst>
                </a:gridCol>
                <a:gridCol w="1054941">
                  <a:extLst>
                    <a:ext uri="{9D8B030D-6E8A-4147-A177-3AD203B41FA5}">
                      <a16:colId xmlns:a16="http://schemas.microsoft.com/office/drawing/2014/main" val="3413220269"/>
                    </a:ext>
                  </a:extLst>
                </a:gridCol>
                <a:gridCol w="1134062">
                  <a:extLst>
                    <a:ext uri="{9D8B030D-6E8A-4147-A177-3AD203B41FA5}">
                      <a16:colId xmlns:a16="http://schemas.microsoft.com/office/drawing/2014/main" val="3541133221"/>
                    </a:ext>
                  </a:extLst>
                </a:gridCol>
                <a:gridCol w="1199996">
                  <a:extLst>
                    <a:ext uri="{9D8B030D-6E8A-4147-A177-3AD203B41FA5}">
                      <a16:colId xmlns:a16="http://schemas.microsoft.com/office/drawing/2014/main" val="3861841955"/>
                    </a:ext>
                  </a:extLst>
                </a:gridCol>
                <a:gridCol w="1120875">
                  <a:extLst>
                    <a:ext uri="{9D8B030D-6E8A-4147-A177-3AD203B41FA5}">
                      <a16:colId xmlns:a16="http://schemas.microsoft.com/office/drawing/2014/main" val="1084638360"/>
                    </a:ext>
                  </a:extLst>
                </a:gridCol>
                <a:gridCol w="1120875">
                  <a:extLst>
                    <a:ext uri="{9D8B030D-6E8A-4147-A177-3AD203B41FA5}">
                      <a16:colId xmlns:a16="http://schemas.microsoft.com/office/drawing/2014/main" val="1650300653"/>
                    </a:ext>
                  </a:extLst>
                </a:gridCol>
                <a:gridCol w="1134062">
                  <a:extLst>
                    <a:ext uri="{9D8B030D-6E8A-4147-A177-3AD203B41FA5}">
                      <a16:colId xmlns:a16="http://schemas.microsoft.com/office/drawing/2014/main" val="1185027615"/>
                    </a:ext>
                  </a:extLst>
                </a:gridCol>
                <a:gridCol w="804393">
                  <a:extLst>
                    <a:ext uri="{9D8B030D-6E8A-4147-A177-3AD203B41FA5}">
                      <a16:colId xmlns:a16="http://schemas.microsoft.com/office/drawing/2014/main" val="1149963252"/>
                    </a:ext>
                  </a:extLst>
                </a:gridCol>
                <a:gridCol w="1028568">
                  <a:extLst>
                    <a:ext uri="{9D8B030D-6E8A-4147-A177-3AD203B41FA5}">
                      <a16:colId xmlns:a16="http://schemas.microsoft.com/office/drawing/2014/main" val="2006541172"/>
                    </a:ext>
                  </a:extLst>
                </a:gridCol>
                <a:gridCol w="857140">
                  <a:extLst>
                    <a:ext uri="{9D8B030D-6E8A-4147-A177-3AD203B41FA5}">
                      <a16:colId xmlns:a16="http://schemas.microsoft.com/office/drawing/2014/main" val="2814108546"/>
                    </a:ext>
                  </a:extLst>
                </a:gridCol>
              </a:tblGrid>
              <a:tr h="106655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RADAR.SPD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SPD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Corrupción Observable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Agua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Energia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Aseo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641957"/>
                  </a:ext>
                </a:extLst>
              </a:tr>
              <a:tr h="21805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Puerto </a:t>
                      </a:r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Leguízamo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6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B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5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C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70,8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AE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C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66,0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B3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7885394"/>
                  </a:ext>
                </a:extLst>
              </a:tr>
              <a:tr h="21805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Puerto Asís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6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C0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5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C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68,1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B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0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769139"/>
                  </a:ext>
                </a:extLst>
              </a:tr>
              <a:tr h="21805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Puerto Guzmán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C0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7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4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77,5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7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4084948"/>
                  </a:ext>
                </a:extLst>
              </a:tr>
              <a:tr h="21805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 Miguel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A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BF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7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67,9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B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3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67,6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B2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5707949"/>
                  </a:ext>
                </a:extLst>
              </a:tr>
              <a:tr h="21805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Puerto Caicedo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1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6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BF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BC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0492590"/>
                  </a:ext>
                </a:extLst>
              </a:tr>
              <a:tr h="21805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Villagarzón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3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C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60,7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B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B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66,5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B3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1209504"/>
                  </a:ext>
                </a:extLst>
              </a:tr>
              <a:tr h="21805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Orito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5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5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4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6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A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B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BF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7713110"/>
                  </a:ext>
                </a:extLst>
              </a:tr>
              <a:tr h="21805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Valle del Guamuez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5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8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6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E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B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B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5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308903"/>
                  </a:ext>
                </a:extLst>
              </a:tr>
              <a:tr h="21805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 Francisco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0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7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7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4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F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61,0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B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24318"/>
                  </a:ext>
                </a:extLst>
              </a:tr>
              <a:tr h="21805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Santiago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0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7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7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BC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B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68,0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B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67069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58049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6BB7ECC4-5ECE-40C5-93EA-EFFE845C41FC}"/>
              </a:ext>
            </a:extLst>
          </p:cNvPr>
          <p:cNvGrpSpPr/>
          <p:nvPr/>
        </p:nvGrpSpPr>
        <p:grpSpPr>
          <a:xfrm>
            <a:off x="527528" y="739932"/>
            <a:ext cx="3499507" cy="2625076"/>
            <a:chOff x="527528" y="739932"/>
            <a:chExt cx="3499507" cy="2625076"/>
          </a:xfrm>
        </p:grpSpPr>
        <p:pic>
          <p:nvPicPr>
            <p:cNvPr id="8" name="Imagen 7" descr="Mapa&#10;&#10;Descripción generada automáticamente">
              <a:extLst>
                <a:ext uri="{FF2B5EF4-FFF2-40B4-BE49-F238E27FC236}">
                  <a16:creationId xmlns:a16="http://schemas.microsoft.com/office/drawing/2014/main" id="{1B157E60-CDE4-4BE7-98E1-D5861DE550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94" t="3614" r="29701" b="3145"/>
            <a:stretch/>
          </p:blipFill>
          <p:spPr>
            <a:xfrm>
              <a:off x="527528" y="739932"/>
              <a:ext cx="2417814" cy="2625076"/>
            </a:xfrm>
            <a:prstGeom prst="rect">
              <a:avLst/>
            </a:prstGeom>
          </p:spPr>
        </p:pic>
        <p:pic>
          <p:nvPicPr>
            <p:cNvPr id="10" name="Imagen 9" descr="Mapa&#10;&#10;Descripción generada automáticamente">
              <a:extLst>
                <a:ext uri="{FF2B5EF4-FFF2-40B4-BE49-F238E27FC236}">
                  <a16:creationId xmlns:a16="http://schemas.microsoft.com/office/drawing/2014/main" id="{A90BC295-D7C5-F6FA-A008-EDA64476EF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938" t="30829" r="9275" b="29465"/>
            <a:stretch/>
          </p:blipFill>
          <p:spPr>
            <a:xfrm>
              <a:off x="2945342" y="999647"/>
              <a:ext cx="1081693" cy="1742922"/>
            </a:xfrm>
            <a:prstGeom prst="rect">
              <a:avLst/>
            </a:prstGeom>
          </p:spPr>
        </p:pic>
      </p:grpSp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Quindío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Radar de Servicios Públicos Domiciliarios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D4125D9-7F02-F3F9-8C18-54EA74F2CA87}"/>
              </a:ext>
            </a:extLst>
          </p:cNvPr>
          <p:cNvSpPr txBox="1"/>
          <p:nvPr/>
        </p:nvSpPr>
        <p:spPr>
          <a:xfrm>
            <a:off x="3459317" y="3002286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32007FA-0D17-7C47-CE77-119E97186A8D}"/>
              </a:ext>
            </a:extLst>
          </p:cNvPr>
          <p:cNvSpPr txBox="1"/>
          <p:nvPr/>
        </p:nvSpPr>
        <p:spPr>
          <a:xfrm>
            <a:off x="5967983" y="3002285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05094C5-A7EC-6B70-5735-9C6238B08FAB}"/>
              </a:ext>
            </a:extLst>
          </p:cNvPr>
          <p:cNvSpPr txBox="1"/>
          <p:nvPr/>
        </p:nvSpPr>
        <p:spPr>
          <a:xfrm>
            <a:off x="8730089" y="3002285"/>
            <a:ext cx="3140367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Servicios Públicos</a:t>
            </a:r>
            <a:endParaRPr lang="es-CO" sz="1200" b="1" dirty="0">
              <a:solidFill>
                <a:srgbClr val="CD3637"/>
              </a:solidFill>
              <a:latin typeface="Aptos" panose="02110004020202020204"/>
              <a:ea typeface="Verdana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13CA287-2E18-8C60-1111-4A6082C42429}"/>
              </a:ext>
            </a:extLst>
          </p:cNvPr>
          <p:cNvSpPr txBox="1"/>
          <p:nvPr/>
        </p:nvSpPr>
        <p:spPr>
          <a:xfrm>
            <a:off x="5366083" y="2586059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1" dirty="0">
                <a:latin typeface="Verdana"/>
                <a:ea typeface="Verdana"/>
              </a:rPr>
              <a:t>Radar de Servicios Públicos Domiciliarios por municipios</a:t>
            </a:r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9AD1BA60-1EE9-C604-0D2B-2A1B3E5F31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214940"/>
              </p:ext>
            </p:extLst>
          </p:nvPr>
        </p:nvGraphicFramePr>
        <p:xfrm>
          <a:off x="339437" y="3371639"/>
          <a:ext cx="11531020" cy="3226588"/>
        </p:xfrm>
        <a:graphic>
          <a:graphicData uri="http://schemas.openxmlformats.org/drawingml/2006/table">
            <a:tbl>
              <a:tblPr/>
              <a:tblGrid>
                <a:gridCol w="1406545">
                  <a:extLst>
                    <a:ext uri="{9D8B030D-6E8A-4147-A177-3AD203B41FA5}">
                      <a16:colId xmlns:a16="http://schemas.microsoft.com/office/drawing/2014/main" val="1759636646"/>
                    </a:ext>
                  </a:extLst>
                </a:gridCol>
                <a:gridCol w="610388">
                  <a:extLst>
                    <a:ext uri="{9D8B030D-6E8A-4147-A177-3AD203B41FA5}">
                      <a16:colId xmlns:a16="http://schemas.microsoft.com/office/drawing/2014/main" val="3409520676"/>
                    </a:ext>
                  </a:extLst>
                </a:gridCol>
                <a:gridCol w="1061544">
                  <a:extLst>
                    <a:ext uri="{9D8B030D-6E8A-4147-A177-3AD203B41FA5}">
                      <a16:colId xmlns:a16="http://schemas.microsoft.com/office/drawing/2014/main" val="1676803461"/>
                    </a:ext>
                  </a:extLst>
                </a:gridCol>
                <a:gridCol w="1141160">
                  <a:extLst>
                    <a:ext uri="{9D8B030D-6E8A-4147-A177-3AD203B41FA5}">
                      <a16:colId xmlns:a16="http://schemas.microsoft.com/office/drawing/2014/main" val="2734873487"/>
                    </a:ext>
                  </a:extLst>
                </a:gridCol>
                <a:gridCol w="1207506">
                  <a:extLst>
                    <a:ext uri="{9D8B030D-6E8A-4147-A177-3AD203B41FA5}">
                      <a16:colId xmlns:a16="http://schemas.microsoft.com/office/drawing/2014/main" val="1003723867"/>
                    </a:ext>
                  </a:extLst>
                </a:gridCol>
                <a:gridCol w="1127890">
                  <a:extLst>
                    <a:ext uri="{9D8B030D-6E8A-4147-A177-3AD203B41FA5}">
                      <a16:colId xmlns:a16="http://schemas.microsoft.com/office/drawing/2014/main" val="1427693771"/>
                    </a:ext>
                  </a:extLst>
                </a:gridCol>
                <a:gridCol w="1127890">
                  <a:extLst>
                    <a:ext uri="{9D8B030D-6E8A-4147-A177-3AD203B41FA5}">
                      <a16:colId xmlns:a16="http://schemas.microsoft.com/office/drawing/2014/main" val="853051981"/>
                    </a:ext>
                  </a:extLst>
                </a:gridCol>
                <a:gridCol w="1141160">
                  <a:extLst>
                    <a:ext uri="{9D8B030D-6E8A-4147-A177-3AD203B41FA5}">
                      <a16:colId xmlns:a16="http://schemas.microsoft.com/office/drawing/2014/main" val="1353686253"/>
                    </a:ext>
                  </a:extLst>
                </a:gridCol>
                <a:gridCol w="809427">
                  <a:extLst>
                    <a:ext uri="{9D8B030D-6E8A-4147-A177-3AD203B41FA5}">
                      <a16:colId xmlns:a16="http://schemas.microsoft.com/office/drawing/2014/main" val="3172729735"/>
                    </a:ext>
                  </a:extLst>
                </a:gridCol>
                <a:gridCol w="1035006">
                  <a:extLst>
                    <a:ext uri="{9D8B030D-6E8A-4147-A177-3AD203B41FA5}">
                      <a16:colId xmlns:a16="http://schemas.microsoft.com/office/drawing/2014/main" val="747948488"/>
                    </a:ext>
                  </a:extLst>
                </a:gridCol>
                <a:gridCol w="862504">
                  <a:extLst>
                    <a:ext uri="{9D8B030D-6E8A-4147-A177-3AD203B41FA5}">
                      <a16:colId xmlns:a16="http://schemas.microsoft.com/office/drawing/2014/main" val="1341730901"/>
                    </a:ext>
                  </a:extLst>
                </a:gridCol>
              </a:tblGrid>
              <a:tr h="105982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RADAR.SPD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SPD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Corrupción Observable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Agua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Energia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Aseo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7939606"/>
                  </a:ext>
                </a:extLst>
              </a:tr>
              <a:tr h="21667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Buenavista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5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1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2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7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C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F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5084235"/>
                  </a:ext>
                </a:extLst>
              </a:tr>
              <a:tr h="21667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Génova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F0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A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5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5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7961772"/>
                  </a:ext>
                </a:extLst>
              </a:tr>
              <a:tr h="21667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Armenia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E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2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2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7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7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5561975"/>
                  </a:ext>
                </a:extLst>
              </a:tr>
              <a:tr h="21667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Pijao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E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1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5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5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868174"/>
                  </a:ext>
                </a:extLst>
              </a:tr>
              <a:tr h="21667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Salento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A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F0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2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E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7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BF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437275"/>
                  </a:ext>
                </a:extLst>
              </a:tr>
              <a:tr h="21667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Córdoba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B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1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3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6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7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64,6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B5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864449"/>
                  </a:ext>
                </a:extLst>
              </a:tr>
              <a:tr h="21667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Filandia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EC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1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5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7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084986"/>
                  </a:ext>
                </a:extLst>
              </a:tr>
              <a:tr h="21667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Circasia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ED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F0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6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2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576145"/>
                  </a:ext>
                </a:extLst>
              </a:tr>
              <a:tr h="21667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Montenegro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E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F0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13,2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A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5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2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4259779"/>
                  </a:ext>
                </a:extLst>
              </a:tr>
              <a:tr h="21667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Quimbaya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F0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E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7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87340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93894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123EFFA6-2F91-EE44-B99B-ECEA8B26840C}"/>
              </a:ext>
            </a:extLst>
          </p:cNvPr>
          <p:cNvGrpSpPr/>
          <p:nvPr/>
        </p:nvGrpSpPr>
        <p:grpSpPr>
          <a:xfrm>
            <a:off x="409576" y="643430"/>
            <a:ext cx="4092844" cy="2712114"/>
            <a:chOff x="409576" y="643430"/>
            <a:chExt cx="4092844" cy="2712114"/>
          </a:xfrm>
        </p:grpSpPr>
        <p:pic>
          <p:nvPicPr>
            <p:cNvPr id="8" name="Imagen 7" descr="Mapa&#10;&#10;Descripción generada automáticamente">
              <a:extLst>
                <a:ext uri="{FF2B5EF4-FFF2-40B4-BE49-F238E27FC236}">
                  <a16:creationId xmlns:a16="http://schemas.microsoft.com/office/drawing/2014/main" id="{3D2B0C84-22F1-9B56-74F4-15343BF8A6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50" t="4060" r="19853" b="3728"/>
            <a:stretch/>
          </p:blipFill>
          <p:spPr>
            <a:xfrm>
              <a:off x="409576" y="643430"/>
              <a:ext cx="3229183" cy="2712114"/>
            </a:xfrm>
            <a:prstGeom prst="rect">
              <a:avLst/>
            </a:prstGeom>
          </p:spPr>
        </p:pic>
        <p:pic>
          <p:nvPicPr>
            <p:cNvPr id="10" name="Imagen 9" descr="Mapa&#10;&#10;Descripción generada automáticamente">
              <a:extLst>
                <a:ext uri="{FF2B5EF4-FFF2-40B4-BE49-F238E27FC236}">
                  <a16:creationId xmlns:a16="http://schemas.microsoft.com/office/drawing/2014/main" id="{870009DC-352A-A336-100A-570219C80B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839" t="31108" b="30287"/>
            <a:stretch/>
          </p:blipFill>
          <p:spPr>
            <a:xfrm>
              <a:off x="3236619" y="787556"/>
              <a:ext cx="1265801" cy="1737465"/>
            </a:xfrm>
            <a:prstGeom prst="rect">
              <a:avLst/>
            </a:prstGeom>
          </p:spPr>
        </p:pic>
      </p:grpSp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Risaralda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Radar de Servicios Públicos Domiciliarios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84A0E41-216A-B7A5-048C-7E8A7E471466}"/>
              </a:ext>
            </a:extLst>
          </p:cNvPr>
          <p:cNvSpPr txBox="1"/>
          <p:nvPr/>
        </p:nvSpPr>
        <p:spPr>
          <a:xfrm>
            <a:off x="3687917" y="3021336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625824F-4333-2B5A-2F02-F728B70FFCF7}"/>
              </a:ext>
            </a:extLst>
          </p:cNvPr>
          <p:cNvSpPr txBox="1"/>
          <p:nvPr/>
        </p:nvSpPr>
        <p:spPr>
          <a:xfrm>
            <a:off x="5967983" y="3021335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5BD03C9-71A3-AE57-6A4B-BC8D89E955F3}"/>
              </a:ext>
            </a:extLst>
          </p:cNvPr>
          <p:cNvSpPr txBox="1"/>
          <p:nvPr/>
        </p:nvSpPr>
        <p:spPr>
          <a:xfrm>
            <a:off x="8646213" y="3021335"/>
            <a:ext cx="3224244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Servicios Públicos</a:t>
            </a:r>
            <a:endParaRPr lang="es-CO" sz="1200" b="1" dirty="0">
              <a:solidFill>
                <a:srgbClr val="CD3637"/>
              </a:solidFill>
              <a:latin typeface="Aptos" panose="02110004020202020204"/>
              <a:ea typeface="Verdana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7AE32FC-E348-CAB2-5193-C535F392678B}"/>
              </a:ext>
            </a:extLst>
          </p:cNvPr>
          <p:cNvSpPr txBox="1"/>
          <p:nvPr/>
        </p:nvSpPr>
        <p:spPr>
          <a:xfrm>
            <a:off x="5366083" y="2586059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1" dirty="0">
                <a:latin typeface="Verdana"/>
                <a:ea typeface="Verdana"/>
              </a:rPr>
              <a:t>Radar de Servicios Públicos Domiciliarios por municipios</a:t>
            </a:r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1657B8E3-DE53-7517-F45F-C4F0AD3533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692362"/>
              </p:ext>
            </p:extLst>
          </p:nvPr>
        </p:nvGraphicFramePr>
        <p:xfrm>
          <a:off x="318655" y="3355544"/>
          <a:ext cx="11551801" cy="3263470"/>
        </p:xfrm>
        <a:graphic>
          <a:graphicData uri="http://schemas.openxmlformats.org/drawingml/2006/table">
            <a:tbl>
              <a:tblPr/>
              <a:tblGrid>
                <a:gridCol w="1409080">
                  <a:extLst>
                    <a:ext uri="{9D8B030D-6E8A-4147-A177-3AD203B41FA5}">
                      <a16:colId xmlns:a16="http://schemas.microsoft.com/office/drawing/2014/main" val="898555373"/>
                    </a:ext>
                  </a:extLst>
                </a:gridCol>
                <a:gridCol w="611488">
                  <a:extLst>
                    <a:ext uri="{9D8B030D-6E8A-4147-A177-3AD203B41FA5}">
                      <a16:colId xmlns:a16="http://schemas.microsoft.com/office/drawing/2014/main" val="319798906"/>
                    </a:ext>
                  </a:extLst>
                </a:gridCol>
                <a:gridCol w="1063457">
                  <a:extLst>
                    <a:ext uri="{9D8B030D-6E8A-4147-A177-3AD203B41FA5}">
                      <a16:colId xmlns:a16="http://schemas.microsoft.com/office/drawing/2014/main" val="1492869229"/>
                    </a:ext>
                  </a:extLst>
                </a:gridCol>
                <a:gridCol w="1143216">
                  <a:extLst>
                    <a:ext uri="{9D8B030D-6E8A-4147-A177-3AD203B41FA5}">
                      <a16:colId xmlns:a16="http://schemas.microsoft.com/office/drawing/2014/main" val="498006033"/>
                    </a:ext>
                  </a:extLst>
                </a:gridCol>
                <a:gridCol w="1209682">
                  <a:extLst>
                    <a:ext uri="{9D8B030D-6E8A-4147-A177-3AD203B41FA5}">
                      <a16:colId xmlns:a16="http://schemas.microsoft.com/office/drawing/2014/main" val="3755233561"/>
                    </a:ext>
                  </a:extLst>
                </a:gridCol>
                <a:gridCol w="1129923">
                  <a:extLst>
                    <a:ext uri="{9D8B030D-6E8A-4147-A177-3AD203B41FA5}">
                      <a16:colId xmlns:a16="http://schemas.microsoft.com/office/drawing/2014/main" val="2353054719"/>
                    </a:ext>
                  </a:extLst>
                </a:gridCol>
                <a:gridCol w="1129923">
                  <a:extLst>
                    <a:ext uri="{9D8B030D-6E8A-4147-A177-3AD203B41FA5}">
                      <a16:colId xmlns:a16="http://schemas.microsoft.com/office/drawing/2014/main" val="2475456918"/>
                    </a:ext>
                  </a:extLst>
                </a:gridCol>
                <a:gridCol w="1143216">
                  <a:extLst>
                    <a:ext uri="{9D8B030D-6E8A-4147-A177-3AD203B41FA5}">
                      <a16:colId xmlns:a16="http://schemas.microsoft.com/office/drawing/2014/main" val="73067193"/>
                    </a:ext>
                  </a:extLst>
                </a:gridCol>
                <a:gridCol w="810886">
                  <a:extLst>
                    <a:ext uri="{9D8B030D-6E8A-4147-A177-3AD203B41FA5}">
                      <a16:colId xmlns:a16="http://schemas.microsoft.com/office/drawing/2014/main" val="319171175"/>
                    </a:ext>
                  </a:extLst>
                </a:gridCol>
                <a:gridCol w="1036871">
                  <a:extLst>
                    <a:ext uri="{9D8B030D-6E8A-4147-A177-3AD203B41FA5}">
                      <a16:colId xmlns:a16="http://schemas.microsoft.com/office/drawing/2014/main" val="981416598"/>
                    </a:ext>
                  </a:extLst>
                </a:gridCol>
                <a:gridCol w="864059">
                  <a:extLst>
                    <a:ext uri="{9D8B030D-6E8A-4147-A177-3AD203B41FA5}">
                      <a16:colId xmlns:a16="http://schemas.microsoft.com/office/drawing/2014/main" val="1532000848"/>
                    </a:ext>
                  </a:extLst>
                </a:gridCol>
              </a:tblGrid>
              <a:tr h="107194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RADAR.SPD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SPD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Corrupción Observable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Agua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Energia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Aseo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2721178"/>
                  </a:ext>
                </a:extLst>
              </a:tr>
              <a:tr h="21915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Pueblo Rico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22,2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1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13,0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A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2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1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1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5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2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72,4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D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429466"/>
                  </a:ext>
                </a:extLst>
              </a:tr>
              <a:tr h="21915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La Celia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1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E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E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5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1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3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71,0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AE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5520173"/>
                  </a:ext>
                </a:extLst>
              </a:tr>
              <a:tr h="21915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Pereira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3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5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22,5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0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E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D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1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5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8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5121678"/>
                  </a:ext>
                </a:extLst>
              </a:tr>
              <a:tr h="21915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Apía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D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6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3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1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3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60,4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B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3058187"/>
                  </a:ext>
                </a:extLst>
              </a:tr>
              <a:tr h="21915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Balboa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E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1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2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3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65,0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B4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717078"/>
                  </a:ext>
                </a:extLst>
              </a:tr>
              <a:tr h="21915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Santuario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E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5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1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1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E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7427"/>
                  </a:ext>
                </a:extLst>
              </a:tr>
              <a:tr h="21915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Marsella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A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6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1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5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3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211050"/>
                  </a:ext>
                </a:extLst>
              </a:tr>
              <a:tr h="21915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Mistrató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E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7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1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D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EC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60,9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B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625967"/>
                  </a:ext>
                </a:extLst>
              </a:tr>
              <a:tr h="21915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Quinchía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B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7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1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E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4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80,1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A5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9622"/>
                  </a:ext>
                </a:extLst>
              </a:tr>
              <a:tr h="21915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Guática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7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1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A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B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6852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78796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San Andrés y Providencia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Radar de Servicios Públicos Domiciliarios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153C27D-DF48-D6CF-5591-EF82D311819D}"/>
              </a:ext>
            </a:extLst>
          </p:cNvPr>
          <p:cNvSpPr txBox="1"/>
          <p:nvPr/>
        </p:nvSpPr>
        <p:spPr>
          <a:xfrm>
            <a:off x="3468842" y="2994188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3D622D0-8DC7-A4CA-AB14-41D588B19884}"/>
              </a:ext>
            </a:extLst>
          </p:cNvPr>
          <p:cNvSpPr txBox="1"/>
          <p:nvPr/>
        </p:nvSpPr>
        <p:spPr>
          <a:xfrm>
            <a:off x="5948933" y="2994187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50CD2E8-8D38-8601-8F10-854FB793FF89}"/>
              </a:ext>
            </a:extLst>
          </p:cNvPr>
          <p:cNvSpPr txBox="1"/>
          <p:nvPr/>
        </p:nvSpPr>
        <p:spPr>
          <a:xfrm>
            <a:off x="8740877" y="2994187"/>
            <a:ext cx="31105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Servicios Públicos</a:t>
            </a:r>
            <a:endParaRPr lang="es-CO" sz="1200" b="1" dirty="0">
              <a:solidFill>
                <a:srgbClr val="CD3637"/>
              </a:solidFill>
              <a:latin typeface="Aptos" panose="02110004020202020204"/>
              <a:ea typeface="Verdana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A09F478-6846-505C-FFBA-18EC1598D430}"/>
              </a:ext>
            </a:extLst>
          </p:cNvPr>
          <p:cNvSpPr txBox="1"/>
          <p:nvPr/>
        </p:nvSpPr>
        <p:spPr>
          <a:xfrm>
            <a:off x="5366083" y="2586059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1" dirty="0">
                <a:latin typeface="Verdana"/>
                <a:ea typeface="Verdana"/>
              </a:rPr>
              <a:t>Radar de Servicios Públicos Domiciliarios por municipios</a:t>
            </a:r>
          </a:p>
        </p:txBody>
      </p:sp>
      <p:graphicFrame>
        <p:nvGraphicFramePr>
          <p:cNvPr id="19" name="Tabla 18">
            <a:extLst>
              <a:ext uri="{FF2B5EF4-FFF2-40B4-BE49-F238E27FC236}">
                <a16:creationId xmlns:a16="http://schemas.microsoft.com/office/drawing/2014/main" id="{118980C7-6D92-665A-833F-E79DC1A383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54354"/>
              </p:ext>
            </p:extLst>
          </p:nvPr>
        </p:nvGraphicFramePr>
        <p:xfrm>
          <a:off x="633465" y="3475790"/>
          <a:ext cx="10993962" cy="1625107"/>
        </p:xfrm>
        <a:graphic>
          <a:graphicData uri="http://schemas.openxmlformats.org/drawingml/2006/table">
            <a:tbl>
              <a:tblPr/>
              <a:tblGrid>
                <a:gridCol w="1341036">
                  <a:extLst>
                    <a:ext uri="{9D8B030D-6E8A-4147-A177-3AD203B41FA5}">
                      <a16:colId xmlns:a16="http://schemas.microsoft.com/office/drawing/2014/main" val="3397894686"/>
                    </a:ext>
                  </a:extLst>
                </a:gridCol>
                <a:gridCol w="581959">
                  <a:extLst>
                    <a:ext uri="{9D8B030D-6E8A-4147-A177-3AD203B41FA5}">
                      <a16:colId xmlns:a16="http://schemas.microsoft.com/office/drawing/2014/main" val="3481396379"/>
                    </a:ext>
                  </a:extLst>
                </a:gridCol>
                <a:gridCol w="1012102">
                  <a:extLst>
                    <a:ext uri="{9D8B030D-6E8A-4147-A177-3AD203B41FA5}">
                      <a16:colId xmlns:a16="http://schemas.microsoft.com/office/drawing/2014/main" val="146502188"/>
                    </a:ext>
                  </a:extLst>
                </a:gridCol>
                <a:gridCol w="1088010">
                  <a:extLst>
                    <a:ext uri="{9D8B030D-6E8A-4147-A177-3AD203B41FA5}">
                      <a16:colId xmlns:a16="http://schemas.microsoft.com/office/drawing/2014/main" val="3875450003"/>
                    </a:ext>
                  </a:extLst>
                </a:gridCol>
                <a:gridCol w="1151266">
                  <a:extLst>
                    <a:ext uri="{9D8B030D-6E8A-4147-A177-3AD203B41FA5}">
                      <a16:colId xmlns:a16="http://schemas.microsoft.com/office/drawing/2014/main" val="1497099942"/>
                    </a:ext>
                  </a:extLst>
                </a:gridCol>
                <a:gridCol w="1075359">
                  <a:extLst>
                    <a:ext uri="{9D8B030D-6E8A-4147-A177-3AD203B41FA5}">
                      <a16:colId xmlns:a16="http://schemas.microsoft.com/office/drawing/2014/main" val="506392998"/>
                    </a:ext>
                  </a:extLst>
                </a:gridCol>
                <a:gridCol w="1075359">
                  <a:extLst>
                    <a:ext uri="{9D8B030D-6E8A-4147-A177-3AD203B41FA5}">
                      <a16:colId xmlns:a16="http://schemas.microsoft.com/office/drawing/2014/main" val="2230295811"/>
                    </a:ext>
                  </a:extLst>
                </a:gridCol>
                <a:gridCol w="1088010">
                  <a:extLst>
                    <a:ext uri="{9D8B030D-6E8A-4147-A177-3AD203B41FA5}">
                      <a16:colId xmlns:a16="http://schemas.microsoft.com/office/drawing/2014/main" val="3259203679"/>
                    </a:ext>
                  </a:extLst>
                </a:gridCol>
                <a:gridCol w="771728">
                  <a:extLst>
                    <a:ext uri="{9D8B030D-6E8A-4147-A177-3AD203B41FA5}">
                      <a16:colId xmlns:a16="http://schemas.microsoft.com/office/drawing/2014/main" val="2335747916"/>
                    </a:ext>
                  </a:extLst>
                </a:gridCol>
                <a:gridCol w="986800">
                  <a:extLst>
                    <a:ext uri="{9D8B030D-6E8A-4147-A177-3AD203B41FA5}">
                      <a16:colId xmlns:a16="http://schemas.microsoft.com/office/drawing/2014/main" val="3982956040"/>
                    </a:ext>
                  </a:extLst>
                </a:gridCol>
                <a:gridCol w="822333">
                  <a:extLst>
                    <a:ext uri="{9D8B030D-6E8A-4147-A177-3AD203B41FA5}">
                      <a16:colId xmlns:a16="http://schemas.microsoft.com/office/drawing/2014/main" val="759563014"/>
                    </a:ext>
                  </a:extLst>
                </a:gridCol>
              </a:tblGrid>
              <a:tr h="119112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RADAR.SPD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SPD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Corrupción Observable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Agua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Energia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Aseo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4345046"/>
                  </a:ext>
                </a:extLst>
              </a:tr>
              <a:tr h="29720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 Andrés y Providencia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38,4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36,9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1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40,6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E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86,1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9F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11,3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EC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14,8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44,7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9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8,2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97,1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93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245727"/>
                  </a:ext>
                </a:extLst>
              </a:tr>
            </a:tbl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008A94BD-6CC5-CAF4-4F78-ADC3FDA1E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280" y="1506847"/>
            <a:ext cx="558173" cy="118201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A8DBF38-98F4-4712-95CF-14ECD8F27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0368" y="1045259"/>
            <a:ext cx="689508" cy="91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0295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FFDE3D89-B43E-2B43-78BB-7A0CFF334665}"/>
              </a:ext>
            </a:extLst>
          </p:cNvPr>
          <p:cNvGrpSpPr/>
          <p:nvPr/>
        </p:nvGrpSpPr>
        <p:grpSpPr>
          <a:xfrm>
            <a:off x="524596" y="646931"/>
            <a:ext cx="3829195" cy="3014106"/>
            <a:chOff x="524596" y="646931"/>
            <a:chExt cx="3829195" cy="3014106"/>
          </a:xfrm>
        </p:grpSpPr>
        <p:pic>
          <p:nvPicPr>
            <p:cNvPr id="9" name="Imagen 8" descr="Mapa&#10;&#10;Descripción generada automáticamente">
              <a:extLst>
                <a:ext uri="{FF2B5EF4-FFF2-40B4-BE49-F238E27FC236}">
                  <a16:creationId xmlns:a16="http://schemas.microsoft.com/office/drawing/2014/main" id="{87F2AAE1-728F-0BD4-7708-8BEB1DC33F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95" t="2612" r="30745" b="4436"/>
            <a:stretch/>
          </p:blipFill>
          <p:spPr>
            <a:xfrm>
              <a:off x="524596" y="646931"/>
              <a:ext cx="2530331" cy="3014106"/>
            </a:xfrm>
            <a:prstGeom prst="rect">
              <a:avLst/>
            </a:prstGeom>
          </p:spPr>
        </p:pic>
        <p:pic>
          <p:nvPicPr>
            <p:cNvPr id="12" name="Imagen 11" descr="Mapa&#10;&#10;Descripción generada automáticamente">
              <a:extLst>
                <a:ext uri="{FF2B5EF4-FFF2-40B4-BE49-F238E27FC236}">
                  <a16:creationId xmlns:a16="http://schemas.microsoft.com/office/drawing/2014/main" id="{C7DC9220-E9A0-CA22-5793-AD9A9C8F70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973" t="31542" r="11887" b="30834"/>
            <a:stretch/>
          </p:blipFill>
          <p:spPr>
            <a:xfrm>
              <a:off x="3185715" y="1203036"/>
              <a:ext cx="1168076" cy="1650457"/>
            </a:xfrm>
            <a:prstGeom prst="rect">
              <a:avLst/>
            </a:prstGeom>
          </p:spPr>
        </p:pic>
      </p:grpSp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Santander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Radar de Servicios Públicos Domiciliarios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7A7DB78-8E84-B2C9-69FE-4C4824409E40}"/>
              </a:ext>
            </a:extLst>
          </p:cNvPr>
          <p:cNvSpPr txBox="1"/>
          <p:nvPr/>
        </p:nvSpPr>
        <p:spPr>
          <a:xfrm>
            <a:off x="3792692" y="3192786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C77A6BE-1C77-A692-D551-1365C82A6A58}"/>
              </a:ext>
            </a:extLst>
          </p:cNvPr>
          <p:cNvSpPr txBox="1"/>
          <p:nvPr/>
        </p:nvSpPr>
        <p:spPr>
          <a:xfrm>
            <a:off x="6263258" y="3192785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BC693BD-6899-0E0E-AE00-787E78CD837E}"/>
              </a:ext>
            </a:extLst>
          </p:cNvPr>
          <p:cNvSpPr txBox="1"/>
          <p:nvPr/>
        </p:nvSpPr>
        <p:spPr>
          <a:xfrm>
            <a:off x="9045678" y="3192785"/>
            <a:ext cx="3120054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Servicios Públicos</a:t>
            </a:r>
            <a:endParaRPr lang="es-CO" sz="1200" b="1" dirty="0">
              <a:solidFill>
                <a:srgbClr val="CD3637"/>
              </a:solidFill>
              <a:latin typeface="Aptos" panose="02110004020202020204"/>
              <a:ea typeface="Verdana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F1DBD71-8E67-9731-1801-2BD6EF91FDFD}"/>
              </a:ext>
            </a:extLst>
          </p:cNvPr>
          <p:cNvSpPr txBox="1"/>
          <p:nvPr/>
        </p:nvSpPr>
        <p:spPr>
          <a:xfrm>
            <a:off x="5091556" y="2728525"/>
            <a:ext cx="63419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Servicios Públicos Domiciliarios</a:t>
            </a:r>
            <a:endParaRPr lang="es-CO" sz="1200" b="1" dirty="0"/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F2F40AB0-2879-B240-A319-ED3FAFCE33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044648"/>
              </p:ext>
            </p:extLst>
          </p:nvPr>
        </p:nvGraphicFramePr>
        <p:xfrm>
          <a:off x="218236" y="3657045"/>
          <a:ext cx="11755528" cy="3014106"/>
        </p:xfrm>
        <a:graphic>
          <a:graphicData uri="http://schemas.openxmlformats.org/drawingml/2006/table">
            <a:tbl>
              <a:tblPr/>
              <a:tblGrid>
                <a:gridCol w="1517046">
                  <a:extLst>
                    <a:ext uri="{9D8B030D-6E8A-4147-A177-3AD203B41FA5}">
                      <a16:colId xmlns:a16="http://schemas.microsoft.com/office/drawing/2014/main" val="1652037405"/>
                    </a:ext>
                  </a:extLst>
                </a:gridCol>
                <a:gridCol w="654627">
                  <a:extLst>
                    <a:ext uri="{9D8B030D-6E8A-4147-A177-3AD203B41FA5}">
                      <a16:colId xmlns:a16="http://schemas.microsoft.com/office/drawing/2014/main" val="912002632"/>
                    </a:ext>
                  </a:extLst>
                </a:gridCol>
                <a:gridCol w="966742">
                  <a:extLst>
                    <a:ext uri="{9D8B030D-6E8A-4147-A177-3AD203B41FA5}">
                      <a16:colId xmlns:a16="http://schemas.microsoft.com/office/drawing/2014/main" val="4166016240"/>
                    </a:ext>
                  </a:extLst>
                </a:gridCol>
                <a:gridCol w="1163378">
                  <a:extLst>
                    <a:ext uri="{9D8B030D-6E8A-4147-A177-3AD203B41FA5}">
                      <a16:colId xmlns:a16="http://schemas.microsoft.com/office/drawing/2014/main" val="1594979385"/>
                    </a:ext>
                  </a:extLst>
                </a:gridCol>
                <a:gridCol w="1231016">
                  <a:extLst>
                    <a:ext uri="{9D8B030D-6E8A-4147-A177-3AD203B41FA5}">
                      <a16:colId xmlns:a16="http://schemas.microsoft.com/office/drawing/2014/main" val="4290209453"/>
                    </a:ext>
                  </a:extLst>
                </a:gridCol>
                <a:gridCol w="1149850">
                  <a:extLst>
                    <a:ext uri="{9D8B030D-6E8A-4147-A177-3AD203B41FA5}">
                      <a16:colId xmlns:a16="http://schemas.microsoft.com/office/drawing/2014/main" val="3457205186"/>
                    </a:ext>
                  </a:extLst>
                </a:gridCol>
                <a:gridCol w="1149850">
                  <a:extLst>
                    <a:ext uri="{9D8B030D-6E8A-4147-A177-3AD203B41FA5}">
                      <a16:colId xmlns:a16="http://schemas.microsoft.com/office/drawing/2014/main" val="562127453"/>
                    </a:ext>
                  </a:extLst>
                </a:gridCol>
                <a:gridCol w="1163378">
                  <a:extLst>
                    <a:ext uri="{9D8B030D-6E8A-4147-A177-3AD203B41FA5}">
                      <a16:colId xmlns:a16="http://schemas.microsoft.com/office/drawing/2014/main" val="3685570634"/>
                    </a:ext>
                  </a:extLst>
                </a:gridCol>
                <a:gridCol w="825187">
                  <a:extLst>
                    <a:ext uri="{9D8B030D-6E8A-4147-A177-3AD203B41FA5}">
                      <a16:colId xmlns:a16="http://schemas.microsoft.com/office/drawing/2014/main" val="1512799255"/>
                    </a:ext>
                  </a:extLst>
                </a:gridCol>
                <a:gridCol w="1055157">
                  <a:extLst>
                    <a:ext uri="{9D8B030D-6E8A-4147-A177-3AD203B41FA5}">
                      <a16:colId xmlns:a16="http://schemas.microsoft.com/office/drawing/2014/main" val="1993458266"/>
                    </a:ext>
                  </a:extLst>
                </a:gridCol>
                <a:gridCol w="879297">
                  <a:extLst>
                    <a:ext uri="{9D8B030D-6E8A-4147-A177-3AD203B41FA5}">
                      <a16:colId xmlns:a16="http://schemas.microsoft.com/office/drawing/2014/main" val="1636453145"/>
                    </a:ext>
                  </a:extLst>
                </a:gridCol>
              </a:tblGrid>
              <a:tr h="94889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RADAR.SPD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SPD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Corrupción Observable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Agua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s-CO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Energia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Aseo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9092972"/>
                  </a:ext>
                </a:extLst>
              </a:tr>
              <a:tr h="20431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Jesús María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B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3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F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4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88,5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9C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492856"/>
                  </a:ext>
                </a:extLst>
              </a:tr>
              <a:tr h="20431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Bucaramanga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B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B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4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4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D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050759"/>
                  </a:ext>
                </a:extLst>
              </a:tr>
              <a:tr h="20431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Albania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A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F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91,5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99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446015"/>
                  </a:ext>
                </a:extLst>
              </a:tr>
              <a:tr h="20431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Chima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3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1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3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F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B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77,4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8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873904"/>
                  </a:ext>
                </a:extLst>
              </a:tr>
              <a:tr h="20431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Carcasí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2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E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5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90,4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A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000989"/>
                  </a:ext>
                </a:extLst>
              </a:tr>
              <a:tr h="20431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Sabana de Torres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3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2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A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BE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324572"/>
                  </a:ext>
                </a:extLst>
              </a:tr>
              <a:tr h="22639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El Carmen de Chucurí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F0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F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8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F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75,5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AA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2010074"/>
                  </a:ext>
                </a:extLst>
              </a:tr>
              <a:tr h="20431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Bolívar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D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5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E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5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92,0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99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394711"/>
                  </a:ext>
                </a:extLst>
              </a:tr>
              <a:tr h="20431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Sucre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13,6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A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C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5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F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5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91,9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99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1853479"/>
                  </a:ext>
                </a:extLst>
              </a:tr>
              <a:tr h="20431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 Benito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E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13,6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A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C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5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F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A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13,5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A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95,4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95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9166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0025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Amazonas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Radar de Servicios Públicos Domiciliarios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1EBA9A0-3B6D-2E60-62D9-345AADDB51D3}"/>
              </a:ext>
            </a:extLst>
          </p:cNvPr>
          <p:cNvSpPr txBox="1"/>
          <p:nvPr/>
        </p:nvSpPr>
        <p:spPr>
          <a:xfrm>
            <a:off x="3497374" y="4056102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7056CC3-B79B-021F-EF77-2C2F456CE8D6}"/>
              </a:ext>
            </a:extLst>
          </p:cNvPr>
          <p:cNvSpPr txBox="1"/>
          <p:nvPr/>
        </p:nvSpPr>
        <p:spPr>
          <a:xfrm>
            <a:off x="6026867" y="4056101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B3CA1C6-F1A8-40BB-39EA-88EF98A67B5E}"/>
              </a:ext>
            </a:extLst>
          </p:cNvPr>
          <p:cNvSpPr txBox="1"/>
          <p:nvPr/>
        </p:nvSpPr>
        <p:spPr>
          <a:xfrm>
            <a:off x="8845360" y="4056101"/>
            <a:ext cx="3045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Servicios Públicos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F13E67E-A289-A4F5-59F8-A424BE0ABA4F}"/>
              </a:ext>
            </a:extLst>
          </p:cNvPr>
          <p:cNvSpPr txBox="1"/>
          <p:nvPr/>
        </p:nvSpPr>
        <p:spPr>
          <a:xfrm>
            <a:off x="5366083" y="3500459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1" dirty="0">
                <a:latin typeface="Verdana"/>
                <a:ea typeface="Verdana"/>
              </a:rPr>
              <a:t>Radar de Servicios Públicos Domiciliarios por municipios</a:t>
            </a:r>
          </a:p>
        </p:txBody>
      </p: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14243DBD-F64B-C199-5F04-F307BA780B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364163"/>
              </p:ext>
            </p:extLst>
          </p:nvPr>
        </p:nvGraphicFramePr>
        <p:xfrm>
          <a:off x="651973" y="4549479"/>
          <a:ext cx="11047259" cy="1427722"/>
        </p:xfrm>
        <a:graphic>
          <a:graphicData uri="http://schemas.openxmlformats.org/drawingml/2006/table">
            <a:tbl>
              <a:tblPr/>
              <a:tblGrid>
                <a:gridCol w="1347537">
                  <a:extLst>
                    <a:ext uri="{9D8B030D-6E8A-4147-A177-3AD203B41FA5}">
                      <a16:colId xmlns:a16="http://schemas.microsoft.com/office/drawing/2014/main" val="1841350686"/>
                    </a:ext>
                  </a:extLst>
                </a:gridCol>
                <a:gridCol w="584780">
                  <a:extLst>
                    <a:ext uri="{9D8B030D-6E8A-4147-A177-3AD203B41FA5}">
                      <a16:colId xmlns:a16="http://schemas.microsoft.com/office/drawing/2014/main" val="3087016924"/>
                    </a:ext>
                  </a:extLst>
                </a:gridCol>
                <a:gridCol w="1017009">
                  <a:extLst>
                    <a:ext uri="{9D8B030D-6E8A-4147-A177-3AD203B41FA5}">
                      <a16:colId xmlns:a16="http://schemas.microsoft.com/office/drawing/2014/main" val="2574341568"/>
                    </a:ext>
                  </a:extLst>
                </a:gridCol>
                <a:gridCol w="1093284">
                  <a:extLst>
                    <a:ext uri="{9D8B030D-6E8A-4147-A177-3AD203B41FA5}">
                      <a16:colId xmlns:a16="http://schemas.microsoft.com/office/drawing/2014/main" val="3217403496"/>
                    </a:ext>
                  </a:extLst>
                </a:gridCol>
                <a:gridCol w="1156848">
                  <a:extLst>
                    <a:ext uri="{9D8B030D-6E8A-4147-A177-3AD203B41FA5}">
                      <a16:colId xmlns:a16="http://schemas.microsoft.com/office/drawing/2014/main" val="1707931452"/>
                    </a:ext>
                  </a:extLst>
                </a:gridCol>
                <a:gridCol w="1080572">
                  <a:extLst>
                    <a:ext uri="{9D8B030D-6E8A-4147-A177-3AD203B41FA5}">
                      <a16:colId xmlns:a16="http://schemas.microsoft.com/office/drawing/2014/main" val="1339764491"/>
                    </a:ext>
                  </a:extLst>
                </a:gridCol>
                <a:gridCol w="1080572">
                  <a:extLst>
                    <a:ext uri="{9D8B030D-6E8A-4147-A177-3AD203B41FA5}">
                      <a16:colId xmlns:a16="http://schemas.microsoft.com/office/drawing/2014/main" val="2289226235"/>
                    </a:ext>
                  </a:extLst>
                </a:gridCol>
                <a:gridCol w="1093284">
                  <a:extLst>
                    <a:ext uri="{9D8B030D-6E8A-4147-A177-3AD203B41FA5}">
                      <a16:colId xmlns:a16="http://schemas.microsoft.com/office/drawing/2014/main" val="2475406156"/>
                    </a:ext>
                  </a:extLst>
                </a:gridCol>
                <a:gridCol w="775469">
                  <a:extLst>
                    <a:ext uri="{9D8B030D-6E8A-4147-A177-3AD203B41FA5}">
                      <a16:colId xmlns:a16="http://schemas.microsoft.com/office/drawing/2014/main" val="2072383809"/>
                    </a:ext>
                  </a:extLst>
                </a:gridCol>
                <a:gridCol w="991584">
                  <a:extLst>
                    <a:ext uri="{9D8B030D-6E8A-4147-A177-3AD203B41FA5}">
                      <a16:colId xmlns:a16="http://schemas.microsoft.com/office/drawing/2014/main" val="3391946202"/>
                    </a:ext>
                  </a:extLst>
                </a:gridCol>
                <a:gridCol w="826320">
                  <a:extLst>
                    <a:ext uri="{9D8B030D-6E8A-4147-A177-3AD203B41FA5}">
                      <a16:colId xmlns:a16="http://schemas.microsoft.com/office/drawing/2014/main" val="3687085997"/>
                    </a:ext>
                  </a:extLst>
                </a:gridCol>
              </a:tblGrid>
              <a:tr h="101336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RADAR.SPD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SPD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Corrupción Observable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Agua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Energia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Aseo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6473970"/>
                  </a:ext>
                </a:extLst>
              </a:tr>
              <a:tr h="20717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Leticia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B0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C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B6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7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97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BC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3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61,2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B7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825598"/>
                  </a:ext>
                </a:extLst>
              </a:tr>
              <a:tr h="20717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Puerto Nariño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A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9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7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62,9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B7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5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C0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BB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609424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2CA632E1-60F7-D376-FC83-51CDB034B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66" y="731345"/>
            <a:ext cx="4758830" cy="318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8783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B3BD68B5-97EB-03C8-5AAB-075A8FBCE0B7}"/>
              </a:ext>
            </a:extLst>
          </p:cNvPr>
          <p:cNvGrpSpPr/>
          <p:nvPr/>
        </p:nvGrpSpPr>
        <p:grpSpPr>
          <a:xfrm>
            <a:off x="633465" y="647383"/>
            <a:ext cx="3141787" cy="2929641"/>
            <a:chOff x="633465" y="647383"/>
            <a:chExt cx="3141787" cy="2929641"/>
          </a:xfrm>
        </p:grpSpPr>
        <p:pic>
          <p:nvPicPr>
            <p:cNvPr id="9" name="Imagen 8" descr="Gráfico, Mapa&#10;&#10;Descripción generada automáticamente">
              <a:extLst>
                <a:ext uri="{FF2B5EF4-FFF2-40B4-BE49-F238E27FC236}">
                  <a16:creationId xmlns:a16="http://schemas.microsoft.com/office/drawing/2014/main" id="{ED7DEBEF-02AE-E8B8-2D8F-9318016617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54" t="3180" r="34829" b="3455"/>
            <a:stretch/>
          </p:blipFill>
          <p:spPr>
            <a:xfrm>
              <a:off x="633465" y="647383"/>
              <a:ext cx="1838542" cy="2929641"/>
            </a:xfrm>
            <a:prstGeom prst="rect">
              <a:avLst/>
            </a:prstGeom>
          </p:spPr>
        </p:pic>
        <p:pic>
          <p:nvPicPr>
            <p:cNvPr id="12" name="Imagen 11" descr="Gráfico, Mapa&#10;&#10;Descripción generada automáticamente">
              <a:extLst>
                <a:ext uri="{FF2B5EF4-FFF2-40B4-BE49-F238E27FC236}">
                  <a16:creationId xmlns:a16="http://schemas.microsoft.com/office/drawing/2014/main" id="{7E594065-8F76-68D9-3A39-B304E5FD10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985" t="30287" r="16922" b="30834"/>
            <a:stretch/>
          </p:blipFill>
          <p:spPr>
            <a:xfrm>
              <a:off x="2597728" y="870796"/>
              <a:ext cx="1177524" cy="1723744"/>
            </a:xfrm>
            <a:prstGeom prst="rect">
              <a:avLst/>
            </a:prstGeom>
          </p:spPr>
        </p:pic>
      </p:grpSp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Sucre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Radar de Servicios Públicos Domiciliarios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0BDF002-5B50-3433-FDB4-09911137C1FF}"/>
              </a:ext>
            </a:extLst>
          </p:cNvPr>
          <p:cNvSpPr txBox="1"/>
          <p:nvPr/>
        </p:nvSpPr>
        <p:spPr>
          <a:xfrm>
            <a:off x="3583142" y="3145161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36DB86D-0DA4-FCDD-C688-9F29A3822C1F}"/>
              </a:ext>
            </a:extLst>
          </p:cNvPr>
          <p:cNvSpPr txBox="1"/>
          <p:nvPr/>
        </p:nvSpPr>
        <p:spPr>
          <a:xfrm>
            <a:off x="5967983" y="3145160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518FF38-D467-95C8-6711-64B4BA197F83}"/>
              </a:ext>
            </a:extLst>
          </p:cNvPr>
          <p:cNvSpPr txBox="1"/>
          <p:nvPr/>
        </p:nvSpPr>
        <p:spPr>
          <a:xfrm>
            <a:off x="8780045" y="3145160"/>
            <a:ext cx="309041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Servicios Públicos</a:t>
            </a:r>
            <a:endParaRPr lang="es-CO" sz="1200" b="1" dirty="0">
              <a:solidFill>
                <a:srgbClr val="CD3637"/>
              </a:solidFill>
              <a:latin typeface="Aptos" panose="02110004020202020204"/>
              <a:ea typeface="Verdana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4EEB856-55B5-4523-32C4-6FBCE9AE89B3}"/>
              </a:ext>
            </a:extLst>
          </p:cNvPr>
          <p:cNvSpPr txBox="1"/>
          <p:nvPr/>
        </p:nvSpPr>
        <p:spPr>
          <a:xfrm>
            <a:off x="4852555" y="2680900"/>
            <a:ext cx="62857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Servicios Públicos Domiciliarios</a:t>
            </a:r>
            <a:endParaRPr lang="es-CO" sz="1200" b="1" dirty="0"/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86DB8C53-3D60-1949-B87C-A734751510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636726"/>
              </p:ext>
            </p:extLst>
          </p:nvPr>
        </p:nvGraphicFramePr>
        <p:xfrm>
          <a:off x="308265" y="3525114"/>
          <a:ext cx="11562190" cy="3073117"/>
        </p:xfrm>
        <a:graphic>
          <a:graphicData uri="http://schemas.openxmlformats.org/drawingml/2006/table">
            <a:tbl>
              <a:tblPr/>
              <a:tblGrid>
                <a:gridCol w="1410348">
                  <a:extLst>
                    <a:ext uri="{9D8B030D-6E8A-4147-A177-3AD203B41FA5}">
                      <a16:colId xmlns:a16="http://schemas.microsoft.com/office/drawing/2014/main" val="1857638690"/>
                    </a:ext>
                  </a:extLst>
                </a:gridCol>
                <a:gridCol w="612038">
                  <a:extLst>
                    <a:ext uri="{9D8B030D-6E8A-4147-A177-3AD203B41FA5}">
                      <a16:colId xmlns:a16="http://schemas.microsoft.com/office/drawing/2014/main" val="2763494112"/>
                    </a:ext>
                  </a:extLst>
                </a:gridCol>
                <a:gridCol w="1064413">
                  <a:extLst>
                    <a:ext uri="{9D8B030D-6E8A-4147-A177-3AD203B41FA5}">
                      <a16:colId xmlns:a16="http://schemas.microsoft.com/office/drawing/2014/main" val="751687551"/>
                    </a:ext>
                  </a:extLst>
                </a:gridCol>
                <a:gridCol w="1144244">
                  <a:extLst>
                    <a:ext uri="{9D8B030D-6E8A-4147-A177-3AD203B41FA5}">
                      <a16:colId xmlns:a16="http://schemas.microsoft.com/office/drawing/2014/main" val="4251690455"/>
                    </a:ext>
                  </a:extLst>
                </a:gridCol>
                <a:gridCol w="1210770">
                  <a:extLst>
                    <a:ext uri="{9D8B030D-6E8A-4147-A177-3AD203B41FA5}">
                      <a16:colId xmlns:a16="http://schemas.microsoft.com/office/drawing/2014/main" val="167718191"/>
                    </a:ext>
                  </a:extLst>
                </a:gridCol>
                <a:gridCol w="1130939">
                  <a:extLst>
                    <a:ext uri="{9D8B030D-6E8A-4147-A177-3AD203B41FA5}">
                      <a16:colId xmlns:a16="http://schemas.microsoft.com/office/drawing/2014/main" val="1463767561"/>
                    </a:ext>
                  </a:extLst>
                </a:gridCol>
                <a:gridCol w="1130939">
                  <a:extLst>
                    <a:ext uri="{9D8B030D-6E8A-4147-A177-3AD203B41FA5}">
                      <a16:colId xmlns:a16="http://schemas.microsoft.com/office/drawing/2014/main" val="3893831828"/>
                    </a:ext>
                  </a:extLst>
                </a:gridCol>
                <a:gridCol w="1144244">
                  <a:extLst>
                    <a:ext uri="{9D8B030D-6E8A-4147-A177-3AD203B41FA5}">
                      <a16:colId xmlns:a16="http://schemas.microsoft.com/office/drawing/2014/main" val="587789490"/>
                    </a:ext>
                  </a:extLst>
                </a:gridCol>
                <a:gridCol w="811615">
                  <a:extLst>
                    <a:ext uri="{9D8B030D-6E8A-4147-A177-3AD203B41FA5}">
                      <a16:colId xmlns:a16="http://schemas.microsoft.com/office/drawing/2014/main" val="2064747433"/>
                    </a:ext>
                  </a:extLst>
                </a:gridCol>
                <a:gridCol w="1037804">
                  <a:extLst>
                    <a:ext uri="{9D8B030D-6E8A-4147-A177-3AD203B41FA5}">
                      <a16:colId xmlns:a16="http://schemas.microsoft.com/office/drawing/2014/main" val="569314900"/>
                    </a:ext>
                  </a:extLst>
                </a:gridCol>
                <a:gridCol w="864836">
                  <a:extLst>
                    <a:ext uri="{9D8B030D-6E8A-4147-A177-3AD203B41FA5}">
                      <a16:colId xmlns:a16="http://schemas.microsoft.com/office/drawing/2014/main" val="214145498"/>
                    </a:ext>
                  </a:extLst>
                </a:gridCol>
              </a:tblGrid>
              <a:tr h="100941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RADAR.SPD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SPD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Corrupción Observable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Agua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Energia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Aseo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2970608"/>
                  </a:ext>
                </a:extLst>
              </a:tr>
              <a:tr h="20637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Ovejas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3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1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5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B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60,6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B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7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4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C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A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6896747"/>
                  </a:ext>
                </a:extLst>
              </a:tr>
              <a:tr h="20637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 Benito Abad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5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4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ED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BE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7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76,8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8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166238"/>
                  </a:ext>
                </a:extLst>
              </a:tr>
              <a:tr h="20637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 Onofre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2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62,8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B7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7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9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8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2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7682776"/>
                  </a:ext>
                </a:extLst>
              </a:tr>
              <a:tr h="20637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Santiago de Tolú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9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3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2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C0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7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70,5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AF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22,6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0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69,5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B0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076559"/>
                  </a:ext>
                </a:extLst>
              </a:tr>
              <a:tr h="20637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Sucre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8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9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5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BE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7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76,2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A9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429754"/>
                  </a:ext>
                </a:extLst>
              </a:tr>
              <a:tr h="20637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Sincelejo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8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1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3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B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60,6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B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7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5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1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2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5265725"/>
                  </a:ext>
                </a:extLst>
              </a:tr>
              <a:tr h="20637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 Pedro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9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BF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22,7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0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B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7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B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1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529106"/>
                  </a:ext>
                </a:extLst>
              </a:tr>
              <a:tr h="20637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Majagual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9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C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2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BD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7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2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A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8612135"/>
                  </a:ext>
                </a:extLst>
              </a:tr>
              <a:tr h="20637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Buenavista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9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4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2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C0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7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2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C0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3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7084726"/>
                  </a:ext>
                </a:extLst>
              </a:tr>
              <a:tr h="20637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 Marcos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A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1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BD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7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5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0882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37767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13B91B8E-BD64-3B1F-3B3E-1924ED12B3F8}"/>
              </a:ext>
            </a:extLst>
          </p:cNvPr>
          <p:cNvGrpSpPr/>
          <p:nvPr/>
        </p:nvGrpSpPr>
        <p:grpSpPr>
          <a:xfrm>
            <a:off x="716974" y="661135"/>
            <a:ext cx="3688770" cy="3091716"/>
            <a:chOff x="716974" y="661135"/>
            <a:chExt cx="3688770" cy="3091716"/>
          </a:xfrm>
        </p:grpSpPr>
        <p:pic>
          <p:nvPicPr>
            <p:cNvPr id="9" name="Imagen 8" descr="Mapa&#10;&#10;Descripción generada automáticamente con confianza baja">
              <a:extLst>
                <a:ext uri="{FF2B5EF4-FFF2-40B4-BE49-F238E27FC236}">
                  <a16:creationId xmlns:a16="http://schemas.microsoft.com/office/drawing/2014/main" id="{BD5D6013-87CB-2A1F-A072-B4527C4535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37" t="4016" r="36602" b="3885"/>
            <a:stretch/>
          </p:blipFill>
          <p:spPr>
            <a:xfrm>
              <a:off x="716974" y="661135"/>
              <a:ext cx="2141576" cy="3091716"/>
            </a:xfrm>
            <a:prstGeom prst="rect">
              <a:avLst/>
            </a:prstGeom>
          </p:spPr>
        </p:pic>
        <p:pic>
          <p:nvPicPr>
            <p:cNvPr id="12" name="Imagen 11" descr="Mapa&#10;&#10;Descripción generada automáticamente con confianza baja">
              <a:extLst>
                <a:ext uri="{FF2B5EF4-FFF2-40B4-BE49-F238E27FC236}">
                  <a16:creationId xmlns:a16="http://schemas.microsoft.com/office/drawing/2014/main" id="{10379CE0-3F86-0049-3167-BF24BDDD9E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985" t="28644" r="16176" b="30012"/>
            <a:stretch/>
          </p:blipFill>
          <p:spPr>
            <a:xfrm>
              <a:off x="3229449" y="1113094"/>
              <a:ext cx="1176295" cy="1758619"/>
            </a:xfrm>
            <a:prstGeom prst="rect">
              <a:avLst/>
            </a:prstGeom>
          </p:spPr>
        </p:pic>
      </p:grpSp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Tolima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Radar de Servicios Públicos Domiciliarios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0FA90DA-CAD6-148C-DAA3-C8289B232AA3}"/>
              </a:ext>
            </a:extLst>
          </p:cNvPr>
          <p:cNvSpPr txBox="1"/>
          <p:nvPr/>
        </p:nvSpPr>
        <p:spPr>
          <a:xfrm>
            <a:off x="3592667" y="3364236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F86403E-336C-83D1-73FD-6FB7EAA60F87}"/>
              </a:ext>
            </a:extLst>
          </p:cNvPr>
          <p:cNvSpPr txBox="1"/>
          <p:nvPr/>
        </p:nvSpPr>
        <p:spPr>
          <a:xfrm>
            <a:off x="5967983" y="3364235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569FE62-BE70-3FD2-BA1B-75D35D8E72EA}"/>
              </a:ext>
            </a:extLst>
          </p:cNvPr>
          <p:cNvSpPr txBox="1"/>
          <p:nvPr/>
        </p:nvSpPr>
        <p:spPr>
          <a:xfrm>
            <a:off x="8780117" y="3364235"/>
            <a:ext cx="309033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Servicios Públicos</a:t>
            </a:r>
            <a:endParaRPr lang="es-CO" sz="1200" b="1" dirty="0">
              <a:solidFill>
                <a:srgbClr val="CD3637"/>
              </a:solidFill>
              <a:latin typeface="Aptos" panose="02110004020202020204"/>
              <a:ea typeface="Verdana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5DE87F7-B750-CE24-68FE-0F6A387255C1}"/>
              </a:ext>
            </a:extLst>
          </p:cNvPr>
          <p:cNvSpPr txBox="1"/>
          <p:nvPr/>
        </p:nvSpPr>
        <p:spPr>
          <a:xfrm>
            <a:off x="4748645" y="2899975"/>
            <a:ext cx="63896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Servicios Públicos Domiciliarios</a:t>
            </a:r>
            <a:endParaRPr lang="es-CO" sz="1200" b="1" dirty="0"/>
          </a:p>
        </p:txBody>
      </p:sp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51E7EE5D-0EC6-F1B3-164C-C5E47AB53E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298074"/>
              </p:ext>
            </p:extLst>
          </p:nvPr>
        </p:nvGraphicFramePr>
        <p:xfrm>
          <a:off x="277092" y="3752851"/>
          <a:ext cx="11593363" cy="3011633"/>
        </p:xfrm>
        <a:graphic>
          <a:graphicData uri="http://schemas.openxmlformats.org/drawingml/2006/table">
            <a:tbl>
              <a:tblPr/>
              <a:tblGrid>
                <a:gridCol w="1414150">
                  <a:extLst>
                    <a:ext uri="{9D8B030D-6E8A-4147-A177-3AD203B41FA5}">
                      <a16:colId xmlns:a16="http://schemas.microsoft.com/office/drawing/2014/main" val="1998504741"/>
                    </a:ext>
                  </a:extLst>
                </a:gridCol>
                <a:gridCol w="613688">
                  <a:extLst>
                    <a:ext uri="{9D8B030D-6E8A-4147-A177-3AD203B41FA5}">
                      <a16:colId xmlns:a16="http://schemas.microsoft.com/office/drawing/2014/main" val="1197035612"/>
                    </a:ext>
                  </a:extLst>
                </a:gridCol>
                <a:gridCol w="1067283">
                  <a:extLst>
                    <a:ext uri="{9D8B030D-6E8A-4147-A177-3AD203B41FA5}">
                      <a16:colId xmlns:a16="http://schemas.microsoft.com/office/drawing/2014/main" val="1191001628"/>
                    </a:ext>
                  </a:extLst>
                </a:gridCol>
                <a:gridCol w="1147329">
                  <a:extLst>
                    <a:ext uri="{9D8B030D-6E8A-4147-A177-3AD203B41FA5}">
                      <a16:colId xmlns:a16="http://schemas.microsoft.com/office/drawing/2014/main" val="3302148759"/>
                    </a:ext>
                  </a:extLst>
                </a:gridCol>
                <a:gridCol w="1214035">
                  <a:extLst>
                    <a:ext uri="{9D8B030D-6E8A-4147-A177-3AD203B41FA5}">
                      <a16:colId xmlns:a16="http://schemas.microsoft.com/office/drawing/2014/main" val="112084749"/>
                    </a:ext>
                  </a:extLst>
                </a:gridCol>
                <a:gridCol w="1133988">
                  <a:extLst>
                    <a:ext uri="{9D8B030D-6E8A-4147-A177-3AD203B41FA5}">
                      <a16:colId xmlns:a16="http://schemas.microsoft.com/office/drawing/2014/main" val="73324093"/>
                    </a:ext>
                  </a:extLst>
                </a:gridCol>
                <a:gridCol w="1133988">
                  <a:extLst>
                    <a:ext uri="{9D8B030D-6E8A-4147-A177-3AD203B41FA5}">
                      <a16:colId xmlns:a16="http://schemas.microsoft.com/office/drawing/2014/main" val="2969471717"/>
                    </a:ext>
                  </a:extLst>
                </a:gridCol>
                <a:gridCol w="1147329">
                  <a:extLst>
                    <a:ext uri="{9D8B030D-6E8A-4147-A177-3AD203B41FA5}">
                      <a16:colId xmlns:a16="http://schemas.microsoft.com/office/drawing/2014/main" val="925188059"/>
                    </a:ext>
                  </a:extLst>
                </a:gridCol>
                <a:gridCol w="813804">
                  <a:extLst>
                    <a:ext uri="{9D8B030D-6E8A-4147-A177-3AD203B41FA5}">
                      <a16:colId xmlns:a16="http://schemas.microsoft.com/office/drawing/2014/main" val="847338757"/>
                    </a:ext>
                  </a:extLst>
                </a:gridCol>
                <a:gridCol w="1040602">
                  <a:extLst>
                    <a:ext uri="{9D8B030D-6E8A-4147-A177-3AD203B41FA5}">
                      <a16:colId xmlns:a16="http://schemas.microsoft.com/office/drawing/2014/main" val="900225921"/>
                    </a:ext>
                  </a:extLst>
                </a:gridCol>
                <a:gridCol w="867167">
                  <a:extLst>
                    <a:ext uri="{9D8B030D-6E8A-4147-A177-3AD203B41FA5}">
                      <a16:colId xmlns:a16="http://schemas.microsoft.com/office/drawing/2014/main" val="1122196897"/>
                    </a:ext>
                  </a:extLst>
                </a:gridCol>
              </a:tblGrid>
              <a:tr h="98922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RADAR.SPD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SPD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Corrupción Observable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Agua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Energia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Aseo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875453"/>
                  </a:ext>
                </a:extLst>
              </a:tr>
              <a:tr h="20224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Ibagué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4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A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A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A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A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60,8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B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F0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82,1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A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656161"/>
                  </a:ext>
                </a:extLst>
              </a:tr>
              <a:tr h="20224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Murillo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22,8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0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C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A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2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C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6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64,5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B5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608262"/>
                  </a:ext>
                </a:extLst>
              </a:tr>
              <a:tr h="20224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Rioblanco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2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D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67,4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B2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F0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84,4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A0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957818"/>
                  </a:ext>
                </a:extLst>
              </a:tr>
              <a:tr h="20224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Cunday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B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1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BD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87,7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9D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919836"/>
                  </a:ext>
                </a:extLst>
              </a:tr>
              <a:tr h="20224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Ortega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B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6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3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F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3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84,9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A0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983042"/>
                  </a:ext>
                </a:extLst>
              </a:tr>
              <a:tr h="20224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Ambalema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22,8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0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6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7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A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D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1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473023"/>
                  </a:ext>
                </a:extLst>
              </a:tr>
              <a:tr h="20224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Natagaima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D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2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2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C0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69,5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B0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409005"/>
                  </a:ext>
                </a:extLst>
              </a:tr>
              <a:tr h="20224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Carmen de Apicalá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D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6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A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BF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F0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70,2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AF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560112"/>
                  </a:ext>
                </a:extLst>
              </a:tr>
              <a:tr h="20224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Villahermosa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D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2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9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A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68,4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B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773869"/>
                  </a:ext>
                </a:extLst>
              </a:tr>
              <a:tr h="20224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Coyaima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E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6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80,1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A5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6203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09179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A9DF9C1-C926-CED9-7ED4-73AC6EC0E34C}"/>
              </a:ext>
            </a:extLst>
          </p:cNvPr>
          <p:cNvGrpSpPr/>
          <p:nvPr/>
        </p:nvGrpSpPr>
        <p:grpSpPr>
          <a:xfrm>
            <a:off x="578097" y="513450"/>
            <a:ext cx="3827648" cy="3071414"/>
            <a:chOff x="578097" y="513450"/>
            <a:chExt cx="3827648" cy="3071414"/>
          </a:xfrm>
        </p:grpSpPr>
        <p:pic>
          <p:nvPicPr>
            <p:cNvPr id="9" name="Imagen 8" descr="Mapa&#10;&#10;Descripción generada automáticamente con confianza baja">
              <a:extLst>
                <a:ext uri="{FF2B5EF4-FFF2-40B4-BE49-F238E27FC236}">
                  <a16:creationId xmlns:a16="http://schemas.microsoft.com/office/drawing/2014/main" id="{ADBF0C33-4B31-EE3E-68CD-13CDF54BCF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796" t="26180" r="16922" b="28644"/>
            <a:stretch/>
          </p:blipFill>
          <p:spPr>
            <a:xfrm>
              <a:off x="578097" y="513450"/>
              <a:ext cx="2822374" cy="3071414"/>
            </a:xfrm>
            <a:prstGeom prst="rect">
              <a:avLst/>
            </a:prstGeom>
          </p:spPr>
        </p:pic>
        <p:pic>
          <p:nvPicPr>
            <p:cNvPr id="12" name="Imagen 11" descr="Mapa&#10;&#10;Descripción generada automáticamente con confianza baja">
              <a:extLst>
                <a:ext uri="{FF2B5EF4-FFF2-40B4-BE49-F238E27FC236}">
                  <a16:creationId xmlns:a16="http://schemas.microsoft.com/office/drawing/2014/main" id="{9ED7CC09-F3D1-66FB-3B48-93F2FBB0FF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638" t="31061" b="31061"/>
            <a:stretch/>
          </p:blipFill>
          <p:spPr>
            <a:xfrm>
              <a:off x="3400471" y="913560"/>
              <a:ext cx="1005274" cy="1585392"/>
            </a:xfrm>
            <a:prstGeom prst="rect">
              <a:avLst/>
            </a:prstGeom>
          </p:spPr>
        </p:pic>
      </p:grpSp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Valle del Cauca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Radar de Servicios Públicos Domiciliarios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75C3A81-3E82-DF4C-6140-08DCC56FD398}"/>
              </a:ext>
            </a:extLst>
          </p:cNvPr>
          <p:cNvSpPr txBox="1"/>
          <p:nvPr/>
        </p:nvSpPr>
        <p:spPr>
          <a:xfrm>
            <a:off x="3649817" y="2897511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4ADD88D-00E1-7171-D37B-11F353AAFCA3}"/>
              </a:ext>
            </a:extLst>
          </p:cNvPr>
          <p:cNvSpPr txBox="1"/>
          <p:nvPr/>
        </p:nvSpPr>
        <p:spPr>
          <a:xfrm>
            <a:off x="5967983" y="2897510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3360231-EB9F-CAB3-5634-783E036A0DC9}"/>
              </a:ext>
            </a:extLst>
          </p:cNvPr>
          <p:cNvSpPr txBox="1"/>
          <p:nvPr/>
        </p:nvSpPr>
        <p:spPr>
          <a:xfrm>
            <a:off x="8829369" y="2897510"/>
            <a:ext cx="3041088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Servicios Públicos</a:t>
            </a:r>
            <a:endParaRPr lang="es-CO" sz="1200" b="1" dirty="0">
              <a:solidFill>
                <a:srgbClr val="CD3637"/>
              </a:solidFill>
              <a:latin typeface="Aptos" panose="02110004020202020204"/>
              <a:ea typeface="Verdana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D4ECAA2-CBF8-6F6D-F928-DD728FB787CA}"/>
              </a:ext>
            </a:extLst>
          </p:cNvPr>
          <p:cNvSpPr txBox="1"/>
          <p:nvPr/>
        </p:nvSpPr>
        <p:spPr>
          <a:xfrm>
            <a:off x="4810991" y="2433250"/>
            <a:ext cx="63272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Servicios Públicos Domiciliarios</a:t>
            </a:r>
            <a:endParaRPr lang="es-CO" sz="1200" b="1" dirty="0"/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C96F2103-60C6-49A9-768C-93103D8D62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182722"/>
              </p:ext>
            </p:extLst>
          </p:nvPr>
        </p:nvGraphicFramePr>
        <p:xfrm>
          <a:off x="578097" y="3361770"/>
          <a:ext cx="11292360" cy="3071410"/>
        </p:xfrm>
        <a:graphic>
          <a:graphicData uri="http://schemas.openxmlformats.org/drawingml/2006/table">
            <a:tbl>
              <a:tblPr/>
              <a:tblGrid>
                <a:gridCol w="1377434">
                  <a:extLst>
                    <a:ext uri="{9D8B030D-6E8A-4147-A177-3AD203B41FA5}">
                      <a16:colId xmlns:a16="http://schemas.microsoft.com/office/drawing/2014/main" val="327892330"/>
                    </a:ext>
                  </a:extLst>
                </a:gridCol>
                <a:gridCol w="597754">
                  <a:extLst>
                    <a:ext uri="{9D8B030D-6E8A-4147-A177-3AD203B41FA5}">
                      <a16:colId xmlns:a16="http://schemas.microsoft.com/office/drawing/2014/main" val="2778059309"/>
                    </a:ext>
                  </a:extLst>
                </a:gridCol>
                <a:gridCol w="1039572">
                  <a:extLst>
                    <a:ext uri="{9D8B030D-6E8A-4147-A177-3AD203B41FA5}">
                      <a16:colId xmlns:a16="http://schemas.microsoft.com/office/drawing/2014/main" val="4017487530"/>
                    </a:ext>
                  </a:extLst>
                </a:gridCol>
                <a:gridCol w="1117541">
                  <a:extLst>
                    <a:ext uri="{9D8B030D-6E8A-4147-A177-3AD203B41FA5}">
                      <a16:colId xmlns:a16="http://schemas.microsoft.com/office/drawing/2014/main" val="1430633620"/>
                    </a:ext>
                  </a:extLst>
                </a:gridCol>
                <a:gridCol w="1182514">
                  <a:extLst>
                    <a:ext uri="{9D8B030D-6E8A-4147-A177-3AD203B41FA5}">
                      <a16:colId xmlns:a16="http://schemas.microsoft.com/office/drawing/2014/main" val="1355321815"/>
                    </a:ext>
                  </a:extLst>
                </a:gridCol>
                <a:gridCol w="1104546">
                  <a:extLst>
                    <a:ext uri="{9D8B030D-6E8A-4147-A177-3AD203B41FA5}">
                      <a16:colId xmlns:a16="http://schemas.microsoft.com/office/drawing/2014/main" val="934782314"/>
                    </a:ext>
                  </a:extLst>
                </a:gridCol>
                <a:gridCol w="1104546">
                  <a:extLst>
                    <a:ext uri="{9D8B030D-6E8A-4147-A177-3AD203B41FA5}">
                      <a16:colId xmlns:a16="http://schemas.microsoft.com/office/drawing/2014/main" val="3507535941"/>
                    </a:ext>
                  </a:extLst>
                </a:gridCol>
                <a:gridCol w="1117541">
                  <a:extLst>
                    <a:ext uri="{9D8B030D-6E8A-4147-A177-3AD203B41FA5}">
                      <a16:colId xmlns:a16="http://schemas.microsoft.com/office/drawing/2014/main" val="870457877"/>
                    </a:ext>
                  </a:extLst>
                </a:gridCol>
                <a:gridCol w="792675">
                  <a:extLst>
                    <a:ext uri="{9D8B030D-6E8A-4147-A177-3AD203B41FA5}">
                      <a16:colId xmlns:a16="http://schemas.microsoft.com/office/drawing/2014/main" val="798603594"/>
                    </a:ext>
                  </a:extLst>
                </a:gridCol>
                <a:gridCol w="1013584">
                  <a:extLst>
                    <a:ext uri="{9D8B030D-6E8A-4147-A177-3AD203B41FA5}">
                      <a16:colId xmlns:a16="http://schemas.microsoft.com/office/drawing/2014/main" val="3131457464"/>
                    </a:ext>
                  </a:extLst>
                </a:gridCol>
                <a:gridCol w="844653">
                  <a:extLst>
                    <a:ext uri="{9D8B030D-6E8A-4147-A177-3AD203B41FA5}">
                      <a16:colId xmlns:a16="http://schemas.microsoft.com/office/drawing/2014/main" val="1877651506"/>
                    </a:ext>
                  </a:extLst>
                </a:gridCol>
              </a:tblGrid>
              <a:tr h="100886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RADAR.SPD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SPD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Corrupción Observable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Agua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Energia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Aseo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1527399"/>
                  </a:ext>
                </a:extLst>
              </a:tr>
              <a:tr h="20625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Buenaventura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B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D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1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1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E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9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8798911"/>
                  </a:ext>
                </a:extLst>
              </a:tr>
              <a:tr h="20625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Bugalagrande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B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5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E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E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C0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B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283008"/>
                  </a:ext>
                </a:extLst>
              </a:tr>
              <a:tr h="20625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El Cairo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D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D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4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5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E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A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3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B6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70550"/>
                  </a:ext>
                </a:extLst>
              </a:tr>
              <a:tr h="20625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Andalucía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D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B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5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2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E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1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A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05533"/>
                  </a:ext>
                </a:extLst>
              </a:tr>
              <a:tr h="20625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Sevilla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B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9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F0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E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7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8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501601"/>
                  </a:ext>
                </a:extLst>
              </a:tr>
              <a:tr h="20625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Cali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E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0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B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5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A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E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3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F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416015"/>
                  </a:ext>
                </a:extLst>
              </a:tr>
              <a:tr h="20625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Versalles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F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E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9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5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5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E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1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783645"/>
                  </a:ext>
                </a:extLst>
              </a:tr>
              <a:tr h="20625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El Dovio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F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ED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5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E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2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A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BE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2987955"/>
                  </a:ext>
                </a:extLst>
              </a:tr>
              <a:tr h="20625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Ulloa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0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E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9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5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E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B6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510979"/>
                  </a:ext>
                </a:extLst>
              </a:tr>
              <a:tr h="20625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El Águila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0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E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A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6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5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E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1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69,1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B0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34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26480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43A05FA3-B1BC-422F-148E-96C0CDC15B23}"/>
              </a:ext>
            </a:extLst>
          </p:cNvPr>
          <p:cNvGrpSpPr/>
          <p:nvPr/>
        </p:nvGrpSpPr>
        <p:grpSpPr>
          <a:xfrm>
            <a:off x="633465" y="739932"/>
            <a:ext cx="4416516" cy="3270644"/>
            <a:chOff x="633465" y="739932"/>
            <a:chExt cx="4416516" cy="3270644"/>
          </a:xfrm>
        </p:grpSpPr>
        <p:pic>
          <p:nvPicPr>
            <p:cNvPr id="8" name="Imagen 7" descr="Mapa&#10;&#10;Descripción generada automáticamente">
              <a:extLst>
                <a:ext uri="{FF2B5EF4-FFF2-40B4-BE49-F238E27FC236}">
                  <a16:creationId xmlns:a16="http://schemas.microsoft.com/office/drawing/2014/main" id="{99DAE6B3-6766-C799-6124-152FF8827C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08" t="3148" r="29213" b="3486"/>
            <a:stretch/>
          </p:blipFill>
          <p:spPr>
            <a:xfrm>
              <a:off x="633465" y="739932"/>
              <a:ext cx="2888758" cy="3270644"/>
            </a:xfrm>
            <a:prstGeom prst="rect">
              <a:avLst/>
            </a:prstGeom>
          </p:spPr>
        </p:pic>
        <p:pic>
          <p:nvPicPr>
            <p:cNvPr id="10" name="Imagen 9" descr="Mapa&#10;&#10;Descripción generada automáticamente">
              <a:extLst>
                <a:ext uri="{FF2B5EF4-FFF2-40B4-BE49-F238E27FC236}">
                  <a16:creationId xmlns:a16="http://schemas.microsoft.com/office/drawing/2014/main" id="{28E9BD8B-E0F3-4E8B-CCCA-E3BA56977F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886" t="30013" r="10020" b="30598"/>
            <a:stretch/>
          </p:blipFill>
          <p:spPr>
            <a:xfrm>
              <a:off x="3823854" y="1237290"/>
              <a:ext cx="1226127" cy="1818508"/>
            </a:xfrm>
            <a:prstGeom prst="rect">
              <a:avLst/>
            </a:prstGeom>
          </p:spPr>
        </p:pic>
      </p:grpSp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Vaupés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Radar de Servicios Públicos Domiciliarios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99B9466-A17E-5675-4B14-69AC51A62652}"/>
              </a:ext>
            </a:extLst>
          </p:cNvPr>
          <p:cNvSpPr txBox="1"/>
          <p:nvPr/>
        </p:nvSpPr>
        <p:spPr>
          <a:xfrm>
            <a:off x="3697442" y="3564261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C2C3006-7093-DF8F-717F-C9D4311B332A}"/>
              </a:ext>
            </a:extLst>
          </p:cNvPr>
          <p:cNvSpPr txBox="1"/>
          <p:nvPr/>
        </p:nvSpPr>
        <p:spPr>
          <a:xfrm>
            <a:off x="5967983" y="3564260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57F3ADF-8C1C-0885-E855-1D52C108A5A5}"/>
              </a:ext>
            </a:extLst>
          </p:cNvPr>
          <p:cNvSpPr txBox="1"/>
          <p:nvPr/>
        </p:nvSpPr>
        <p:spPr>
          <a:xfrm>
            <a:off x="8740877" y="3564260"/>
            <a:ext cx="312957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Servicios Públicos</a:t>
            </a:r>
            <a:endParaRPr lang="es-CO" sz="1200" b="1" dirty="0">
              <a:solidFill>
                <a:srgbClr val="CD3637"/>
              </a:solidFill>
              <a:latin typeface="Aptos" panose="02110004020202020204"/>
              <a:ea typeface="Verdana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9E77BD2-D7D3-F96D-8CB5-E928003371EB}"/>
              </a:ext>
            </a:extLst>
          </p:cNvPr>
          <p:cNvSpPr txBox="1"/>
          <p:nvPr/>
        </p:nvSpPr>
        <p:spPr>
          <a:xfrm>
            <a:off x="5366083" y="3243284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1" dirty="0">
                <a:latin typeface="Verdana"/>
                <a:ea typeface="Verdana"/>
              </a:rPr>
              <a:t>Radar de Servicios Públicos Domiciliarios por municipios</a:t>
            </a:r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D1675EC8-DDEB-672D-3D95-B8CD70500A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460887"/>
              </p:ext>
            </p:extLst>
          </p:nvPr>
        </p:nvGraphicFramePr>
        <p:xfrm>
          <a:off x="308265" y="4028746"/>
          <a:ext cx="11475116" cy="1686253"/>
        </p:xfrm>
        <a:graphic>
          <a:graphicData uri="http://schemas.openxmlformats.org/drawingml/2006/table">
            <a:tbl>
              <a:tblPr/>
              <a:tblGrid>
                <a:gridCol w="1399726">
                  <a:extLst>
                    <a:ext uri="{9D8B030D-6E8A-4147-A177-3AD203B41FA5}">
                      <a16:colId xmlns:a16="http://schemas.microsoft.com/office/drawing/2014/main" val="4032954270"/>
                    </a:ext>
                  </a:extLst>
                </a:gridCol>
                <a:gridCol w="607429">
                  <a:extLst>
                    <a:ext uri="{9D8B030D-6E8A-4147-A177-3AD203B41FA5}">
                      <a16:colId xmlns:a16="http://schemas.microsoft.com/office/drawing/2014/main" val="586880126"/>
                    </a:ext>
                  </a:extLst>
                </a:gridCol>
                <a:gridCol w="1056397">
                  <a:extLst>
                    <a:ext uri="{9D8B030D-6E8A-4147-A177-3AD203B41FA5}">
                      <a16:colId xmlns:a16="http://schemas.microsoft.com/office/drawing/2014/main" val="3697351800"/>
                    </a:ext>
                  </a:extLst>
                </a:gridCol>
                <a:gridCol w="1135627">
                  <a:extLst>
                    <a:ext uri="{9D8B030D-6E8A-4147-A177-3AD203B41FA5}">
                      <a16:colId xmlns:a16="http://schemas.microsoft.com/office/drawing/2014/main" val="735465661"/>
                    </a:ext>
                  </a:extLst>
                </a:gridCol>
                <a:gridCol w="1201652">
                  <a:extLst>
                    <a:ext uri="{9D8B030D-6E8A-4147-A177-3AD203B41FA5}">
                      <a16:colId xmlns:a16="http://schemas.microsoft.com/office/drawing/2014/main" val="4283135186"/>
                    </a:ext>
                  </a:extLst>
                </a:gridCol>
                <a:gridCol w="1122422">
                  <a:extLst>
                    <a:ext uri="{9D8B030D-6E8A-4147-A177-3AD203B41FA5}">
                      <a16:colId xmlns:a16="http://schemas.microsoft.com/office/drawing/2014/main" val="656202673"/>
                    </a:ext>
                  </a:extLst>
                </a:gridCol>
                <a:gridCol w="1122422">
                  <a:extLst>
                    <a:ext uri="{9D8B030D-6E8A-4147-A177-3AD203B41FA5}">
                      <a16:colId xmlns:a16="http://schemas.microsoft.com/office/drawing/2014/main" val="1259068590"/>
                    </a:ext>
                  </a:extLst>
                </a:gridCol>
                <a:gridCol w="1135627">
                  <a:extLst>
                    <a:ext uri="{9D8B030D-6E8A-4147-A177-3AD203B41FA5}">
                      <a16:colId xmlns:a16="http://schemas.microsoft.com/office/drawing/2014/main" val="426155997"/>
                    </a:ext>
                  </a:extLst>
                </a:gridCol>
                <a:gridCol w="805503">
                  <a:extLst>
                    <a:ext uri="{9D8B030D-6E8A-4147-A177-3AD203B41FA5}">
                      <a16:colId xmlns:a16="http://schemas.microsoft.com/office/drawing/2014/main" val="3659043196"/>
                    </a:ext>
                  </a:extLst>
                </a:gridCol>
                <a:gridCol w="1029988">
                  <a:extLst>
                    <a:ext uri="{9D8B030D-6E8A-4147-A177-3AD203B41FA5}">
                      <a16:colId xmlns:a16="http://schemas.microsoft.com/office/drawing/2014/main" val="1063171981"/>
                    </a:ext>
                  </a:extLst>
                </a:gridCol>
                <a:gridCol w="858323">
                  <a:extLst>
                    <a:ext uri="{9D8B030D-6E8A-4147-A177-3AD203B41FA5}">
                      <a16:colId xmlns:a16="http://schemas.microsoft.com/office/drawing/2014/main" val="4052727724"/>
                    </a:ext>
                  </a:extLst>
                </a:gridCol>
              </a:tblGrid>
              <a:tr h="104519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RADAR.SPD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SPD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Corrupción Observable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Agua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Energia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Aseo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639625"/>
                  </a:ext>
                </a:extLst>
              </a:tr>
              <a:tr h="21368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Taraira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1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7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BD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B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2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777291"/>
                  </a:ext>
                </a:extLst>
              </a:tr>
              <a:tr h="21368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Mitú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2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4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3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BC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B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E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F0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932246"/>
                  </a:ext>
                </a:extLst>
              </a:tr>
              <a:tr h="21368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Carurú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2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7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3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BC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B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C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6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707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77639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296FC7F2-8FE1-73B4-B78C-B16F5565D63E}"/>
              </a:ext>
            </a:extLst>
          </p:cNvPr>
          <p:cNvGrpSpPr/>
          <p:nvPr/>
        </p:nvGrpSpPr>
        <p:grpSpPr>
          <a:xfrm>
            <a:off x="633161" y="739931"/>
            <a:ext cx="4603857" cy="3054329"/>
            <a:chOff x="633161" y="739931"/>
            <a:chExt cx="4603857" cy="3054329"/>
          </a:xfrm>
        </p:grpSpPr>
        <p:pic>
          <p:nvPicPr>
            <p:cNvPr id="9" name="Imagen 8" descr="Gráfico&#10;&#10;Descripción generada automáticamente">
              <a:extLst>
                <a:ext uri="{FF2B5EF4-FFF2-40B4-BE49-F238E27FC236}">
                  <a16:creationId xmlns:a16="http://schemas.microsoft.com/office/drawing/2014/main" id="{B9F00C33-37FD-8E98-EE2A-D11E2941C6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72" t="4002" r="25130" b="4824"/>
            <a:stretch/>
          </p:blipFill>
          <p:spPr>
            <a:xfrm>
              <a:off x="633161" y="739931"/>
              <a:ext cx="3201084" cy="3054329"/>
            </a:xfrm>
            <a:prstGeom prst="rect">
              <a:avLst/>
            </a:prstGeom>
          </p:spPr>
        </p:pic>
        <p:pic>
          <p:nvPicPr>
            <p:cNvPr id="12" name="Imagen 11" descr="Gráfico&#10;&#10;Descripción generada automáticamente">
              <a:extLst>
                <a:ext uri="{FF2B5EF4-FFF2-40B4-BE49-F238E27FC236}">
                  <a16:creationId xmlns:a16="http://schemas.microsoft.com/office/drawing/2014/main" id="{D22CC980-76EC-C860-E8B6-86C21327E3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482" t="29739" r="5544" b="29191"/>
            <a:stretch/>
          </p:blipFill>
          <p:spPr>
            <a:xfrm>
              <a:off x="4096702" y="907458"/>
              <a:ext cx="1140316" cy="1879639"/>
            </a:xfrm>
            <a:prstGeom prst="rect">
              <a:avLst/>
            </a:prstGeom>
          </p:spPr>
        </p:pic>
      </p:grpSp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Vichada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Radar de Servicios Públicos Domiciliarios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F4D4652-E371-C7B2-DFF0-A67F8B4F7736}"/>
              </a:ext>
            </a:extLst>
          </p:cNvPr>
          <p:cNvSpPr txBox="1"/>
          <p:nvPr/>
        </p:nvSpPr>
        <p:spPr>
          <a:xfrm>
            <a:off x="3621242" y="3449961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8C89FFE-79EB-74E3-A35C-D16C51781C76}"/>
              </a:ext>
            </a:extLst>
          </p:cNvPr>
          <p:cNvSpPr txBox="1"/>
          <p:nvPr/>
        </p:nvSpPr>
        <p:spPr>
          <a:xfrm>
            <a:off x="5967983" y="3449960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6A67A2D-7EDE-326B-9DBE-FDFF67D1202C}"/>
              </a:ext>
            </a:extLst>
          </p:cNvPr>
          <p:cNvSpPr txBox="1"/>
          <p:nvPr/>
        </p:nvSpPr>
        <p:spPr>
          <a:xfrm>
            <a:off x="8839201" y="3449960"/>
            <a:ext cx="3031256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Servicios Públicos</a:t>
            </a:r>
            <a:endParaRPr lang="es-CO" sz="1200" b="1" dirty="0">
              <a:solidFill>
                <a:srgbClr val="CD3637"/>
              </a:solidFill>
              <a:latin typeface="Aptos" panose="02110004020202020204"/>
              <a:ea typeface="Verdana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EBD13FB-C8C1-982A-48FF-904CC978EC6A}"/>
              </a:ext>
            </a:extLst>
          </p:cNvPr>
          <p:cNvSpPr txBox="1"/>
          <p:nvPr/>
        </p:nvSpPr>
        <p:spPr>
          <a:xfrm>
            <a:off x="4810991" y="2985700"/>
            <a:ext cx="632728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Servicios Públicos</a:t>
            </a:r>
            <a:endParaRPr lang="es-CO" sz="1200" b="1" dirty="0"/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69DFE889-FDA1-2EF7-4093-E573788B8E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163003"/>
              </p:ext>
            </p:extLst>
          </p:nvPr>
        </p:nvGraphicFramePr>
        <p:xfrm>
          <a:off x="633161" y="4012355"/>
          <a:ext cx="11237295" cy="1960373"/>
        </p:xfrm>
        <a:graphic>
          <a:graphicData uri="http://schemas.openxmlformats.org/drawingml/2006/table">
            <a:tbl>
              <a:tblPr/>
              <a:tblGrid>
                <a:gridCol w="1370717">
                  <a:extLst>
                    <a:ext uri="{9D8B030D-6E8A-4147-A177-3AD203B41FA5}">
                      <a16:colId xmlns:a16="http://schemas.microsoft.com/office/drawing/2014/main" val="1755035041"/>
                    </a:ext>
                  </a:extLst>
                </a:gridCol>
                <a:gridCol w="594840">
                  <a:extLst>
                    <a:ext uri="{9D8B030D-6E8A-4147-A177-3AD203B41FA5}">
                      <a16:colId xmlns:a16="http://schemas.microsoft.com/office/drawing/2014/main" val="184745225"/>
                    </a:ext>
                  </a:extLst>
                </a:gridCol>
                <a:gridCol w="1034503">
                  <a:extLst>
                    <a:ext uri="{9D8B030D-6E8A-4147-A177-3AD203B41FA5}">
                      <a16:colId xmlns:a16="http://schemas.microsoft.com/office/drawing/2014/main" val="673172792"/>
                    </a:ext>
                  </a:extLst>
                </a:gridCol>
                <a:gridCol w="1112091">
                  <a:extLst>
                    <a:ext uri="{9D8B030D-6E8A-4147-A177-3AD203B41FA5}">
                      <a16:colId xmlns:a16="http://schemas.microsoft.com/office/drawing/2014/main" val="15046469"/>
                    </a:ext>
                  </a:extLst>
                </a:gridCol>
                <a:gridCol w="1176748">
                  <a:extLst>
                    <a:ext uri="{9D8B030D-6E8A-4147-A177-3AD203B41FA5}">
                      <a16:colId xmlns:a16="http://schemas.microsoft.com/office/drawing/2014/main" val="2056531393"/>
                    </a:ext>
                  </a:extLst>
                </a:gridCol>
                <a:gridCol w="1099160">
                  <a:extLst>
                    <a:ext uri="{9D8B030D-6E8A-4147-A177-3AD203B41FA5}">
                      <a16:colId xmlns:a16="http://schemas.microsoft.com/office/drawing/2014/main" val="3606653042"/>
                    </a:ext>
                  </a:extLst>
                </a:gridCol>
                <a:gridCol w="1099160">
                  <a:extLst>
                    <a:ext uri="{9D8B030D-6E8A-4147-A177-3AD203B41FA5}">
                      <a16:colId xmlns:a16="http://schemas.microsoft.com/office/drawing/2014/main" val="3839502283"/>
                    </a:ext>
                  </a:extLst>
                </a:gridCol>
                <a:gridCol w="1112091">
                  <a:extLst>
                    <a:ext uri="{9D8B030D-6E8A-4147-A177-3AD203B41FA5}">
                      <a16:colId xmlns:a16="http://schemas.microsoft.com/office/drawing/2014/main" val="2986682448"/>
                    </a:ext>
                  </a:extLst>
                </a:gridCol>
                <a:gridCol w="788809">
                  <a:extLst>
                    <a:ext uri="{9D8B030D-6E8A-4147-A177-3AD203B41FA5}">
                      <a16:colId xmlns:a16="http://schemas.microsoft.com/office/drawing/2014/main" val="1492902837"/>
                    </a:ext>
                  </a:extLst>
                </a:gridCol>
                <a:gridCol w="1008642">
                  <a:extLst>
                    <a:ext uri="{9D8B030D-6E8A-4147-A177-3AD203B41FA5}">
                      <a16:colId xmlns:a16="http://schemas.microsoft.com/office/drawing/2014/main" val="3725189896"/>
                    </a:ext>
                  </a:extLst>
                </a:gridCol>
                <a:gridCol w="840534">
                  <a:extLst>
                    <a:ext uri="{9D8B030D-6E8A-4147-A177-3AD203B41FA5}">
                      <a16:colId xmlns:a16="http://schemas.microsoft.com/office/drawing/2014/main" val="2171700314"/>
                    </a:ext>
                  </a:extLst>
                </a:gridCol>
              </a:tblGrid>
              <a:tr h="107844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RADAR.SPD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SPD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Corrupción Observable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Agua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Energia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Aseo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290054"/>
                  </a:ext>
                </a:extLst>
              </a:tr>
              <a:tr h="22048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Cumaribo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60,1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BA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BC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B7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7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75,1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AA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BE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BD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89,3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9B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5777878"/>
                  </a:ext>
                </a:extLst>
              </a:tr>
              <a:tr h="22048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Santa Rosalía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BD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A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3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74,4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AB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B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C0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BB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908318"/>
                  </a:ext>
                </a:extLst>
              </a:tr>
              <a:tr h="22048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Puerto Carreño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BE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B6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75,5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AA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B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6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BB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941616"/>
                  </a:ext>
                </a:extLst>
              </a:tr>
              <a:tr h="22048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La Primavera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5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B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5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4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74,4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AB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B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7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BB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8130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26855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0BDF9CF-D207-1677-C41E-DD5890FF144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028"/>
          <a:stretch/>
        </p:blipFill>
        <p:spPr>
          <a:xfrm>
            <a:off x="9661" y="-1788"/>
            <a:ext cx="13073676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CCE9036-6CAC-24CC-9BEE-174C37A134F1}"/>
              </a:ext>
            </a:extLst>
          </p:cNvPr>
          <p:cNvSpPr txBox="1"/>
          <p:nvPr/>
        </p:nvSpPr>
        <p:spPr>
          <a:xfrm>
            <a:off x="784907" y="1667051"/>
            <a:ext cx="4270517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MX" sz="6000" b="1" dirty="0">
                <a:solidFill>
                  <a:srgbClr val="F8B017"/>
                </a:solidFill>
                <a:latin typeface="Verdana"/>
                <a:ea typeface="Verdana"/>
                <a:cs typeface="Helvetica"/>
              </a:rPr>
              <a:t>Gracias!</a:t>
            </a:r>
          </a:p>
        </p:txBody>
      </p:sp>
    </p:spTree>
    <p:extLst>
      <p:ext uri="{BB962C8B-B14F-4D97-AF65-F5344CB8AC3E}">
        <p14:creationId xmlns:p14="http://schemas.microsoft.com/office/powerpoint/2010/main" val="3843219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Antioquia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Radar de Servicios Públicos Domiciliarios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37391B7-24EE-0FC7-9ACB-58F39D137B73}"/>
              </a:ext>
            </a:extLst>
          </p:cNvPr>
          <p:cNvSpPr txBox="1"/>
          <p:nvPr/>
        </p:nvSpPr>
        <p:spPr>
          <a:xfrm>
            <a:off x="3525949" y="3770352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5237E06-1410-22BB-45D6-9F42DE1D82D0}"/>
              </a:ext>
            </a:extLst>
          </p:cNvPr>
          <p:cNvSpPr txBox="1"/>
          <p:nvPr/>
        </p:nvSpPr>
        <p:spPr>
          <a:xfrm>
            <a:off x="6120340" y="3770351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F0A5B5A-AC61-6496-67B9-C0884F0877EE}"/>
              </a:ext>
            </a:extLst>
          </p:cNvPr>
          <p:cNvSpPr txBox="1"/>
          <p:nvPr/>
        </p:nvSpPr>
        <p:spPr>
          <a:xfrm>
            <a:off x="8927690" y="3770351"/>
            <a:ext cx="3095123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Servicios Públicos</a:t>
            </a:r>
            <a:endParaRPr lang="es-CO" sz="1200" b="1" dirty="0">
              <a:solidFill>
                <a:srgbClr val="CD3637"/>
              </a:solidFill>
              <a:latin typeface="Aptos" panose="02110004020202020204"/>
              <a:ea typeface="Verdana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81C792B-F02C-62EC-F3F6-87D7FF59A6AB}"/>
              </a:ext>
            </a:extLst>
          </p:cNvPr>
          <p:cNvSpPr txBox="1"/>
          <p:nvPr/>
        </p:nvSpPr>
        <p:spPr>
          <a:xfrm>
            <a:off x="5053781" y="3354852"/>
            <a:ext cx="64559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Servicios Públicos</a:t>
            </a:r>
            <a:endParaRPr lang="es-CO" sz="1200" b="1" dirty="0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8E1F330B-BD79-20CF-1C0C-66B869388B32}"/>
              </a:ext>
            </a:extLst>
          </p:cNvPr>
          <p:cNvGrpSpPr/>
          <p:nvPr/>
        </p:nvGrpSpPr>
        <p:grpSpPr>
          <a:xfrm>
            <a:off x="232907" y="741875"/>
            <a:ext cx="4590237" cy="3028476"/>
            <a:chOff x="146018" y="739932"/>
            <a:chExt cx="4590237" cy="3028476"/>
          </a:xfrm>
        </p:grpSpPr>
        <p:pic>
          <p:nvPicPr>
            <p:cNvPr id="10" name="Imagen 9" descr="Mapa&#10;&#10;Descripción generada automáticamente">
              <a:extLst>
                <a:ext uri="{FF2B5EF4-FFF2-40B4-BE49-F238E27FC236}">
                  <a16:creationId xmlns:a16="http://schemas.microsoft.com/office/drawing/2014/main" id="{77BE1E14-B4BC-BC2A-B4A2-713B2A4E44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54" r="28377"/>
            <a:stretch/>
          </p:blipFill>
          <p:spPr>
            <a:xfrm>
              <a:off x="146018" y="739932"/>
              <a:ext cx="3451600" cy="3028476"/>
            </a:xfrm>
            <a:prstGeom prst="rect">
              <a:avLst/>
            </a:prstGeom>
          </p:spPr>
        </p:pic>
        <p:pic>
          <p:nvPicPr>
            <p:cNvPr id="15" name="Imagen 14" descr="Mapa&#10;&#10;Descripción generada automáticamente">
              <a:extLst>
                <a:ext uri="{FF2B5EF4-FFF2-40B4-BE49-F238E27FC236}">
                  <a16:creationId xmlns:a16="http://schemas.microsoft.com/office/drawing/2014/main" id="{FC532F12-68FB-4ED2-D902-1B6BA16086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651" t="29856" r="8875" b="28432"/>
            <a:stretch/>
          </p:blipFill>
          <p:spPr>
            <a:xfrm>
              <a:off x="3684204" y="1607120"/>
              <a:ext cx="1052051" cy="1710913"/>
            </a:xfrm>
            <a:prstGeom prst="rect">
              <a:avLst/>
            </a:prstGeom>
          </p:spPr>
        </p:pic>
      </p:grpSp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2EC74DCB-7275-BB49-693B-8435E84687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305478"/>
              </p:ext>
            </p:extLst>
          </p:nvPr>
        </p:nvGraphicFramePr>
        <p:xfrm>
          <a:off x="395750" y="4047350"/>
          <a:ext cx="11383297" cy="2760316"/>
        </p:xfrm>
        <a:graphic>
          <a:graphicData uri="http://schemas.openxmlformats.org/drawingml/2006/table">
            <a:tbl>
              <a:tblPr/>
              <a:tblGrid>
                <a:gridCol w="1388527">
                  <a:extLst>
                    <a:ext uri="{9D8B030D-6E8A-4147-A177-3AD203B41FA5}">
                      <a16:colId xmlns:a16="http://schemas.microsoft.com/office/drawing/2014/main" val="2458208836"/>
                    </a:ext>
                  </a:extLst>
                </a:gridCol>
                <a:gridCol w="602568">
                  <a:extLst>
                    <a:ext uri="{9D8B030D-6E8A-4147-A177-3AD203B41FA5}">
                      <a16:colId xmlns:a16="http://schemas.microsoft.com/office/drawing/2014/main" val="3480107822"/>
                    </a:ext>
                  </a:extLst>
                </a:gridCol>
                <a:gridCol w="1047944">
                  <a:extLst>
                    <a:ext uri="{9D8B030D-6E8A-4147-A177-3AD203B41FA5}">
                      <a16:colId xmlns:a16="http://schemas.microsoft.com/office/drawing/2014/main" val="2267104081"/>
                    </a:ext>
                  </a:extLst>
                </a:gridCol>
                <a:gridCol w="1126540">
                  <a:extLst>
                    <a:ext uri="{9D8B030D-6E8A-4147-A177-3AD203B41FA5}">
                      <a16:colId xmlns:a16="http://schemas.microsoft.com/office/drawing/2014/main" val="40593908"/>
                    </a:ext>
                  </a:extLst>
                </a:gridCol>
                <a:gridCol w="1192037">
                  <a:extLst>
                    <a:ext uri="{9D8B030D-6E8A-4147-A177-3AD203B41FA5}">
                      <a16:colId xmlns:a16="http://schemas.microsoft.com/office/drawing/2014/main" val="232609458"/>
                    </a:ext>
                  </a:extLst>
                </a:gridCol>
                <a:gridCol w="1113441">
                  <a:extLst>
                    <a:ext uri="{9D8B030D-6E8A-4147-A177-3AD203B41FA5}">
                      <a16:colId xmlns:a16="http://schemas.microsoft.com/office/drawing/2014/main" val="387655062"/>
                    </a:ext>
                  </a:extLst>
                </a:gridCol>
                <a:gridCol w="1113441">
                  <a:extLst>
                    <a:ext uri="{9D8B030D-6E8A-4147-A177-3AD203B41FA5}">
                      <a16:colId xmlns:a16="http://schemas.microsoft.com/office/drawing/2014/main" val="2020582533"/>
                    </a:ext>
                  </a:extLst>
                </a:gridCol>
                <a:gridCol w="1126540">
                  <a:extLst>
                    <a:ext uri="{9D8B030D-6E8A-4147-A177-3AD203B41FA5}">
                      <a16:colId xmlns:a16="http://schemas.microsoft.com/office/drawing/2014/main" val="2954331101"/>
                    </a:ext>
                  </a:extLst>
                </a:gridCol>
                <a:gridCol w="799058">
                  <a:extLst>
                    <a:ext uri="{9D8B030D-6E8A-4147-A177-3AD203B41FA5}">
                      <a16:colId xmlns:a16="http://schemas.microsoft.com/office/drawing/2014/main" val="2155780730"/>
                    </a:ext>
                  </a:extLst>
                </a:gridCol>
                <a:gridCol w="1021747">
                  <a:extLst>
                    <a:ext uri="{9D8B030D-6E8A-4147-A177-3AD203B41FA5}">
                      <a16:colId xmlns:a16="http://schemas.microsoft.com/office/drawing/2014/main" val="2493142019"/>
                    </a:ext>
                  </a:extLst>
                </a:gridCol>
                <a:gridCol w="851454">
                  <a:extLst>
                    <a:ext uri="{9D8B030D-6E8A-4147-A177-3AD203B41FA5}">
                      <a16:colId xmlns:a16="http://schemas.microsoft.com/office/drawing/2014/main" val="134233352"/>
                    </a:ext>
                  </a:extLst>
                </a:gridCol>
              </a:tblGrid>
              <a:tr h="85891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RADAR.SPD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SPD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Corrupción Observable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Agua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Energia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Aseo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8409092"/>
                  </a:ext>
                </a:extLst>
              </a:tr>
              <a:tr h="1756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Murindó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5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0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5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6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3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5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4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815965"/>
                  </a:ext>
                </a:extLst>
              </a:tr>
              <a:tr h="1756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Cáceres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2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3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2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B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5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3431340"/>
                  </a:ext>
                </a:extLst>
              </a:tr>
              <a:tr h="1756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Mutatá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A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E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5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74,8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AA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4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424497"/>
                  </a:ext>
                </a:extLst>
              </a:tr>
              <a:tr h="1756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Anorí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B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22,1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1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1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6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4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A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B6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5301743"/>
                  </a:ext>
                </a:extLst>
              </a:tr>
              <a:tr h="1756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Necoclí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B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B6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75,3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AA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579636"/>
                  </a:ext>
                </a:extLst>
              </a:tr>
              <a:tr h="1756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Abejorral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B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6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F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75,2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AA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84,5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A0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9877039"/>
                  </a:ext>
                </a:extLst>
              </a:tr>
              <a:tr h="1756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Caucasia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B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2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BF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465326"/>
                  </a:ext>
                </a:extLst>
              </a:tr>
              <a:tr h="1756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Peque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D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2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4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6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6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79,8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A5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8859734"/>
                  </a:ext>
                </a:extLst>
              </a:tr>
              <a:tr h="1756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Concepción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D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2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F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3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2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71,2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AE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819458"/>
                  </a:ext>
                </a:extLst>
              </a:tr>
              <a:tr h="1756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Zaragoza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D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2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5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6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6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61,4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B8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9039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3251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Arauca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Radar de Servicios Públicos Domiciliarios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1B06711-4DAD-3016-5573-B41BEE58750E}"/>
              </a:ext>
            </a:extLst>
          </p:cNvPr>
          <p:cNvSpPr txBox="1"/>
          <p:nvPr/>
        </p:nvSpPr>
        <p:spPr>
          <a:xfrm>
            <a:off x="3525949" y="3217902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A5FF617-217C-A2A5-B05F-B99EEC86E024}"/>
              </a:ext>
            </a:extLst>
          </p:cNvPr>
          <p:cNvSpPr txBox="1"/>
          <p:nvPr/>
        </p:nvSpPr>
        <p:spPr>
          <a:xfrm>
            <a:off x="6120340" y="3217901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37C825D-4D9D-C3FB-25B3-4CF53977CF45}"/>
              </a:ext>
            </a:extLst>
          </p:cNvPr>
          <p:cNvSpPr txBox="1"/>
          <p:nvPr/>
        </p:nvSpPr>
        <p:spPr>
          <a:xfrm>
            <a:off x="8937524" y="3217901"/>
            <a:ext cx="3085290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Servicios Públicos</a:t>
            </a:r>
            <a:endParaRPr lang="es-CO" sz="1200" b="1" dirty="0">
              <a:solidFill>
                <a:srgbClr val="CD3637"/>
              </a:solidFill>
              <a:latin typeface="Aptos" panose="02110004020202020204"/>
              <a:ea typeface="Verdana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4914B59-3974-068A-CE5A-6D43559F2AEA}"/>
              </a:ext>
            </a:extLst>
          </p:cNvPr>
          <p:cNvSpPr txBox="1"/>
          <p:nvPr/>
        </p:nvSpPr>
        <p:spPr>
          <a:xfrm>
            <a:off x="5895975" y="2753641"/>
            <a:ext cx="53946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Radar de Servicios Públicos Domiciliarios por municipios</a:t>
            </a:r>
            <a:endParaRPr lang="es-CO" sz="1200" b="1" dirty="0"/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1CDD8359-36DF-C502-D160-E872BBDFCF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977742"/>
              </p:ext>
            </p:extLst>
          </p:nvPr>
        </p:nvGraphicFramePr>
        <p:xfrm>
          <a:off x="638176" y="3764776"/>
          <a:ext cx="11170366" cy="2429547"/>
        </p:xfrm>
        <a:graphic>
          <a:graphicData uri="http://schemas.openxmlformats.org/drawingml/2006/table">
            <a:tbl>
              <a:tblPr/>
              <a:tblGrid>
                <a:gridCol w="1362553">
                  <a:extLst>
                    <a:ext uri="{9D8B030D-6E8A-4147-A177-3AD203B41FA5}">
                      <a16:colId xmlns:a16="http://schemas.microsoft.com/office/drawing/2014/main" val="2329676810"/>
                    </a:ext>
                  </a:extLst>
                </a:gridCol>
                <a:gridCol w="591297">
                  <a:extLst>
                    <a:ext uri="{9D8B030D-6E8A-4147-A177-3AD203B41FA5}">
                      <a16:colId xmlns:a16="http://schemas.microsoft.com/office/drawing/2014/main" val="3946708298"/>
                    </a:ext>
                  </a:extLst>
                </a:gridCol>
                <a:gridCol w="1028342">
                  <a:extLst>
                    <a:ext uri="{9D8B030D-6E8A-4147-A177-3AD203B41FA5}">
                      <a16:colId xmlns:a16="http://schemas.microsoft.com/office/drawing/2014/main" val="1554579214"/>
                    </a:ext>
                  </a:extLst>
                </a:gridCol>
                <a:gridCol w="1105468">
                  <a:extLst>
                    <a:ext uri="{9D8B030D-6E8A-4147-A177-3AD203B41FA5}">
                      <a16:colId xmlns:a16="http://schemas.microsoft.com/office/drawing/2014/main" val="1322898769"/>
                    </a:ext>
                  </a:extLst>
                </a:gridCol>
                <a:gridCol w="1169739">
                  <a:extLst>
                    <a:ext uri="{9D8B030D-6E8A-4147-A177-3AD203B41FA5}">
                      <a16:colId xmlns:a16="http://schemas.microsoft.com/office/drawing/2014/main" val="1900167240"/>
                    </a:ext>
                  </a:extLst>
                </a:gridCol>
                <a:gridCol w="1092613">
                  <a:extLst>
                    <a:ext uri="{9D8B030D-6E8A-4147-A177-3AD203B41FA5}">
                      <a16:colId xmlns:a16="http://schemas.microsoft.com/office/drawing/2014/main" val="1652986250"/>
                    </a:ext>
                  </a:extLst>
                </a:gridCol>
                <a:gridCol w="1092613">
                  <a:extLst>
                    <a:ext uri="{9D8B030D-6E8A-4147-A177-3AD203B41FA5}">
                      <a16:colId xmlns:a16="http://schemas.microsoft.com/office/drawing/2014/main" val="3549936497"/>
                    </a:ext>
                  </a:extLst>
                </a:gridCol>
                <a:gridCol w="1105468">
                  <a:extLst>
                    <a:ext uri="{9D8B030D-6E8A-4147-A177-3AD203B41FA5}">
                      <a16:colId xmlns:a16="http://schemas.microsoft.com/office/drawing/2014/main" val="72929318"/>
                    </a:ext>
                  </a:extLst>
                </a:gridCol>
                <a:gridCol w="784111">
                  <a:extLst>
                    <a:ext uri="{9D8B030D-6E8A-4147-A177-3AD203B41FA5}">
                      <a16:colId xmlns:a16="http://schemas.microsoft.com/office/drawing/2014/main" val="1666672257"/>
                    </a:ext>
                  </a:extLst>
                </a:gridCol>
                <a:gridCol w="1002634">
                  <a:extLst>
                    <a:ext uri="{9D8B030D-6E8A-4147-A177-3AD203B41FA5}">
                      <a16:colId xmlns:a16="http://schemas.microsoft.com/office/drawing/2014/main" val="1345391951"/>
                    </a:ext>
                  </a:extLst>
                </a:gridCol>
                <a:gridCol w="835528">
                  <a:extLst>
                    <a:ext uri="{9D8B030D-6E8A-4147-A177-3AD203B41FA5}">
                      <a16:colId xmlns:a16="http://schemas.microsoft.com/office/drawing/2014/main" val="3093716153"/>
                    </a:ext>
                  </a:extLst>
                </a:gridCol>
              </a:tblGrid>
              <a:tr h="99935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RADAR.SPD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SPD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Corrupción Observable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Agua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Energia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Aseo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229561"/>
                  </a:ext>
                </a:extLst>
              </a:tr>
              <a:tr h="20431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Saravena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3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6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4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A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594744"/>
                  </a:ext>
                </a:extLst>
              </a:tr>
              <a:tr h="20431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Arauca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5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4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6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EC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8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E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805662"/>
                  </a:ext>
                </a:extLst>
              </a:tr>
              <a:tr h="20431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Arauquita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6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5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6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A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3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13,9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BE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744310"/>
                  </a:ext>
                </a:extLst>
              </a:tr>
              <a:tr h="20431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Tame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7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5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E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C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13,9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8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191550"/>
                  </a:ext>
                </a:extLst>
              </a:tr>
              <a:tr h="20431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Fortul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B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6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4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13,9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5066822"/>
                  </a:ext>
                </a:extLst>
              </a:tr>
              <a:tr h="20431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Puerto Rondón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B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F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6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6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6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5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13,9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2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949034"/>
                  </a:ext>
                </a:extLst>
              </a:tr>
              <a:tr h="20431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Cravo Norte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D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0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6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7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E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13,9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5532389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20FC02A8-8E06-4A8F-A15C-A137BBECF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014" y="979187"/>
            <a:ext cx="5734345" cy="181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668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Atlántico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Radar de Servicios Públicos Domiciliarios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52BE6A1-BEF3-C8BF-BAAB-175E09DB022A}"/>
              </a:ext>
            </a:extLst>
          </p:cNvPr>
          <p:cNvSpPr txBox="1"/>
          <p:nvPr/>
        </p:nvSpPr>
        <p:spPr>
          <a:xfrm>
            <a:off x="6120340" y="3217901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E9C8EB8-A7F8-610A-0973-F2ED501BCB73}"/>
              </a:ext>
            </a:extLst>
          </p:cNvPr>
          <p:cNvSpPr txBox="1"/>
          <p:nvPr/>
        </p:nvSpPr>
        <p:spPr>
          <a:xfrm>
            <a:off x="8858866" y="3217901"/>
            <a:ext cx="3163948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Servicios Públicos</a:t>
            </a:r>
            <a:endParaRPr lang="es-CO" sz="1200" b="1" dirty="0">
              <a:solidFill>
                <a:srgbClr val="CD3637"/>
              </a:solidFill>
              <a:latin typeface="Aptos" panose="02110004020202020204"/>
              <a:ea typeface="Verdana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E355F54-529F-6085-3143-1254608F7211}"/>
              </a:ext>
            </a:extLst>
          </p:cNvPr>
          <p:cNvSpPr txBox="1"/>
          <p:nvPr/>
        </p:nvSpPr>
        <p:spPr>
          <a:xfrm>
            <a:off x="5194633" y="2753641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Servicios </a:t>
            </a:r>
            <a:endParaRPr lang="es-CO" sz="12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751849C-615B-DE53-5ED5-BE14F3A020EB}"/>
              </a:ext>
            </a:extLst>
          </p:cNvPr>
          <p:cNvSpPr txBox="1"/>
          <p:nvPr/>
        </p:nvSpPr>
        <p:spPr>
          <a:xfrm>
            <a:off x="3393432" y="3220007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703FE5A0-CB7E-BFD4-7997-E0147C042DA6}"/>
              </a:ext>
            </a:extLst>
          </p:cNvPr>
          <p:cNvGrpSpPr/>
          <p:nvPr/>
        </p:nvGrpSpPr>
        <p:grpSpPr>
          <a:xfrm>
            <a:off x="633466" y="739932"/>
            <a:ext cx="3928702" cy="2793006"/>
            <a:chOff x="633466" y="739932"/>
            <a:chExt cx="3928702" cy="2793006"/>
          </a:xfrm>
        </p:grpSpPr>
        <p:pic>
          <p:nvPicPr>
            <p:cNvPr id="5" name="Imagen 4" descr="Gráfico&#10;&#10;Descripción generada automáticamente">
              <a:extLst>
                <a:ext uri="{FF2B5EF4-FFF2-40B4-BE49-F238E27FC236}">
                  <a16:creationId xmlns:a16="http://schemas.microsoft.com/office/drawing/2014/main" id="{463E11BC-0CFF-443E-ACA2-76971380F1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60" t="2084" r="25627" b="3994"/>
            <a:stretch/>
          </p:blipFill>
          <p:spPr>
            <a:xfrm>
              <a:off x="633466" y="739932"/>
              <a:ext cx="2759966" cy="2793006"/>
            </a:xfrm>
            <a:prstGeom prst="rect">
              <a:avLst/>
            </a:prstGeom>
          </p:spPr>
        </p:pic>
        <p:pic>
          <p:nvPicPr>
            <p:cNvPr id="10" name="Imagen 9" descr="Gráfico&#10;&#10;Descripción generada automáticamente">
              <a:extLst>
                <a:ext uri="{FF2B5EF4-FFF2-40B4-BE49-F238E27FC236}">
                  <a16:creationId xmlns:a16="http://schemas.microsoft.com/office/drawing/2014/main" id="{DDC3FA14-415D-53C4-52B2-27C32C06D2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81" t="28978" r="8522" b="31023"/>
            <a:stretch/>
          </p:blipFill>
          <p:spPr>
            <a:xfrm>
              <a:off x="3470787" y="1127908"/>
              <a:ext cx="1091381" cy="1719363"/>
            </a:xfrm>
            <a:prstGeom prst="rect">
              <a:avLst/>
            </a:prstGeom>
          </p:spPr>
        </p:pic>
      </p:grpSp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EDE2F947-BD81-A30E-32E7-85ABB49B69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306653"/>
              </p:ext>
            </p:extLst>
          </p:nvPr>
        </p:nvGraphicFramePr>
        <p:xfrm>
          <a:off x="511277" y="3682161"/>
          <a:ext cx="11277602" cy="2934952"/>
        </p:xfrm>
        <a:graphic>
          <a:graphicData uri="http://schemas.openxmlformats.org/drawingml/2006/table">
            <a:tbl>
              <a:tblPr/>
              <a:tblGrid>
                <a:gridCol w="1375634">
                  <a:extLst>
                    <a:ext uri="{9D8B030D-6E8A-4147-A177-3AD203B41FA5}">
                      <a16:colId xmlns:a16="http://schemas.microsoft.com/office/drawing/2014/main" val="3179186873"/>
                    </a:ext>
                  </a:extLst>
                </a:gridCol>
                <a:gridCol w="596974">
                  <a:extLst>
                    <a:ext uri="{9D8B030D-6E8A-4147-A177-3AD203B41FA5}">
                      <a16:colId xmlns:a16="http://schemas.microsoft.com/office/drawing/2014/main" val="2400001354"/>
                    </a:ext>
                  </a:extLst>
                </a:gridCol>
                <a:gridCol w="1038214">
                  <a:extLst>
                    <a:ext uri="{9D8B030D-6E8A-4147-A177-3AD203B41FA5}">
                      <a16:colId xmlns:a16="http://schemas.microsoft.com/office/drawing/2014/main" val="3620435754"/>
                    </a:ext>
                  </a:extLst>
                </a:gridCol>
                <a:gridCol w="1116080">
                  <a:extLst>
                    <a:ext uri="{9D8B030D-6E8A-4147-A177-3AD203B41FA5}">
                      <a16:colId xmlns:a16="http://schemas.microsoft.com/office/drawing/2014/main" val="785557541"/>
                    </a:ext>
                  </a:extLst>
                </a:gridCol>
                <a:gridCol w="1180969">
                  <a:extLst>
                    <a:ext uri="{9D8B030D-6E8A-4147-A177-3AD203B41FA5}">
                      <a16:colId xmlns:a16="http://schemas.microsoft.com/office/drawing/2014/main" val="158281238"/>
                    </a:ext>
                  </a:extLst>
                </a:gridCol>
                <a:gridCol w="1103102">
                  <a:extLst>
                    <a:ext uri="{9D8B030D-6E8A-4147-A177-3AD203B41FA5}">
                      <a16:colId xmlns:a16="http://schemas.microsoft.com/office/drawing/2014/main" val="3366504956"/>
                    </a:ext>
                  </a:extLst>
                </a:gridCol>
                <a:gridCol w="1103102">
                  <a:extLst>
                    <a:ext uri="{9D8B030D-6E8A-4147-A177-3AD203B41FA5}">
                      <a16:colId xmlns:a16="http://schemas.microsoft.com/office/drawing/2014/main" val="1218941581"/>
                    </a:ext>
                  </a:extLst>
                </a:gridCol>
                <a:gridCol w="1116080">
                  <a:extLst>
                    <a:ext uri="{9D8B030D-6E8A-4147-A177-3AD203B41FA5}">
                      <a16:colId xmlns:a16="http://schemas.microsoft.com/office/drawing/2014/main" val="217934145"/>
                    </a:ext>
                  </a:extLst>
                </a:gridCol>
                <a:gridCol w="791639">
                  <a:extLst>
                    <a:ext uri="{9D8B030D-6E8A-4147-A177-3AD203B41FA5}">
                      <a16:colId xmlns:a16="http://schemas.microsoft.com/office/drawing/2014/main" val="2745439962"/>
                    </a:ext>
                  </a:extLst>
                </a:gridCol>
                <a:gridCol w="1012259">
                  <a:extLst>
                    <a:ext uri="{9D8B030D-6E8A-4147-A177-3AD203B41FA5}">
                      <a16:colId xmlns:a16="http://schemas.microsoft.com/office/drawing/2014/main" val="4202886886"/>
                    </a:ext>
                  </a:extLst>
                </a:gridCol>
                <a:gridCol w="843549">
                  <a:extLst>
                    <a:ext uri="{9D8B030D-6E8A-4147-A177-3AD203B41FA5}">
                      <a16:colId xmlns:a16="http://schemas.microsoft.com/office/drawing/2014/main" val="988663284"/>
                    </a:ext>
                  </a:extLst>
                </a:gridCol>
              </a:tblGrid>
              <a:tr h="92660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RADAR.SPD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SPD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Corrupción Observable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Agua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Energia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Aseo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1096050"/>
                  </a:ext>
                </a:extLst>
              </a:tr>
              <a:tr h="20083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Malambo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D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BC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3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4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62,9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B7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3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60,9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B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4443949"/>
                  </a:ext>
                </a:extLst>
              </a:tr>
              <a:tr h="20083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Baranoa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4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D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1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5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BD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B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67,6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B2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1315396"/>
                  </a:ext>
                </a:extLst>
              </a:tr>
              <a:tr h="20083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Piojó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7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A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4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5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6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A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636708"/>
                  </a:ext>
                </a:extLst>
              </a:tr>
              <a:tr h="20083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Usiacurí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7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F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C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6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5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BC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2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0605400"/>
                  </a:ext>
                </a:extLst>
              </a:tr>
              <a:tr h="20083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Santa Lucía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F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E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6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5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B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60,2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B9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D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794433"/>
                  </a:ext>
                </a:extLst>
              </a:tr>
              <a:tr h="20083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Palmar de Varela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8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F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5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5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BF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419783"/>
                  </a:ext>
                </a:extLst>
              </a:tr>
              <a:tr h="20083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Santo Tomás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E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2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4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5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E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648183"/>
                  </a:ext>
                </a:extLst>
              </a:tr>
              <a:tr h="20083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Sabanalarga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A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1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EC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3986216"/>
                  </a:ext>
                </a:extLst>
              </a:tr>
              <a:tr h="20083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Barranquilla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4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7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EC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B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575277"/>
                  </a:ext>
                </a:extLst>
              </a:tr>
              <a:tr h="20083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Soledad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B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3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1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EC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4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34977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6616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Bolívar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Radar de Servicios Públicos Domiciliarios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46DE2D8-7AB5-C832-CA4C-ABA4A0FB1509}"/>
              </a:ext>
            </a:extLst>
          </p:cNvPr>
          <p:cNvSpPr txBox="1"/>
          <p:nvPr/>
        </p:nvSpPr>
        <p:spPr>
          <a:xfrm>
            <a:off x="3611717" y="3659511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2767AE9-D371-363E-17DC-593EA3948394}"/>
              </a:ext>
            </a:extLst>
          </p:cNvPr>
          <p:cNvSpPr txBox="1"/>
          <p:nvPr/>
        </p:nvSpPr>
        <p:spPr>
          <a:xfrm>
            <a:off x="6206108" y="3659510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6B9691D-420F-837B-A15A-15D606A9344B}"/>
              </a:ext>
            </a:extLst>
          </p:cNvPr>
          <p:cNvSpPr txBox="1"/>
          <p:nvPr/>
        </p:nvSpPr>
        <p:spPr>
          <a:xfrm>
            <a:off x="8996516" y="3659510"/>
            <a:ext cx="3112065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Servicios Públicos</a:t>
            </a:r>
            <a:endParaRPr lang="es-CO" sz="1200" b="1" dirty="0">
              <a:solidFill>
                <a:srgbClr val="CD3637"/>
              </a:solidFill>
              <a:latin typeface="Aptos" panose="02110004020202020204"/>
              <a:ea typeface="Verdana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3EA0692-6CA9-6EC5-6EE9-DCFAB806623B}"/>
              </a:ext>
            </a:extLst>
          </p:cNvPr>
          <p:cNvSpPr txBox="1"/>
          <p:nvPr/>
        </p:nvSpPr>
        <p:spPr>
          <a:xfrm>
            <a:off x="5053781" y="3195250"/>
            <a:ext cx="63226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Servicios Públicos Domiciliarios</a:t>
            </a:r>
            <a:endParaRPr lang="es-CO" sz="1200" b="1" dirty="0"/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ABDB7583-5C94-3439-EE7C-3B8F028CCF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239894"/>
              </p:ext>
            </p:extLst>
          </p:nvPr>
        </p:nvGraphicFramePr>
        <p:xfrm>
          <a:off x="197427" y="3936508"/>
          <a:ext cx="11911153" cy="2744844"/>
        </p:xfrm>
        <a:graphic>
          <a:graphicData uri="http://schemas.openxmlformats.org/drawingml/2006/table">
            <a:tbl>
              <a:tblPr/>
              <a:tblGrid>
                <a:gridCol w="1702815">
                  <a:extLst>
                    <a:ext uri="{9D8B030D-6E8A-4147-A177-3AD203B41FA5}">
                      <a16:colId xmlns:a16="http://schemas.microsoft.com/office/drawing/2014/main" val="2357970467"/>
                    </a:ext>
                  </a:extLst>
                </a:gridCol>
                <a:gridCol w="519083">
                  <a:extLst>
                    <a:ext uri="{9D8B030D-6E8A-4147-A177-3AD203B41FA5}">
                      <a16:colId xmlns:a16="http://schemas.microsoft.com/office/drawing/2014/main" val="2721224198"/>
                    </a:ext>
                  </a:extLst>
                </a:gridCol>
                <a:gridCol w="958064">
                  <a:extLst>
                    <a:ext uri="{9D8B030D-6E8A-4147-A177-3AD203B41FA5}">
                      <a16:colId xmlns:a16="http://schemas.microsoft.com/office/drawing/2014/main" val="422351190"/>
                    </a:ext>
                  </a:extLst>
                </a:gridCol>
                <a:gridCol w="1178779">
                  <a:extLst>
                    <a:ext uri="{9D8B030D-6E8A-4147-A177-3AD203B41FA5}">
                      <a16:colId xmlns:a16="http://schemas.microsoft.com/office/drawing/2014/main" val="3950862071"/>
                    </a:ext>
                  </a:extLst>
                </a:gridCol>
                <a:gridCol w="1247314">
                  <a:extLst>
                    <a:ext uri="{9D8B030D-6E8A-4147-A177-3AD203B41FA5}">
                      <a16:colId xmlns:a16="http://schemas.microsoft.com/office/drawing/2014/main" val="2308286222"/>
                    </a:ext>
                  </a:extLst>
                </a:gridCol>
                <a:gridCol w="1165072">
                  <a:extLst>
                    <a:ext uri="{9D8B030D-6E8A-4147-A177-3AD203B41FA5}">
                      <a16:colId xmlns:a16="http://schemas.microsoft.com/office/drawing/2014/main" val="1900842557"/>
                    </a:ext>
                  </a:extLst>
                </a:gridCol>
                <a:gridCol w="1165072">
                  <a:extLst>
                    <a:ext uri="{9D8B030D-6E8A-4147-A177-3AD203B41FA5}">
                      <a16:colId xmlns:a16="http://schemas.microsoft.com/office/drawing/2014/main" val="3955547630"/>
                    </a:ext>
                  </a:extLst>
                </a:gridCol>
                <a:gridCol w="1178779">
                  <a:extLst>
                    <a:ext uri="{9D8B030D-6E8A-4147-A177-3AD203B41FA5}">
                      <a16:colId xmlns:a16="http://schemas.microsoft.com/office/drawing/2014/main" val="2329008422"/>
                    </a:ext>
                  </a:extLst>
                </a:gridCol>
                <a:gridCol w="836111">
                  <a:extLst>
                    <a:ext uri="{9D8B030D-6E8A-4147-A177-3AD203B41FA5}">
                      <a16:colId xmlns:a16="http://schemas.microsoft.com/office/drawing/2014/main" val="698227970"/>
                    </a:ext>
                  </a:extLst>
                </a:gridCol>
                <a:gridCol w="1069126">
                  <a:extLst>
                    <a:ext uri="{9D8B030D-6E8A-4147-A177-3AD203B41FA5}">
                      <a16:colId xmlns:a16="http://schemas.microsoft.com/office/drawing/2014/main" val="3397479824"/>
                    </a:ext>
                  </a:extLst>
                </a:gridCol>
                <a:gridCol w="890938">
                  <a:extLst>
                    <a:ext uri="{9D8B030D-6E8A-4147-A177-3AD203B41FA5}">
                      <a16:colId xmlns:a16="http://schemas.microsoft.com/office/drawing/2014/main" val="330408401"/>
                    </a:ext>
                  </a:extLst>
                </a:gridCol>
              </a:tblGrid>
              <a:tr h="81274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RADAR.SPD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SPD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Corrupción Observable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Agua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Energia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Aseo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412341"/>
                  </a:ext>
                </a:extLst>
              </a:tr>
              <a:tr h="1931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Norosí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6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5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69,5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B0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6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9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2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1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85,0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A0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72,0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D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487750"/>
                  </a:ext>
                </a:extLst>
              </a:tr>
              <a:tr h="1931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Tiquisio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A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7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62,1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B8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6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2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78,6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A6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71,6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E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14736"/>
                  </a:ext>
                </a:extLst>
              </a:tr>
              <a:tr h="1931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Montecristo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5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3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2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2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2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3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70,9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AE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340058"/>
                  </a:ext>
                </a:extLst>
              </a:tr>
              <a:tr h="1931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Morales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8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1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2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E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A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62,8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B7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479611"/>
                  </a:ext>
                </a:extLst>
              </a:tr>
              <a:tr h="1931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 Juan Nepomuceno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3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3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2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8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2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BC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C0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5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33191"/>
                  </a:ext>
                </a:extLst>
              </a:tr>
              <a:tr h="1931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El Guamo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E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A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22,3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1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A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2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4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9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61,6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B8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9881401"/>
                  </a:ext>
                </a:extLst>
              </a:tr>
              <a:tr h="1931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Simití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3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4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F1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9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2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1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C0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65,7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B4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32417"/>
                  </a:ext>
                </a:extLst>
              </a:tr>
              <a:tr h="19419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 Jacinto del Cauca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7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BF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6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2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3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61,5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B8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81,7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A3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1270295"/>
                  </a:ext>
                </a:extLst>
              </a:tr>
              <a:tr h="1931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Cartagena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E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E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E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0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A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2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B6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505773"/>
                  </a:ext>
                </a:extLst>
              </a:tr>
              <a:tr h="1931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 Jacinto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E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4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5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3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9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2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61,7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B8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4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936365"/>
                  </a:ext>
                </a:extLst>
              </a:tr>
            </a:tbl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81A48D4A-E1A4-D9C6-8C87-6AF537DDE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103" y="726416"/>
            <a:ext cx="2343777" cy="311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505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>
            <a:extLst>
              <a:ext uri="{FF2B5EF4-FFF2-40B4-BE49-F238E27FC236}">
                <a16:creationId xmlns:a16="http://schemas.microsoft.com/office/drawing/2014/main" id="{5237B6DF-4ECA-D7E1-7558-203A636AC9BA}"/>
              </a:ext>
            </a:extLst>
          </p:cNvPr>
          <p:cNvGrpSpPr/>
          <p:nvPr/>
        </p:nvGrpSpPr>
        <p:grpSpPr>
          <a:xfrm>
            <a:off x="564249" y="652730"/>
            <a:ext cx="4805977" cy="3215190"/>
            <a:chOff x="564249" y="612090"/>
            <a:chExt cx="4805977" cy="3215190"/>
          </a:xfrm>
        </p:grpSpPr>
        <p:pic>
          <p:nvPicPr>
            <p:cNvPr id="5" name="Imagen 4" descr="Mapa&#10;&#10;Descripción generada automáticamente">
              <a:extLst>
                <a:ext uri="{FF2B5EF4-FFF2-40B4-BE49-F238E27FC236}">
                  <a16:creationId xmlns:a16="http://schemas.microsoft.com/office/drawing/2014/main" id="{9EE4AE52-9E0A-15CE-8E6B-5AC7C6F064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34" t="3718" r="19533" b="3464"/>
            <a:stretch/>
          </p:blipFill>
          <p:spPr>
            <a:xfrm>
              <a:off x="564249" y="612090"/>
              <a:ext cx="3799933" cy="3215190"/>
            </a:xfrm>
            <a:prstGeom prst="rect">
              <a:avLst/>
            </a:prstGeom>
          </p:spPr>
        </p:pic>
        <p:pic>
          <p:nvPicPr>
            <p:cNvPr id="9" name="Imagen 8" descr="Mapa&#10;&#10;Descripción generada automáticamente">
              <a:extLst>
                <a:ext uri="{FF2B5EF4-FFF2-40B4-BE49-F238E27FC236}">
                  <a16:creationId xmlns:a16="http://schemas.microsoft.com/office/drawing/2014/main" id="{1DF16DD2-81E9-C81E-FE23-F25F667871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088" t="31382" r="3372" b="28096"/>
            <a:stretch/>
          </p:blipFill>
          <p:spPr>
            <a:xfrm>
              <a:off x="4364182" y="1076695"/>
              <a:ext cx="1006044" cy="1787237"/>
            </a:xfrm>
            <a:prstGeom prst="rect">
              <a:avLst/>
            </a:prstGeom>
          </p:spPr>
        </p:pic>
      </p:grpSp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Boyacá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Radar de Servicios Públicos Domiciliarios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0FA749B-DAE9-C088-8CA3-8994D9278A0E}"/>
              </a:ext>
            </a:extLst>
          </p:cNvPr>
          <p:cNvSpPr txBox="1"/>
          <p:nvPr/>
        </p:nvSpPr>
        <p:spPr>
          <a:xfrm>
            <a:off x="3289753" y="3559727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BA925AE-4EE7-6290-96E6-0FB23F333AEC}"/>
              </a:ext>
            </a:extLst>
          </p:cNvPr>
          <p:cNvSpPr txBox="1"/>
          <p:nvPr/>
        </p:nvSpPr>
        <p:spPr>
          <a:xfrm>
            <a:off x="5967983" y="3545210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8AA33F2-847A-AB8A-C289-56D8126566A9}"/>
              </a:ext>
            </a:extLst>
          </p:cNvPr>
          <p:cNvSpPr txBox="1"/>
          <p:nvPr/>
        </p:nvSpPr>
        <p:spPr>
          <a:xfrm>
            <a:off x="8626957" y="3545210"/>
            <a:ext cx="324349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Servicios Públicos</a:t>
            </a:r>
            <a:endParaRPr lang="es-CO" sz="1200" b="1" dirty="0">
              <a:solidFill>
                <a:srgbClr val="CD3637"/>
              </a:solidFill>
              <a:latin typeface="Aptos" panose="02110004020202020204"/>
              <a:ea typeface="Verdana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9413ABF-13BE-2968-3B41-092B69A172E5}"/>
              </a:ext>
            </a:extLst>
          </p:cNvPr>
          <p:cNvSpPr txBox="1"/>
          <p:nvPr/>
        </p:nvSpPr>
        <p:spPr>
          <a:xfrm>
            <a:off x="5104278" y="3035791"/>
            <a:ext cx="633533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Servicios Públicos</a:t>
            </a:r>
            <a:endParaRPr lang="es-CO" sz="1200" b="1" dirty="0"/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6634F907-DAD6-56D0-C87C-A1456A54B3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40301"/>
              </p:ext>
            </p:extLst>
          </p:nvPr>
        </p:nvGraphicFramePr>
        <p:xfrm>
          <a:off x="370610" y="3851243"/>
          <a:ext cx="11499848" cy="2822842"/>
        </p:xfrm>
        <a:graphic>
          <a:graphicData uri="http://schemas.openxmlformats.org/drawingml/2006/table">
            <a:tbl>
              <a:tblPr/>
              <a:tblGrid>
                <a:gridCol w="1402743">
                  <a:extLst>
                    <a:ext uri="{9D8B030D-6E8A-4147-A177-3AD203B41FA5}">
                      <a16:colId xmlns:a16="http://schemas.microsoft.com/office/drawing/2014/main" val="3441989583"/>
                    </a:ext>
                  </a:extLst>
                </a:gridCol>
                <a:gridCol w="608738">
                  <a:extLst>
                    <a:ext uri="{9D8B030D-6E8A-4147-A177-3AD203B41FA5}">
                      <a16:colId xmlns:a16="http://schemas.microsoft.com/office/drawing/2014/main" val="2906075014"/>
                    </a:ext>
                  </a:extLst>
                </a:gridCol>
                <a:gridCol w="1058674">
                  <a:extLst>
                    <a:ext uri="{9D8B030D-6E8A-4147-A177-3AD203B41FA5}">
                      <a16:colId xmlns:a16="http://schemas.microsoft.com/office/drawing/2014/main" val="2234860090"/>
                    </a:ext>
                  </a:extLst>
                </a:gridCol>
                <a:gridCol w="1138075">
                  <a:extLst>
                    <a:ext uri="{9D8B030D-6E8A-4147-A177-3AD203B41FA5}">
                      <a16:colId xmlns:a16="http://schemas.microsoft.com/office/drawing/2014/main" val="2814640991"/>
                    </a:ext>
                  </a:extLst>
                </a:gridCol>
                <a:gridCol w="1204242">
                  <a:extLst>
                    <a:ext uri="{9D8B030D-6E8A-4147-A177-3AD203B41FA5}">
                      <a16:colId xmlns:a16="http://schemas.microsoft.com/office/drawing/2014/main" val="3694258001"/>
                    </a:ext>
                  </a:extLst>
                </a:gridCol>
                <a:gridCol w="1124841">
                  <a:extLst>
                    <a:ext uri="{9D8B030D-6E8A-4147-A177-3AD203B41FA5}">
                      <a16:colId xmlns:a16="http://schemas.microsoft.com/office/drawing/2014/main" val="90312153"/>
                    </a:ext>
                  </a:extLst>
                </a:gridCol>
                <a:gridCol w="1124841">
                  <a:extLst>
                    <a:ext uri="{9D8B030D-6E8A-4147-A177-3AD203B41FA5}">
                      <a16:colId xmlns:a16="http://schemas.microsoft.com/office/drawing/2014/main" val="562565245"/>
                    </a:ext>
                  </a:extLst>
                </a:gridCol>
                <a:gridCol w="1138075">
                  <a:extLst>
                    <a:ext uri="{9D8B030D-6E8A-4147-A177-3AD203B41FA5}">
                      <a16:colId xmlns:a16="http://schemas.microsoft.com/office/drawing/2014/main" val="216301321"/>
                    </a:ext>
                  </a:extLst>
                </a:gridCol>
                <a:gridCol w="807239">
                  <a:extLst>
                    <a:ext uri="{9D8B030D-6E8A-4147-A177-3AD203B41FA5}">
                      <a16:colId xmlns:a16="http://schemas.microsoft.com/office/drawing/2014/main" val="1076448474"/>
                    </a:ext>
                  </a:extLst>
                </a:gridCol>
                <a:gridCol w="1032208">
                  <a:extLst>
                    <a:ext uri="{9D8B030D-6E8A-4147-A177-3AD203B41FA5}">
                      <a16:colId xmlns:a16="http://schemas.microsoft.com/office/drawing/2014/main" val="1070332159"/>
                    </a:ext>
                  </a:extLst>
                </a:gridCol>
                <a:gridCol w="860172">
                  <a:extLst>
                    <a:ext uri="{9D8B030D-6E8A-4147-A177-3AD203B41FA5}">
                      <a16:colId xmlns:a16="http://schemas.microsoft.com/office/drawing/2014/main" val="1134556201"/>
                    </a:ext>
                  </a:extLst>
                </a:gridCol>
              </a:tblGrid>
              <a:tr h="92144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RADAR.SPD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SPD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Corrupción Observable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Agua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Energia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Aseo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9081400"/>
                  </a:ext>
                </a:extLst>
              </a:tr>
              <a:tr h="18838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Cómbita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8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E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8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7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92,6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98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185139"/>
                  </a:ext>
                </a:extLst>
              </a:tr>
              <a:tr h="18838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Oicatá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0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6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C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2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7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89,6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9B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7342557"/>
                  </a:ext>
                </a:extLst>
              </a:tr>
              <a:tr h="18838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Susacón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3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8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22,6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0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77,9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7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034646"/>
                  </a:ext>
                </a:extLst>
              </a:tr>
              <a:tr h="18838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Aquitania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D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E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3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4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72,7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C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92,0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99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7275093"/>
                  </a:ext>
                </a:extLst>
              </a:tr>
              <a:tr h="18838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Quípama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D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13,6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A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A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6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0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78,8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A6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8757705"/>
                  </a:ext>
                </a:extLst>
              </a:tr>
              <a:tr h="18838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Coper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1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B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85,1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A0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814559"/>
                  </a:ext>
                </a:extLst>
              </a:tr>
              <a:tr h="18838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Ventaquemada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3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BC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7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89,4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9B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8177397"/>
                  </a:ext>
                </a:extLst>
              </a:tr>
              <a:tr h="18838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Guayatá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E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F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5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6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BD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3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93,2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97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729771"/>
                  </a:ext>
                </a:extLst>
              </a:tr>
              <a:tr h="18838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Páez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E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D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3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B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5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81,0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A4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704971"/>
                  </a:ext>
                </a:extLst>
              </a:tr>
              <a:tr h="18838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Sativanorte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E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EC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A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C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D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88,0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9D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00153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4177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6B557B07-77A0-EADB-0A39-6EC662859470}"/>
              </a:ext>
            </a:extLst>
          </p:cNvPr>
          <p:cNvGrpSpPr/>
          <p:nvPr/>
        </p:nvGrpSpPr>
        <p:grpSpPr>
          <a:xfrm>
            <a:off x="627230" y="688094"/>
            <a:ext cx="4933730" cy="2853348"/>
            <a:chOff x="627230" y="688094"/>
            <a:chExt cx="4933730" cy="2853348"/>
          </a:xfrm>
        </p:grpSpPr>
        <p:pic>
          <p:nvPicPr>
            <p:cNvPr id="9" name="Imagen 8" descr="Mapa&#10;&#10;Descripción generada automáticamente">
              <a:extLst>
                <a:ext uri="{FF2B5EF4-FFF2-40B4-BE49-F238E27FC236}">
                  <a16:creationId xmlns:a16="http://schemas.microsoft.com/office/drawing/2014/main" id="{C2AFC77B-0206-C69B-8210-9C42C9FD3F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2" t="7117" r="17257" b="8404"/>
            <a:stretch/>
          </p:blipFill>
          <p:spPr>
            <a:xfrm>
              <a:off x="627230" y="688094"/>
              <a:ext cx="3939079" cy="2853348"/>
            </a:xfrm>
            <a:prstGeom prst="rect">
              <a:avLst/>
            </a:prstGeom>
          </p:spPr>
        </p:pic>
        <p:pic>
          <p:nvPicPr>
            <p:cNvPr id="12" name="Imagen 11" descr="Mapa&#10;&#10;Descripción generada automáticamente">
              <a:extLst>
                <a:ext uri="{FF2B5EF4-FFF2-40B4-BE49-F238E27FC236}">
                  <a16:creationId xmlns:a16="http://schemas.microsoft.com/office/drawing/2014/main" id="{8C356E57-9855-2029-6586-E819471929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129" t="29739" b="30560"/>
            <a:stretch/>
          </p:blipFill>
          <p:spPr>
            <a:xfrm>
              <a:off x="4566309" y="827842"/>
              <a:ext cx="994651" cy="1809067"/>
            </a:xfrm>
            <a:prstGeom prst="rect">
              <a:avLst/>
            </a:prstGeom>
          </p:spPr>
        </p:pic>
      </p:grpSp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Caldas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Radar de Servicios Públicos Domiciliarios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15786DA-84D0-BA08-CB00-D41CEAEB1E88}"/>
              </a:ext>
            </a:extLst>
          </p:cNvPr>
          <p:cNvSpPr txBox="1"/>
          <p:nvPr/>
        </p:nvSpPr>
        <p:spPr>
          <a:xfrm>
            <a:off x="3373592" y="3326136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FE78C4F-0E68-7FF1-B072-83E538312BD3}"/>
              </a:ext>
            </a:extLst>
          </p:cNvPr>
          <p:cNvSpPr txBox="1"/>
          <p:nvPr/>
        </p:nvSpPr>
        <p:spPr>
          <a:xfrm>
            <a:off x="5967983" y="3326135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9125A92-67F3-A531-F13C-B67DEA0B3E52}"/>
              </a:ext>
            </a:extLst>
          </p:cNvPr>
          <p:cNvSpPr txBox="1"/>
          <p:nvPr/>
        </p:nvSpPr>
        <p:spPr>
          <a:xfrm>
            <a:off x="8721213" y="3326135"/>
            <a:ext cx="3149243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Servicios Públicos</a:t>
            </a:r>
            <a:endParaRPr lang="es-CO" sz="1200" b="1" dirty="0">
              <a:solidFill>
                <a:srgbClr val="CD3637"/>
              </a:solidFill>
              <a:latin typeface="Aptos" panose="02110004020202020204"/>
              <a:ea typeface="Verdana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A6CEEBC-5376-2DC2-CB65-676799C057E7}"/>
              </a:ext>
            </a:extLst>
          </p:cNvPr>
          <p:cNvSpPr txBox="1"/>
          <p:nvPr/>
        </p:nvSpPr>
        <p:spPr>
          <a:xfrm>
            <a:off x="5164282" y="2863821"/>
            <a:ext cx="63376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Servicios Públicos</a:t>
            </a:r>
            <a:endParaRPr lang="es-CO" sz="1200" b="1" dirty="0"/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2CA7F873-3071-1B54-8A67-70CB0627CC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856660"/>
              </p:ext>
            </p:extLst>
          </p:nvPr>
        </p:nvGraphicFramePr>
        <p:xfrm>
          <a:off x="321544" y="3664828"/>
          <a:ext cx="11638392" cy="3006136"/>
        </p:xfrm>
        <a:graphic>
          <a:graphicData uri="http://schemas.openxmlformats.org/drawingml/2006/table">
            <a:tbl>
              <a:tblPr/>
              <a:tblGrid>
                <a:gridCol w="1419643">
                  <a:extLst>
                    <a:ext uri="{9D8B030D-6E8A-4147-A177-3AD203B41FA5}">
                      <a16:colId xmlns:a16="http://schemas.microsoft.com/office/drawing/2014/main" val="4293017669"/>
                    </a:ext>
                  </a:extLst>
                </a:gridCol>
                <a:gridCol w="616072">
                  <a:extLst>
                    <a:ext uri="{9D8B030D-6E8A-4147-A177-3AD203B41FA5}">
                      <a16:colId xmlns:a16="http://schemas.microsoft.com/office/drawing/2014/main" val="1193587584"/>
                    </a:ext>
                  </a:extLst>
                </a:gridCol>
                <a:gridCol w="1071429">
                  <a:extLst>
                    <a:ext uri="{9D8B030D-6E8A-4147-A177-3AD203B41FA5}">
                      <a16:colId xmlns:a16="http://schemas.microsoft.com/office/drawing/2014/main" val="1685409022"/>
                    </a:ext>
                  </a:extLst>
                </a:gridCol>
                <a:gridCol w="1151785">
                  <a:extLst>
                    <a:ext uri="{9D8B030D-6E8A-4147-A177-3AD203B41FA5}">
                      <a16:colId xmlns:a16="http://schemas.microsoft.com/office/drawing/2014/main" val="2208928141"/>
                    </a:ext>
                  </a:extLst>
                </a:gridCol>
                <a:gridCol w="1218750">
                  <a:extLst>
                    <a:ext uri="{9D8B030D-6E8A-4147-A177-3AD203B41FA5}">
                      <a16:colId xmlns:a16="http://schemas.microsoft.com/office/drawing/2014/main" val="3339182841"/>
                    </a:ext>
                  </a:extLst>
                </a:gridCol>
                <a:gridCol w="1138392">
                  <a:extLst>
                    <a:ext uri="{9D8B030D-6E8A-4147-A177-3AD203B41FA5}">
                      <a16:colId xmlns:a16="http://schemas.microsoft.com/office/drawing/2014/main" val="3287138200"/>
                    </a:ext>
                  </a:extLst>
                </a:gridCol>
                <a:gridCol w="1138392">
                  <a:extLst>
                    <a:ext uri="{9D8B030D-6E8A-4147-A177-3AD203B41FA5}">
                      <a16:colId xmlns:a16="http://schemas.microsoft.com/office/drawing/2014/main" val="3062890614"/>
                    </a:ext>
                  </a:extLst>
                </a:gridCol>
                <a:gridCol w="1151785">
                  <a:extLst>
                    <a:ext uri="{9D8B030D-6E8A-4147-A177-3AD203B41FA5}">
                      <a16:colId xmlns:a16="http://schemas.microsoft.com/office/drawing/2014/main" val="3488467311"/>
                    </a:ext>
                  </a:extLst>
                </a:gridCol>
                <a:gridCol w="816964">
                  <a:extLst>
                    <a:ext uri="{9D8B030D-6E8A-4147-A177-3AD203B41FA5}">
                      <a16:colId xmlns:a16="http://schemas.microsoft.com/office/drawing/2014/main" val="3746056917"/>
                    </a:ext>
                  </a:extLst>
                </a:gridCol>
                <a:gridCol w="1044644">
                  <a:extLst>
                    <a:ext uri="{9D8B030D-6E8A-4147-A177-3AD203B41FA5}">
                      <a16:colId xmlns:a16="http://schemas.microsoft.com/office/drawing/2014/main" val="1765163614"/>
                    </a:ext>
                  </a:extLst>
                </a:gridCol>
                <a:gridCol w="870536">
                  <a:extLst>
                    <a:ext uri="{9D8B030D-6E8A-4147-A177-3AD203B41FA5}">
                      <a16:colId xmlns:a16="http://schemas.microsoft.com/office/drawing/2014/main" val="3980448928"/>
                    </a:ext>
                  </a:extLst>
                </a:gridCol>
              </a:tblGrid>
              <a:tr h="98741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Municipio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PDET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RADAR.SPD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Vulneración SPD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Corrupción Observable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Corrupción Oculta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Capacidad Institucional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Agua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Energia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Aseo</a:t>
                      </a:r>
                    </a:p>
                  </a:txBody>
                  <a:tcPr marL="7260" marR="7260" marT="7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2035929"/>
                  </a:ext>
                </a:extLst>
              </a:tr>
              <a:tr h="20187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Salamina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E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B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F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2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3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C1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D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B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422445"/>
                  </a:ext>
                </a:extLst>
              </a:tr>
              <a:tr h="20187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 José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F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EC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2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2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3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C0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E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88,8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9C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846880"/>
                  </a:ext>
                </a:extLst>
              </a:tr>
              <a:tr h="20187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Pensilvania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0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ED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C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5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2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3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9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22,3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0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77,5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8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710985"/>
                  </a:ext>
                </a:extLst>
              </a:tr>
              <a:tr h="20187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Marulanda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0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6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0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2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3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E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A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648120"/>
                  </a:ext>
                </a:extLst>
              </a:tr>
              <a:tr h="20187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Manzanares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2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D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5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2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3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BF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B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BD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032758"/>
                  </a:ext>
                </a:extLst>
              </a:tr>
              <a:tr h="20187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Samaná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2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ED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1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3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2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3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14,4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76,2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A9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9809459"/>
                  </a:ext>
                </a:extLst>
              </a:tr>
              <a:tr h="20187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Anserma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3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EC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6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5,0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2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2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3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8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1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1353735"/>
                  </a:ext>
                </a:extLst>
              </a:tr>
              <a:tr h="20187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Pácora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EC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7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2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2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3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E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F0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60,8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B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2252340"/>
                  </a:ext>
                </a:extLst>
              </a:tr>
              <a:tr h="20187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Filadelfia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18,9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E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6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5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20,5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2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3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9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F1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60,6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B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644637"/>
                  </a:ext>
                </a:extLst>
              </a:tr>
              <a:tr h="20187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Risaralda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EC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29,6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6,8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F1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21,1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2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50,7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3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40,3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E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51,2</a:t>
                      </a:r>
                    </a:p>
                  </a:txBody>
                  <a:tcPr marL="7260" marR="7260" marT="72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3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1144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9145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o 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1B84F2FDC31CE40BEE2C347F9CC2599" ma:contentTypeVersion="0" ma:contentTypeDescription="Crear nuevo documento." ma:contentTypeScope="" ma:versionID="8061c21ec8615183a7d429b15103ea8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b4afbcb2487568e4ac3f4426186394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B0A4C1F-3D21-4678-B484-CCD48490D1E5}"/>
</file>

<file path=customXml/itemProps2.xml><?xml version="1.0" encoding="utf-8"?>
<ds:datastoreItem xmlns:ds="http://schemas.openxmlformats.org/officeDocument/2006/customXml" ds:itemID="{852C5B52-94BA-4A62-9CC6-B3E57418CDDB}">
  <ds:schemaRefs>
    <ds:schemaRef ds:uri="http://schemas.microsoft.com/office/2006/metadata/properties"/>
    <ds:schemaRef ds:uri="http://schemas.microsoft.com/office/infopath/2007/PartnerControls"/>
    <ds:schemaRef ds:uri="0e5ab9b7-57ae-41f1-8beb-8290f78adce8"/>
    <ds:schemaRef ds:uri="6cdd4ce2-03b1-49b4-86c1-7572c28a7541"/>
  </ds:schemaRefs>
</ds:datastoreItem>
</file>

<file path=customXml/itemProps3.xml><?xml version="1.0" encoding="utf-8"?>
<ds:datastoreItem xmlns:ds="http://schemas.openxmlformats.org/officeDocument/2006/customXml" ds:itemID="{89197F19-4D2B-48C4-BF93-2631E887669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4697</Words>
  <Application>Microsoft Office PowerPoint</Application>
  <PresentationFormat>Panorámica</PresentationFormat>
  <Paragraphs>3525</Paragraphs>
  <Slides>35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1" baseType="lpstr">
      <vt:lpstr>Aptos</vt:lpstr>
      <vt:lpstr>Arial</vt:lpstr>
      <vt:lpstr>Calibri</vt:lpstr>
      <vt:lpstr>Helvetica</vt:lpstr>
      <vt:lpstr>Verdana</vt:lpstr>
      <vt:lpstr>Office Theme</vt:lpstr>
      <vt:lpstr>Radar de Corrupción  &amp; Derechos Económicos  Culturales y Sociales: 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Radar de Corrupción  &amp; Derechos Económicos  Culturales y Sociales:</dc:title>
  <dc:creator>Edith Johana Medina Hernández</dc:creator>
  <cp:lastModifiedBy>Cristhian Steven Lesmes Piñeres</cp:lastModifiedBy>
  <cp:revision>70</cp:revision>
  <dcterms:created xsi:type="dcterms:W3CDTF">2024-09-02T03:43:19Z</dcterms:created>
  <dcterms:modified xsi:type="dcterms:W3CDTF">2024-12-30T19:16:51Z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0x01010031B84F2FDC31CE40BEE2C347F9CC2599</vt:lpwstr>
  </property>
</Properties>
</file>