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4"/>
  </p:sldMasterIdLst>
  <p:sldIdLst>
    <p:sldId id="257" r:id="rId5"/>
    <p:sldId id="492" r:id="rId6"/>
    <p:sldId id="493" r:id="rId7"/>
    <p:sldId id="494" r:id="rId8"/>
    <p:sldId id="495" r:id="rId9"/>
    <p:sldId id="496" r:id="rId10"/>
    <p:sldId id="497" r:id="rId11"/>
    <p:sldId id="498" r:id="rId12"/>
    <p:sldId id="400" r:id="rId13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A24C"/>
    <a:srgbClr val="4BC665"/>
    <a:srgbClr val="1B7D8D"/>
    <a:srgbClr val="2198AA"/>
    <a:srgbClr val="85C6D0"/>
    <a:srgbClr val="4FC9DD"/>
    <a:srgbClr val="63B7C3"/>
    <a:srgbClr val="F0F0F0"/>
    <a:srgbClr val="A9D7DE"/>
    <a:srgbClr val="99AD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708579-87C9-131E-7A26-5E2529ABB1AD}" v="32" dt="2024-12-24T15:15:00.983"/>
    <p1510:client id="{682B83DD-270F-35B0-54C1-1E138DC55CD3}" v="48" dt="2024-12-24T14:13:03.93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Estilo claro 1 - Acento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Estilo medio 3 - Énfasi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61" autoAdjust="0"/>
  </p:normalViewPr>
  <p:slideViewPr>
    <p:cSldViewPr snapToGrid="0">
      <p:cViewPr varScale="1">
        <p:scale>
          <a:sx n="105" d="100"/>
          <a:sy n="105" d="100"/>
        </p:scale>
        <p:origin x="480" y="-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risthian Steven Lesmes Piñeres" userId="S::cristhianlesmes@presidencia.gov.co::e5e3dd15-69e6-4f0c-982d-ea48c6e98c58" providerId="AD" clId="Web-{682B83DD-270F-35B0-54C1-1E138DC55CD3}"/>
    <pc:docChg chg="modSld">
      <pc:chgData name="Cristhian Steven Lesmes Piñeres" userId="S::cristhianlesmes@presidencia.gov.co::e5e3dd15-69e6-4f0c-982d-ea48c6e98c58" providerId="AD" clId="Web-{682B83DD-270F-35B0-54C1-1E138DC55CD3}" dt="2024-12-24T14:13:03.930" v="43" actId="20577"/>
      <pc:docMkLst>
        <pc:docMk/>
      </pc:docMkLst>
      <pc:sldChg chg="addSp delSp modSp">
        <pc:chgData name="Cristhian Steven Lesmes Piñeres" userId="S::cristhianlesmes@presidencia.gov.co::e5e3dd15-69e6-4f0c-982d-ea48c6e98c58" providerId="AD" clId="Web-{682B83DD-270F-35B0-54C1-1E138DC55CD3}" dt="2024-12-24T14:13:03.930" v="43" actId="20577"/>
        <pc:sldMkLst>
          <pc:docMk/>
          <pc:sldMk cId="1215513101" sldId="490"/>
        </pc:sldMkLst>
        <pc:spChg chg="mod">
          <ac:chgData name="Cristhian Steven Lesmes Piñeres" userId="S::cristhianlesmes@presidencia.gov.co::e5e3dd15-69e6-4f0c-982d-ea48c6e98c58" providerId="AD" clId="Web-{682B83DD-270F-35B0-54C1-1E138DC55CD3}" dt="2024-12-24T14:10:18.731" v="25" actId="1076"/>
          <ac:spMkLst>
            <pc:docMk/>
            <pc:sldMk cId="1215513101" sldId="490"/>
            <ac:spMk id="2" creationId="{953225E0-F51E-794E-2965-76B11B963BEB}"/>
          </ac:spMkLst>
        </pc:spChg>
        <pc:spChg chg="mod">
          <ac:chgData name="Cristhian Steven Lesmes Piñeres" userId="S::cristhianlesmes@presidencia.gov.co::e5e3dd15-69e6-4f0c-982d-ea48c6e98c58" providerId="AD" clId="Web-{682B83DD-270F-35B0-54C1-1E138DC55CD3}" dt="2024-12-24T14:12:03.113" v="39" actId="20577"/>
          <ac:spMkLst>
            <pc:docMk/>
            <pc:sldMk cId="1215513101" sldId="490"/>
            <ac:spMk id="3" creationId="{23456057-504F-1B4A-1B46-E8A6721B02A8}"/>
          </ac:spMkLst>
        </pc:spChg>
        <pc:spChg chg="mod">
          <ac:chgData name="Cristhian Steven Lesmes Piñeres" userId="S::cristhianlesmes@presidencia.gov.co::e5e3dd15-69e6-4f0c-982d-ea48c6e98c58" providerId="AD" clId="Web-{682B83DD-270F-35B0-54C1-1E138DC55CD3}" dt="2024-12-24T14:13:03.930" v="43" actId="20577"/>
          <ac:spMkLst>
            <pc:docMk/>
            <pc:sldMk cId="1215513101" sldId="490"/>
            <ac:spMk id="21" creationId="{EF1BEF45-49E4-E250-F943-42E663ABF72C}"/>
          </ac:spMkLst>
        </pc:spChg>
        <pc:spChg chg="mod">
          <ac:chgData name="Cristhian Steven Lesmes Piñeres" userId="S::cristhianlesmes@presidencia.gov.co::e5e3dd15-69e6-4f0c-982d-ea48c6e98c58" providerId="AD" clId="Web-{682B83DD-270F-35B0-54C1-1E138DC55CD3}" dt="2024-12-24T14:12:27.834" v="41" actId="20577"/>
          <ac:spMkLst>
            <pc:docMk/>
            <pc:sldMk cId="1215513101" sldId="490"/>
            <ac:spMk id="23" creationId="{B5EC71A6-ABF4-4BD1-374F-580C434D16B5}"/>
          </ac:spMkLst>
        </pc:spChg>
        <pc:spChg chg="mod">
          <ac:chgData name="Cristhian Steven Lesmes Piñeres" userId="S::cristhianlesmes@presidencia.gov.co::e5e3dd15-69e6-4f0c-982d-ea48c6e98c58" providerId="AD" clId="Web-{682B83DD-270F-35B0-54C1-1E138DC55CD3}" dt="2024-12-24T14:10:21.013" v="26" actId="1076"/>
          <ac:spMkLst>
            <pc:docMk/>
            <pc:sldMk cId="1215513101" sldId="490"/>
            <ac:spMk id="43" creationId="{088526A3-A3F2-E332-66F1-0A77586736B2}"/>
          </ac:spMkLst>
        </pc:spChg>
        <pc:spChg chg="mod">
          <ac:chgData name="Cristhian Steven Lesmes Piñeres" userId="S::cristhianlesmes@presidencia.gov.co::e5e3dd15-69e6-4f0c-982d-ea48c6e98c58" providerId="AD" clId="Web-{682B83DD-270F-35B0-54C1-1E138DC55CD3}" dt="2024-12-24T14:10:13.137" v="23" actId="1076"/>
          <ac:spMkLst>
            <pc:docMk/>
            <pc:sldMk cId="1215513101" sldId="490"/>
            <ac:spMk id="44" creationId="{695A0086-FD27-C5A8-6B0B-54B683FEEF0D}"/>
          </ac:spMkLst>
        </pc:spChg>
        <pc:spChg chg="mod">
          <ac:chgData name="Cristhian Steven Lesmes Piñeres" userId="S::cristhianlesmes@presidencia.gov.co::e5e3dd15-69e6-4f0c-982d-ea48c6e98c58" providerId="AD" clId="Web-{682B83DD-270F-35B0-54C1-1E138DC55CD3}" dt="2024-12-24T14:08:27.974" v="0" actId="1076"/>
          <ac:spMkLst>
            <pc:docMk/>
            <pc:sldMk cId="1215513101" sldId="490"/>
            <ac:spMk id="46" creationId="{1C2946FA-D4E5-C2B5-F451-2C08C902A617}"/>
          </ac:spMkLst>
        </pc:spChg>
        <pc:spChg chg="mod">
          <ac:chgData name="Cristhian Steven Lesmes Piñeres" userId="S::cristhianlesmes@presidencia.gov.co::e5e3dd15-69e6-4f0c-982d-ea48c6e98c58" providerId="AD" clId="Web-{682B83DD-270F-35B0-54C1-1E138DC55CD3}" dt="2024-12-24T14:08:31.537" v="1" actId="1076"/>
          <ac:spMkLst>
            <pc:docMk/>
            <pc:sldMk cId="1215513101" sldId="490"/>
            <ac:spMk id="47" creationId="{0BD7C36C-565C-57F0-9F80-1A4A34AB808C}"/>
          </ac:spMkLst>
        </pc:spChg>
        <pc:spChg chg="mod">
          <ac:chgData name="Cristhian Steven Lesmes Piñeres" userId="S::cristhianlesmes@presidencia.gov.co::e5e3dd15-69e6-4f0c-982d-ea48c6e98c58" providerId="AD" clId="Web-{682B83DD-270F-35B0-54C1-1E138DC55CD3}" dt="2024-12-24T14:10:07.090" v="22" actId="1076"/>
          <ac:spMkLst>
            <pc:docMk/>
            <pc:sldMk cId="1215513101" sldId="490"/>
            <ac:spMk id="50" creationId="{E50C0F4C-03F7-E57F-546F-C0684204CEB0}"/>
          </ac:spMkLst>
        </pc:spChg>
        <pc:spChg chg="mod">
          <ac:chgData name="Cristhian Steven Lesmes Piñeres" userId="S::cristhianlesmes@presidencia.gov.co::e5e3dd15-69e6-4f0c-982d-ea48c6e98c58" providerId="AD" clId="Web-{682B83DD-270F-35B0-54C1-1E138DC55CD3}" dt="2024-12-24T14:10:23.638" v="27" actId="1076"/>
          <ac:spMkLst>
            <pc:docMk/>
            <pc:sldMk cId="1215513101" sldId="490"/>
            <ac:spMk id="52" creationId="{DC90524A-1B55-75B8-87CF-17A4B2DB06EA}"/>
          </ac:spMkLst>
        </pc:spChg>
        <pc:grpChg chg="add">
          <ac:chgData name="Cristhian Steven Lesmes Piñeres" userId="S::cristhianlesmes@presidencia.gov.co::e5e3dd15-69e6-4f0c-982d-ea48c6e98c58" providerId="AD" clId="Web-{682B83DD-270F-35B0-54C1-1E138DC55CD3}" dt="2024-12-24T14:11:23.345" v="36"/>
          <ac:grpSpMkLst>
            <pc:docMk/>
            <pc:sldMk cId="1215513101" sldId="490"/>
            <ac:grpSpMk id="45" creationId="{95CBAE48-B2A3-2033-AEE7-A12FB7E092EC}"/>
          </ac:grpSpMkLst>
        </pc:grpChg>
        <pc:grpChg chg="add mod">
          <ac:chgData name="Cristhian Steven Lesmes Piñeres" userId="S::cristhianlesmes@presidencia.gov.co::e5e3dd15-69e6-4f0c-982d-ea48c6e98c58" providerId="AD" clId="Web-{682B83DD-270F-35B0-54C1-1E138DC55CD3}" dt="2024-12-24T14:11:30.814" v="38" actId="1076"/>
          <ac:grpSpMkLst>
            <pc:docMk/>
            <pc:sldMk cId="1215513101" sldId="490"/>
            <ac:grpSpMk id="48" creationId="{4D276AEA-0652-E737-CB8A-52FB4690F321}"/>
          </ac:grpSpMkLst>
        </pc:grpChg>
        <pc:cxnChg chg="mod">
          <ac:chgData name="Cristhian Steven Lesmes Piñeres" userId="S::cristhianlesmes@presidencia.gov.co::e5e3dd15-69e6-4f0c-982d-ea48c6e98c58" providerId="AD" clId="Web-{682B83DD-270F-35B0-54C1-1E138DC55CD3}" dt="2024-12-24T14:11:25.548" v="37"/>
          <ac:cxnSpMkLst>
            <pc:docMk/>
            <pc:sldMk cId="1215513101" sldId="490"/>
            <ac:cxnSpMk id="49" creationId="{5E36E466-C503-2403-4574-EF9737FC540C}"/>
          </ac:cxnSpMkLst>
        </pc:cxnChg>
        <pc:cxnChg chg="mod">
          <ac:chgData name="Cristhian Steven Lesmes Piñeres" userId="S::cristhianlesmes@presidencia.gov.co::e5e3dd15-69e6-4f0c-982d-ea48c6e98c58" providerId="AD" clId="Web-{682B83DD-270F-35B0-54C1-1E138DC55CD3}" dt="2024-12-24T14:11:25.548" v="37"/>
          <ac:cxnSpMkLst>
            <pc:docMk/>
            <pc:sldMk cId="1215513101" sldId="490"/>
            <ac:cxnSpMk id="51" creationId="{26FB7262-A108-BBCA-1B94-7DE94E8E2466}"/>
          </ac:cxnSpMkLst>
        </pc:cxnChg>
        <pc:cxnChg chg="mod">
          <ac:chgData name="Cristhian Steven Lesmes Piñeres" userId="S::cristhianlesmes@presidencia.gov.co::e5e3dd15-69e6-4f0c-982d-ea48c6e98c58" providerId="AD" clId="Web-{682B83DD-270F-35B0-54C1-1E138DC55CD3}" dt="2024-12-24T14:11:11.391" v="35" actId="14100"/>
          <ac:cxnSpMkLst>
            <pc:docMk/>
            <pc:sldMk cId="1215513101" sldId="490"/>
            <ac:cxnSpMk id="53" creationId="{65B13961-F456-A4A4-3260-A6DCE3745FED}"/>
          </ac:cxnSpMkLst>
        </pc:cxnChg>
        <pc:cxnChg chg="mod">
          <ac:chgData name="Cristhian Steven Lesmes Piñeres" userId="S::cristhianlesmes@presidencia.gov.co::e5e3dd15-69e6-4f0c-982d-ea48c6e98c58" providerId="AD" clId="Web-{682B83DD-270F-35B0-54C1-1E138DC55CD3}" dt="2024-12-24T14:10:36.779" v="32" actId="1076"/>
          <ac:cxnSpMkLst>
            <pc:docMk/>
            <pc:sldMk cId="1215513101" sldId="490"/>
            <ac:cxnSpMk id="54" creationId="{B7D309E6-2532-8C72-4821-F9451F5705CC}"/>
          </ac:cxnSpMkLst>
        </pc:cxnChg>
        <pc:cxnChg chg="del mod">
          <ac:chgData name="Cristhian Steven Lesmes Piñeres" userId="S::cristhianlesmes@presidencia.gov.co::e5e3dd15-69e6-4f0c-982d-ea48c6e98c58" providerId="AD" clId="Web-{682B83DD-270F-35B0-54C1-1E138DC55CD3}" dt="2024-12-24T14:10:30.607" v="29"/>
          <ac:cxnSpMkLst>
            <pc:docMk/>
            <pc:sldMk cId="1215513101" sldId="490"/>
            <ac:cxnSpMk id="55" creationId="{0F77962F-B10A-EC66-450B-5D9A4C04D886}"/>
          </ac:cxnSpMkLst>
        </pc:cxnChg>
        <pc:cxnChg chg="mod">
          <ac:chgData name="Cristhian Steven Lesmes Piñeres" userId="S::cristhianlesmes@presidencia.gov.co::e5e3dd15-69e6-4f0c-982d-ea48c6e98c58" providerId="AD" clId="Web-{682B83DD-270F-35B0-54C1-1E138DC55CD3}" dt="2024-12-24T14:10:34.514" v="31" actId="1076"/>
          <ac:cxnSpMkLst>
            <pc:docMk/>
            <pc:sldMk cId="1215513101" sldId="490"/>
            <ac:cxnSpMk id="56" creationId="{49BAC852-AD81-7626-7E77-63FA5F0419F5}"/>
          </ac:cxnSpMkLst>
        </pc:cxnChg>
        <pc:cxnChg chg="del mod">
          <ac:chgData name="Cristhian Steven Lesmes Piñeres" userId="S::cristhianlesmes@presidencia.gov.co::e5e3dd15-69e6-4f0c-982d-ea48c6e98c58" providerId="AD" clId="Web-{682B83DD-270F-35B0-54C1-1E138DC55CD3}" dt="2024-12-24T14:10:31.654" v="30"/>
          <ac:cxnSpMkLst>
            <pc:docMk/>
            <pc:sldMk cId="1215513101" sldId="490"/>
            <ac:cxnSpMk id="57" creationId="{F18D5555-39F5-C877-52A8-E0E63A2ED6BD}"/>
          </ac:cxnSpMkLst>
        </pc:cxnChg>
        <pc:cxnChg chg="mod">
          <ac:chgData name="Cristhian Steven Lesmes Piñeres" userId="S::cristhianlesmes@presidencia.gov.co::e5e3dd15-69e6-4f0c-982d-ea48c6e98c58" providerId="AD" clId="Web-{682B83DD-270F-35B0-54C1-1E138DC55CD3}" dt="2024-12-24T14:11:25.548" v="37"/>
          <ac:cxnSpMkLst>
            <pc:docMk/>
            <pc:sldMk cId="1215513101" sldId="490"/>
            <ac:cxnSpMk id="58" creationId="{F1BDB717-A47A-8DC2-995A-D731DFECC6F1}"/>
          </ac:cxnSpMkLst>
        </pc:cxnChg>
        <pc:cxnChg chg="mod">
          <ac:chgData name="Cristhian Steven Lesmes Piñeres" userId="S::cristhianlesmes@presidencia.gov.co::e5e3dd15-69e6-4f0c-982d-ea48c6e98c58" providerId="AD" clId="Web-{682B83DD-270F-35B0-54C1-1E138DC55CD3}" dt="2024-12-24T14:11:25.548" v="37"/>
          <ac:cxnSpMkLst>
            <pc:docMk/>
            <pc:sldMk cId="1215513101" sldId="490"/>
            <ac:cxnSpMk id="59" creationId="{6CC7C550-DFE3-B819-BEDD-182B821503F9}"/>
          </ac:cxnSpMkLst>
        </pc:cxnChg>
        <pc:cxnChg chg="del mod">
          <ac:chgData name="Cristhian Steven Lesmes Piñeres" userId="S::cristhianlesmes@presidencia.gov.co::e5e3dd15-69e6-4f0c-982d-ea48c6e98c58" providerId="AD" clId="Web-{682B83DD-270F-35B0-54C1-1E138DC55CD3}" dt="2024-12-24T14:10:28.560" v="28"/>
          <ac:cxnSpMkLst>
            <pc:docMk/>
            <pc:sldMk cId="1215513101" sldId="490"/>
            <ac:cxnSpMk id="60" creationId="{2E603425-C6B7-8B48-3064-81C11A1880D9}"/>
          </ac:cxnSpMkLst>
        </pc:cxnChg>
        <pc:cxnChg chg="mod">
          <ac:chgData name="Cristhian Steven Lesmes Piñeres" userId="S::cristhianlesmes@presidencia.gov.co::e5e3dd15-69e6-4f0c-982d-ea48c6e98c58" providerId="AD" clId="Web-{682B83DD-270F-35B0-54C1-1E138DC55CD3}" dt="2024-12-24T14:10:39.327" v="33" actId="1076"/>
          <ac:cxnSpMkLst>
            <pc:docMk/>
            <pc:sldMk cId="1215513101" sldId="490"/>
            <ac:cxnSpMk id="61" creationId="{1300B8C0-2E4D-0CB2-8153-4F71041D5CDC}"/>
          </ac:cxnSpMkLst>
        </pc:cxnChg>
      </pc:sldChg>
    </pc:docChg>
  </pc:docChgLst>
  <pc:docChgLst>
    <pc:chgData name="Cristhian Steven Lesmes Piñeres" userId="S::cristhianlesmes@presidencia.gov.co::e5e3dd15-69e6-4f0c-982d-ea48c6e98c58" providerId="AD" clId="Web-{2385C81F-983F-5559-7408-E3FB852B5383}"/>
    <pc:docChg chg="modSld">
      <pc:chgData name="Cristhian Steven Lesmes Piñeres" userId="S::cristhianlesmes@presidencia.gov.co::e5e3dd15-69e6-4f0c-982d-ea48c6e98c58" providerId="AD" clId="Web-{2385C81F-983F-5559-7408-E3FB852B5383}" dt="2024-08-13T21:45:17.860" v="11"/>
      <pc:docMkLst>
        <pc:docMk/>
      </pc:docMkLst>
      <pc:sldChg chg="delSp modSp">
        <pc:chgData name="Cristhian Steven Lesmes Piñeres" userId="S::cristhianlesmes@presidencia.gov.co::e5e3dd15-69e6-4f0c-982d-ea48c6e98c58" providerId="AD" clId="Web-{2385C81F-983F-5559-7408-E3FB852B5383}" dt="2024-08-13T21:45:17.860" v="11"/>
        <pc:sldMkLst>
          <pc:docMk/>
          <pc:sldMk cId="3073463864" sldId="443"/>
        </pc:sldMkLst>
      </pc:sldChg>
    </pc:docChg>
  </pc:docChgLst>
  <pc:docChgLst>
    <pc:chgData name="German Leonardo Rodríguez Galeano" userId="S::germanrodriguez@presidencia.gov.co::5b6be96d-a680-46b8-88ff-efa40846ed19" providerId="AD" clId="Web-{4C1C66EB-A259-3E3E-B784-5C465A6F1A32}"/>
    <pc:docChg chg="modSld">
      <pc:chgData name="German Leonardo Rodríguez Galeano" userId="S::germanrodriguez@presidencia.gov.co::5b6be96d-a680-46b8-88ff-efa40846ed19" providerId="AD" clId="Web-{4C1C66EB-A259-3E3E-B784-5C465A6F1A32}" dt="2024-08-02T17:24:03.948" v="37"/>
      <pc:docMkLst>
        <pc:docMk/>
      </pc:docMkLst>
      <pc:sldChg chg="modSp">
        <pc:chgData name="German Leonardo Rodríguez Galeano" userId="S::germanrodriguez@presidencia.gov.co::5b6be96d-a680-46b8-88ff-efa40846ed19" providerId="AD" clId="Web-{4C1C66EB-A259-3E3E-B784-5C465A6F1A32}" dt="2024-08-02T17:24:03.948" v="37"/>
        <pc:sldMkLst>
          <pc:docMk/>
          <pc:sldMk cId="3384046474" sldId="446"/>
        </pc:sldMkLst>
      </pc:sldChg>
      <pc:sldChg chg="modSp">
        <pc:chgData name="German Leonardo Rodríguez Galeano" userId="S::germanrodriguez@presidencia.gov.co::5b6be96d-a680-46b8-88ff-efa40846ed19" providerId="AD" clId="Web-{4C1C66EB-A259-3E3E-B784-5C465A6F1A32}" dt="2024-08-02T17:22:45.070" v="9" actId="1076"/>
        <pc:sldMkLst>
          <pc:docMk/>
          <pc:sldMk cId="447684114" sldId="460"/>
        </pc:sldMkLst>
      </pc:sldChg>
    </pc:docChg>
  </pc:docChgLst>
  <pc:docChgLst>
    <pc:chgData name="German Leonardo Rodríguez Galeano" userId="S::germanrodriguez@presidencia.gov.co::5b6be96d-a680-46b8-88ff-efa40846ed19" providerId="AD" clId="Web-{F4525D82-A9B3-078B-7B5E-C2CCF57EC952}"/>
    <pc:docChg chg="modSld">
      <pc:chgData name="German Leonardo Rodríguez Galeano" userId="S::germanrodriguez@presidencia.gov.co::5b6be96d-a680-46b8-88ff-efa40846ed19" providerId="AD" clId="Web-{F4525D82-A9B3-078B-7B5E-C2CCF57EC952}" dt="2024-08-08T17:16:51.743" v="25"/>
      <pc:docMkLst>
        <pc:docMk/>
      </pc:docMkLst>
      <pc:sldChg chg="addSp delSp modSp">
        <pc:chgData name="German Leonardo Rodríguez Galeano" userId="S::germanrodriguez@presidencia.gov.co::5b6be96d-a680-46b8-88ff-efa40846ed19" providerId="AD" clId="Web-{F4525D82-A9B3-078B-7B5E-C2CCF57EC952}" dt="2024-08-08T17:16:51.743" v="25"/>
        <pc:sldMkLst>
          <pc:docMk/>
          <pc:sldMk cId="3384046474" sldId="446"/>
        </pc:sldMkLst>
      </pc:sldChg>
    </pc:docChg>
  </pc:docChgLst>
  <pc:docChgLst>
    <pc:chgData name="Cristhian Steven Lesmes Piñeres" userId="S::cristhianlesmes@presidencia.gov.co::e5e3dd15-69e6-4f0c-982d-ea48c6e98c58" providerId="AD" clId="Web-{30708579-87C9-131E-7A26-5E2529ABB1AD}"/>
    <pc:docChg chg="modSld">
      <pc:chgData name="Cristhian Steven Lesmes Piñeres" userId="S::cristhianlesmes@presidencia.gov.co::e5e3dd15-69e6-4f0c-982d-ea48c6e98c58" providerId="AD" clId="Web-{30708579-87C9-131E-7A26-5E2529ABB1AD}" dt="2024-12-24T15:15:00.983" v="12" actId="1076"/>
      <pc:docMkLst>
        <pc:docMk/>
      </pc:docMkLst>
      <pc:sldChg chg="modSp">
        <pc:chgData name="Cristhian Steven Lesmes Piñeres" userId="S::cristhianlesmes@presidencia.gov.co::e5e3dd15-69e6-4f0c-982d-ea48c6e98c58" providerId="AD" clId="Web-{30708579-87C9-131E-7A26-5E2529ABB1AD}" dt="2024-12-24T15:15:00.983" v="12" actId="1076"/>
        <pc:sldMkLst>
          <pc:docMk/>
          <pc:sldMk cId="3044072850" sldId="472"/>
        </pc:sldMkLst>
        <pc:picChg chg="mod">
          <ac:chgData name="Cristhian Steven Lesmes Piñeres" userId="S::cristhianlesmes@presidencia.gov.co::e5e3dd15-69e6-4f0c-982d-ea48c6e98c58" providerId="AD" clId="Web-{30708579-87C9-131E-7A26-5E2529ABB1AD}" dt="2024-12-24T15:15:00.983" v="12" actId="1076"/>
          <ac:picMkLst>
            <pc:docMk/>
            <pc:sldMk cId="3044072850" sldId="472"/>
            <ac:picMk id="14" creationId="{01747578-AF5E-4168-65C6-0C52192593CC}"/>
          </ac:picMkLst>
        </pc:picChg>
      </pc:sldChg>
      <pc:sldChg chg="modSp">
        <pc:chgData name="Cristhian Steven Lesmes Piñeres" userId="S::cristhianlesmes@presidencia.gov.co::e5e3dd15-69e6-4f0c-982d-ea48c6e98c58" providerId="AD" clId="Web-{30708579-87C9-131E-7A26-5E2529ABB1AD}" dt="2024-12-24T14:14:10.373" v="11" actId="20577"/>
        <pc:sldMkLst>
          <pc:docMk/>
          <pc:sldMk cId="1215513101" sldId="490"/>
        </pc:sldMkLst>
        <pc:spChg chg="mod">
          <ac:chgData name="Cristhian Steven Lesmes Piñeres" userId="S::cristhianlesmes@presidencia.gov.co::e5e3dd15-69e6-4f0c-982d-ea48c6e98c58" providerId="AD" clId="Web-{30708579-87C9-131E-7A26-5E2529ABB1AD}" dt="2024-12-24T14:14:10.373" v="11" actId="20577"/>
          <ac:spMkLst>
            <pc:docMk/>
            <pc:sldMk cId="1215513101" sldId="490"/>
            <ac:spMk id="17" creationId="{D28B2D16-7E57-AABE-AE41-A5C4CCD04EF4}"/>
          </ac:spMkLst>
        </pc:spChg>
        <pc:spChg chg="mod">
          <ac:chgData name="Cristhian Steven Lesmes Piñeres" userId="S::cristhianlesmes@presidencia.gov.co::e5e3dd15-69e6-4f0c-982d-ea48c6e98c58" providerId="AD" clId="Web-{30708579-87C9-131E-7A26-5E2529ABB1AD}" dt="2024-12-24T14:13:27.497" v="3" actId="20577"/>
          <ac:spMkLst>
            <pc:docMk/>
            <pc:sldMk cId="1215513101" sldId="490"/>
            <ac:spMk id="19" creationId="{E5147FA2-E95B-FA34-549C-67DDE9B86530}"/>
          </ac:spMkLst>
        </pc:spChg>
        <pc:spChg chg="mod">
          <ac:chgData name="Cristhian Steven Lesmes Piñeres" userId="S::cristhianlesmes@presidencia.gov.co::e5e3dd15-69e6-4f0c-982d-ea48c6e98c58" providerId="AD" clId="Web-{30708579-87C9-131E-7A26-5E2529ABB1AD}" dt="2024-12-24T14:13:59.045" v="9" actId="20577"/>
          <ac:spMkLst>
            <pc:docMk/>
            <pc:sldMk cId="1215513101" sldId="490"/>
            <ac:spMk id="21" creationId="{EF1BEF45-49E4-E250-F943-42E663ABF72C}"/>
          </ac:spMkLst>
        </pc:spChg>
        <pc:spChg chg="mod">
          <ac:chgData name="Cristhian Steven Lesmes Piñeres" userId="S::cristhianlesmes@presidencia.gov.co::e5e3dd15-69e6-4f0c-982d-ea48c6e98c58" providerId="AD" clId="Web-{30708579-87C9-131E-7A26-5E2529ABB1AD}" dt="2024-12-24T14:13:17.528" v="0" actId="20577"/>
          <ac:spMkLst>
            <pc:docMk/>
            <pc:sldMk cId="1215513101" sldId="490"/>
            <ac:spMk id="23" creationId="{B5EC71A6-ABF4-4BD1-374F-580C434D16B5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339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727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1283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AD64394-963E-D625-32AA-BDFC76B6E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30/12/2024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0F68054-34D7-9279-DFD5-715512BF4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916C35A-4761-CBE9-49AD-2C3A4928C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F03094B-3B2A-4C1A-84F1-903486D2D07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98"/>
            <a:ext cx="12192000" cy="6858298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7CD590E0-EA1E-4BBD-CB15-4058BE250E3A}"/>
              </a:ext>
            </a:extLst>
          </p:cNvPr>
          <p:cNvSpPr txBox="1"/>
          <p:nvPr userDrawn="1"/>
        </p:nvSpPr>
        <p:spPr>
          <a:xfrm>
            <a:off x="8418286" y="2917371"/>
            <a:ext cx="3556000" cy="1016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CO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78542CE-1C30-6275-EF60-00639686496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8251" y="3013182"/>
            <a:ext cx="3276070" cy="963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810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267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149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24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35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437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129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813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606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12/30/2024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217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E41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0848DA3A-A9FC-56DB-307B-304B64799EA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4336887" cy="6465603"/>
          </a:xfrm>
          <a:prstGeom prst="rect">
            <a:avLst/>
          </a:prstGeom>
        </p:spPr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F6A2F246-BCB4-B8AE-60A3-6991287314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0966" y="947238"/>
            <a:ext cx="7546034" cy="2874546"/>
          </a:xfrm>
          <a:noFill/>
        </p:spPr>
        <p:txBody>
          <a:bodyPr anchor="b">
            <a:normAutofit/>
          </a:bodyPr>
          <a:lstStyle/>
          <a:p>
            <a:pPr algn="l">
              <a:lnSpc>
                <a:spcPct val="100000"/>
              </a:lnSpc>
            </a:pPr>
            <a:r>
              <a:rPr lang="es-CO" sz="4000" b="1" dirty="0">
                <a:solidFill>
                  <a:schemeClr val="bg1"/>
                </a:solidFill>
                <a:latin typeface="Verdana"/>
                <a:ea typeface="Verdana"/>
              </a:rPr>
              <a:t>Radar de Corrupción </a:t>
            </a:r>
            <a:r>
              <a:rPr lang="es-CO" sz="4000" b="1" dirty="0">
                <a:latin typeface="Verdana"/>
                <a:ea typeface="Verdana"/>
              </a:rPr>
              <a:t/>
            </a:r>
            <a:br>
              <a:rPr lang="es-CO" sz="4000" b="1" dirty="0">
                <a:latin typeface="Verdana"/>
                <a:ea typeface="Verdana"/>
              </a:rPr>
            </a:br>
            <a:r>
              <a:rPr lang="es-CO" sz="4000" b="1" dirty="0">
                <a:solidFill>
                  <a:schemeClr val="bg1"/>
                </a:solidFill>
                <a:latin typeface="Verdana"/>
                <a:ea typeface="Verdana"/>
              </a:rPr>
              <a:t>&amp; Derechos Económicos </a:t>
            </a:r>
            <a:r>
              <a:rPr lang="es-CO" sz="4000" b="1" dirty="0">
                <a:latin typeface="Verdana"/>
                <a:ea typeface="Verdana"/>
              </a:rPr>
              <a:t/>
            </a:r>
            <a:br>
              <a:rPr lang="es-CO" sz="4000" b="1" dirty="0">
                <a:latin typeface="Verdana"/>
                <a:ea typeface="Verdana"/>
              </a:rPr>
            </a:br>
            <a:r>
              <a:rPr lang="es-CO" sz="4000" b="1" dirty="0">
                <a:solidFill>
                  <a:schemeClr val="bg1"/>
                </a:solidFill>
                <a:latin typeface="Verdana"/>
                <a:ea typeface="Verdana"/>
              </a:rPr>
              <a:t>Culturales y Sociales:</a:t>
            </a:r>
            <a:r>
              <a:rPr lang="es-CO" sz="4400" b="1" dirty="0">
                <a:solidFill>
                  <a:schemeClr val="bg1"/>
                </a:solidFill>
                <a:latin typeface="Verdana"/>
                <a:ea typeface="Verdana"/>
              </a:rPr>
              <a:t> </a:t>
            </a:r>
            <a:endParaRPr lang="es-CO" sz="3600" b="1" dirty="0">
              <a:solidFill>
                <a:schemeClr val="bg1"/>
              </a:solidFill>
              <a:latin typeface="Verdana"/>
              <a:ea typeface="Verdana"/>
            </a:endParaRPr>
          </a:p>
        </p:txBody>
      </p:sp>
      <p:pic>
        <p:nvPicPr>
          <p:cNvPr id="6" name="Imagen 5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76EAB12B-4A61-191D-197D-28991FBA249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44593" y="600878"/>
            <a:ext cx="1918049" cy="61165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03750CE-7D73-D298-2F50-9DC411F8A98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467" y="641946"/>
            <a:ext cx="1497908" cy="515409"/>
          </a:xfrm>
          <a:prstGeom prst="rect">
            <a:avLst/>
          </a:prstGeom>
        </p:spPr>
      </p:pic>
      <p:pic>
        <p:nvPicPr>
          <p:cNvPr id="8" name="Imagen 7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D33F4B56-33CD-A0AB-3441-B9DD8000C95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007" y="5556164"/>
            <a:ext cx="2429774" cy="748462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AE6C0278-F743-7BA0-FCE6-995E9B910F4C}"/>
              </a:ext>
            </a:extLst>
          </p:cNvPr>
          <p:cNvSpPr/>
          <p:nvPr/>
        </p:nvSpPr>
        <p:spPr>
          <a:xfrm>
            <a:off x="628916" y="3986902"/>
            <a:ext cx="3452195" cy="747623"/>
          </a:xfrm>
          <a:prstGeom prst="rect">
            <a:avLst/>
          </a:prstGeom>
          <a:solidFill>
            <a:srgbClr val="F8B01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5B7F6D4-6E88-C774-2A6D-7249D59075DD}"/>
              </a:ext>
            </a:extLst>
          </p:cNvPr>
          <p:cNvSpPr txBox="1"/>
          <p:nvPr/>
        </p:nvSpPr>
        <p:spPr>
          <a:xfrm>
            <a:off x="638542" y="4120858"/>
            <a:ext cx="3798704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2400" b="1" dirty="0">
                <a:solidFill>
                  <a:schemeClr val="bg1"/>
                </a:solidFill>
                <a:latin typeface="Verdana"/>
                <a:ea typeface="Verdana"/>
                <a:cs typeface="Calibri"/>
              </a:rPr>
              <a:t>Derecho al Trabajo</a:t>
            </a:r>
          </a:p>
          <a:p>
            <a:endParaRPr lang="es-ES" sz="2400" b="1" dirty="0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450FDC8-3CD7-3B2D-7DF2-8D33A96F1002}"/>
              </a:ext>
            </a:extLst>
          </p:cNvPr>
          <p:cNvSpPr txBox="1"/>
          <p:nvPr/>
        </p:nvSpPr>
        <p:spPr>
          <a:xfrm>
            <a:off x="3529145" y="5156054"/>
            <a:ext cx="2948762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F8B017"/>
                </a:solidFill>
                <a:effectLst/>
                <a:uLnTx/>
                <a:uFillTx/>
                <a:latin typeface="Verdana"/>
                <a:ea typeface="Verdana"/>
                <a:cs typeface="Calibri"/>
              </a:rPr>
              <a:t>Noviembre 20</a:t>
            </a: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rgbClr val="F8B017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07993" y="5808790"/>
            <a:ext cx="2991248" cy="77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975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A0905B-912D-61E1-8CD7-4B64294405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43ABAD08-1ECE-EDA2-3084-306A563836E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duotone>
              <a:prstClr val="black"/>
              <a:srgbClr val="4BC665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20090" y="-7083"/>
            <a:ext cx="16350782" cy="7287776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0B5A829C-6DFA-9212-7361-38EE90EADC71}"/>
              </a:ext>
            </a:extLst>
          </p:cNvPr>
          <p:cNvSpPr txBox="1"/>
          <p:nvPr/>
        </p:nvSpPr>
        <p:spPr>
          <a:xfrm>
            <a:off x="1043324" y="1170095"/>
            <a:ext cx="6152606" cy="193899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MX" sz="6000" b="1" dirty="0">
                <a:solidFill>
                  <a:schemeClr val="bg1"/>
                </a:solidFill>
                <a:latin typeface="Verdana"/>
                <a:ea typeface="Verdana"/>
                <a:cs typeface="Helvetica"/>
              </a:rPr>
              <a:t>Resultados Territoriales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62B02C08-77A3-47AF-B36A-4409020A8B87}"/>
              </a:ext>
            </a:extLst>
          </p:cNvPr>
          <p:cNvSpPr/>
          <p:nvPr/>
        </p:nvSpPr>
        <p:spPr>
          <a:xfrm>
            <a:off x="628916" y="3986902"/>
            <a:ext cx="3654849" cy="747623"/>
          </a:xfrm>
          <a:prstGeom prst="rect">
            <a:avLst/>
          </a:prstGeom>
          <a:solidFill>
            <a:srgbClr val="F8B01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59E4D44-2B95-D9BA-0A2A-E873AC30F09B}"/>
              </a:ext>
            </a:extLst>
          </p:cNvPr>
          <p:cNvSpPr txBox="1"/>
          <p:nvPr/>
        </p:nvSpPr>
        <p:spPr>
          <a:xfrm>
            <a:off x="708116" y="4091041"/>
            <a:ext cx="3798704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2400" b="1" dirty="0">
                <a:solidFill>
                  <a:schemeClr val="bg1"/>
                </a:solidFill>
                <a:latin typeface="Verdana"/>
                <a:ea typeface="Verdana"/>
                <a:cs typeface="Calibri"/>
              </a:rPr>
              <a:t>Mapas por regiones</a:t>
            </a:r>
          </a:p>
          <a:p>
            <a:endParaRPr lang="es-ES" sz="2400" b="1" dirty="0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3D3BA5C-9782-B687-2AB0-3AC547957A34}"/>
              </a:ext>
            </a:extLst>
          </p:cNvPr>
          <p:cNvSpPr txBox="1"/>
          <p:nvPr/>
        </p:nvSpPr>
        <p:spPr>
          <a:xfrm>
            <a:off x="528149" y="5612340"/>
            <a:ext cx="819840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2000" dirty="0" err="1">
                <a:solidFill>
                  <a:schemeClr val="bg1"/>
                </a:solidFill>
                <a:latin typeface="Verdana"/>
                <a:ea typeface="Verdana"/>
              </a:rPr>
              <a:t>Radar.Trabajo</a:t>
            </a:r>
            <a:r>
              <a:rPr lang="es-CO" sz="2000" dirty="0">
                <a:solidFill>
                  <a:schemeClr val="bg1"/>
                </a:solidFill>
                <a:latin typeface="Verdana"/>
                <a:ea typeface="Verdana"/>
              </a:rPr>
              <a:t> según departamentos y ciudades principales</a:t>
            </a:r>
            <a:endParaRPr lang="es-CO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116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2">
            <a:extLst>
              <a:ext uri="{FF2B5EF4-FFF2-40B4-BE49-F238E27FC236}">
                <a16:creationId xmlns:a16="http://schemas.microsoft.com/office/drawing/2014/main" id="{BCEF59E8-8B17-F4F1-D1C0-F622A7C453CA}"/>
              </a:ext>
            </a:extLst>
          </p:cNvPr>
          <p:cNvSpPr txBox="1"/>
          <p:nvPr/>
        </p:nvSpPr>
        <p:spPr>
          <a:xfrm>
            <a:off x="633465" y="339822"/>
            <a:ext cx="11475116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800"/>
              </a:spcBef>
              <a:defRPr/>
            </a:pPr>
            <a:r>
              <a:rPr lang="es-MX" sz="2000" b="1" dirty="0">
                <a:solidFill>
                  <a:srgbClr val="34A24C"/>
                </a:solidFill>
                <a:latin typeface="Verdana"/>
                <a:ea typeface="Verdana"/>
                <a:cs typeface="Helvetica"/>
              </a:rPr>
              <a:t>Región Amazonía - </a:t>
            </a:r>
            <a:r>
              <a:rPr lang="es-MX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RADAR DE </a:t>
            </a:r>
            <a:r>
              <a:rPr lang="es-CO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TRABAJO</a:t>
            </a:r>
            <a:endParaRPr lang="es-ES" sz="2000" dirty="0">
              <a:solidFill>
                <a:srgbClr val="3E415F"/>
              </a:solidFill>
              <a:latin typeface="Verdana"/>
              <a:ea typeface="Verdana"/>
              <a:cs typeface="Calibri" panose="020F0502020204030204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268E9FE-63D0-C803-18AC-5C18BEA0DE1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4526" y="959646"/>
            <a:ext cx="4552811" cy="2918135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FB1776C-0F89-F079-BD1B-4098320AD249}"/>
              </a:ext>
            </a:extLst>
          </p:cNvPr>
          <p:cNvSpPr txBox="1"/>
          <p:nvPr/>
        </p:nvSpPr>
        <p:spPr>
          <a:xfrm>
            <a:off x="2318091" y="3927019"/>
            <a:ext cx="2678229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altLang="en-US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del Radar</a:t>
            </a:r>
            <a:endParaRPr lang="es-CO" sz="1200" dirty="0">
              <a:solidFill>
                <a:srgbClr val="CD3637"/>
              </a:solidFill>
              <a:latin typeface="Aptos" panose="02110004020202020204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35478D8-C68B-5B48-BC30-01150E3814F7}"/>
              </a:ext>
            </a:extLst>
          </p:cNvPr>
          <p:cNvSpPr txBox="1"/>
          <p:nvPr/>
        </p:nvSpPr>
        <p:spPr>
          <a:xfrm>
            <a:off x="4573452" y="3927019"/>
            <a:ext cx="333496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Corrupción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3596AB5-719E-DC73-C907-9E7471A8B55A}"/>
              </a:ext>
            </a:extLst>
          </p:cNvPr>
          <p:cNvSpPr txBox="1"/>
          <p:nvPr/>
        </p:nvSpPr>
        <p:spPr>
          <a:xfrm>
            <a:off x="8137369" y="3927018"/>
            <a:ext cx="304596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del derecho al trabajo</a:t>
            </a:r>
          </a:p>
        </p:txBody>
      </p:sp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1941ABF3-F2F1-21D4-CB25-89E98DD9A9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3785658"/>
              </p:ext>
            </p:extLst>
          </p:nvPr>
        </p:nvGraphicFramePr>
        <p:xfrm>
          <a:off x="137961" y="4379462"/>
          <a:ext cx="11916077" cy="2138716"/>
        </p:xfrm>
        <a:graphic>
          <a:graphicData uri="http://schemas.openxmlformats.org/drawingml/2006/table">
            <a:tbl>
              <a:tblPr/>
              <a:tblGrid>
                <a:gridCol w="821362">
                  <a:extLst>
                    <a:ext uri="{9D8B030D-6E8A-4147-A177-3AD203B41FA5}">
                      <a16:colId xmlns:a16="http://schemas.microsoft.com/office/drawing/2014/main" val="921129976"/>
                    </a:ext>
                  </a:extLst>
                </a:gridCol>
                <a:gridCol w="1263635">
                  <a:extLst>
                    <a:ext uri="{9D8B030D-6E8A-4147-A177-3AD203B41FA5}">
                      <a16:colId xmlns:a16="http://schemas.microsoft.com/office/drawing/2014/main" val="1953263017"/>
                    </a:ext>
                  </a:extLst>
                </a:gridCol>
                <a:gridCol w="796089">
                  <a:extLst>
                    <a:ext uri="{9D8B030D-6E8A-4147-A177-3AD203B41FA5}">
                      <a16:colId xmlns:a16="http://schemas.microsoft.com/office/drawing/2014/main" val="936483419"/>
                    </a:ext>
                  </a:extLst>
                </a:gridCol>
                <a:gridCol w="657090">
                  <a:extLst>
                    <a:ext uri="{9D8B030D-6E8A-4147-A177-3AD203B41FA5}">
                      <a16:colId xmlns:a16="http://schemas.microsoft.com/office/drawing/2014/main" val="1317233939"/>
                    </a:ext>
                  </a:extLst>
                </a:gridCol>
                <a:gridCol w="859272">
                  <a:extLst>
                    <a:ext uri="{9D8B030D-6E8A-4147-A177-3AD203B41FA5}">
                      <a16:colId xmlns:a16="http://schemas.microsoft.com/office/drawing/2014/main" val="767317025"/>
                    </a:ext>
                  </a:extLst>
                </a:gridCol>
                <a:gridCol w="1036180">
                  <a:extLst>
                    <a:ext uri="{9D8B030D-6E8A-4147-A177-3AD203B41FA5}">
                      <a16:colId xmlns:a16="http://schemas.microsoft.com/office/drawing/2014/main" val="590800472"/>
                    </a:ext>
                  </a:extLst>
                </a:gridCol>
                <a:gridCol w="783454">
                  <a:extLst>
                    <a:ext uri="{9D8B030D-6E8A-4147-A177-3AD203B41FA5}">
                      <a16:colId xmlns:a16="http://schemas.microsoft.com/office/drawing/2014/main" val="2424896611"/>
                    </a:ext>
                  </a:extLst>
                </a:gridCol>
                <a:gridCol w="732908">
                  <a:extLst>
                    <a:ext uri="{9D8B030D-6E8A-4147-A177-3AD203B41FA5}">
                      <a16:colId xmlns:a16="http://schemas.microsoft.com/office/drawing/2014/main" val="1144361002"/>
                    </a:ext>
                  </a:extLst>
                </a:gridCol>
                <a:gridCol w="707636">
                  <a:extLst>
                    <a:ext uri="{9D8B030D-6E8A-4147-A177-3AD203B41FA5}">
                      <a16:colId xmlns:a16="http://schemas.microsoft.com/office/drawing/2014/main" val="2286188928"/>
                    </a:ext>
                  </a:extLst>
                </a:gridCol>
                <a:gridCol w="720273">
                  <a:extLst>
                    <a:ext uri="{9D8B030D-6E8A-4147-A177-3AD203B41FA5}">
                      <a16:colId xmlns:a16="http://schemas.microsoft.com/office/drawing/2014/main" val="1001589710"/>
                    </a:ext>
                  </a:extLst>
                </a:gridCol>
                <a:gridCol w="846635">
                  <a:extLst>
                    <a:ext uri="{9D8B030D-6E8A-4147-A177-3AD203B41FA5}">
                      <a16:colId xmlns:a16="http://schemas.microsoft.com/office/drawing/2014/main" val="1604485713"/>
                    </a:ext>
                  </a:extLst>
                </a:gridCol>
                <a:gridCol w="859272">
                  <a:extLst>
                    <a:ext uri="{9D8B030D-6E8A-4147-A177-3AD203B41FA5}">
                      <a16:colId xmlns:a16="http://schemas.microsoft.com/office/drawing/2014/main" val="2231161465"/>
                    </a:ext>
                  </a:extLst>
                </a:gridCol>
                <a:gridCol w="935090">
                  <a:extLst>
                    <a:ext uri="{9D8B030D-6E8A-4147-A177-3AD203B41FA5}">
                      <a16:colId xmlns:a16="http://schemas.microsoft.com/office/drawing/2014/main" val="1595481834"/>
                    </a:ext>
                  </a:extLst>
                </a:gridCol>
                <a:gridCol w="897181">
                  <a:extLst>
                    <a:ext uri="{9D8B030D-6E8A-4147-A177-3AD203B41FA5}">
                      <a16:colId xmlns:a16="http://schemas.microsoft.com/office/drawing/2014/main" val="202696695"/>
                    </a:ext>
                  </a:extLst>
                </a:gridCol>
              </a:tblGrid>
              <a:tr h="527734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Departamento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Ciudad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Radar.Trabajo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Corrupcion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VulneraTrabajo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CorrupObservable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CorrupOculta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CapaInstituc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TDesempleo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TSubempleo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PDesocupados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PSubocupados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PFFuerzaLaboral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TGParticipacion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9216518"/>
                  </a:ext>
                </a:extLst>
              </a:tr>
              <a:tr h="268497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Putumayo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San Miguel de Mocoa</a:t>
                      </a:r>
                    </a:p>
                  </a:txBody>
                  <a:tcPr marL="5576" marR="5576" marT="55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39.7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5D7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47.6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9D2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27.8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EDE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13.2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7E7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69.4</a:t>
                      </a:r>
                    </a:p>
                  </a:txBody>
                  <a:tcPr marL="5576" marR="5576" marT="55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4C5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65.8</a:t>
                      </a:r>
                    </a:p>
                  </a:txBody>
                  <a:tcPr marL="5576" marR="5576" marT="55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3C7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23.8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1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10.3</a:t>
                      </a:r>
                    </a:p>
                  </a:txBody>
                  <a:tcPr marL="5576" marR="5576" marT="55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5E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15.2</a:t>
                      </a:r>
                    </a:p>
                  </a:txBody>
                  <a:tcPr marL="5576" marR="5576" marT="55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E6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13.3</a:t>
                      </a:r>
                    </a:p>
                  </a:txBody>
                  <a:tcPr marL="5576" marR="5576" marT="55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7E7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39.4</a:t>
                      </a:r>
                    </a:p>
                  </a:txBody>
                  <a:tcPr marL="5576" marR="5576" marT="55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4D7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60.0</a:t>
                      </a:r>
                    </a:p>
                  </a:txBody>
                  <a:tcPr marL="5576" marR="5576" marT="55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FCA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8598641"/>
                  </a:ext>
                </a:extLst>
              </a:tr>
              <a:tr h="268497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Guaviare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San José del Guaviare</a:t>
                      </a:r>
                    </a:p>
                  </a:txBody>
                  <a:tcPr marL="5576" marR="5576" marT="55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36.9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3D9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46.4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D3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22.7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1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13.2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7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69.4</a:t>
                      </a:r>
                    </a:p>
                  </a:txBody>
                  <a:tcPr marL="5576" marR="5576" marT="55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C5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72.1</a:t>
                      </a:r>
                    </a:p>
                  </a:txBody>
                  <a:tcPr marL="5576" marR="5576" marT="55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C3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9.0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EA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10.5</a:t>
                      </a:r>
                    </a:p>
                  </a:txBody>
                  <a:tcPr marL="5576" marR="5576" marT="55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E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6.7</a:t>
                      </a:r>
                    </a:p>
                  </a:txBody>
                  <a:tcPr marL="5576" marR="5576" marT="55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EB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13.0</a:t>
                      </a:r>
                    </a:p>
                  </a:txBody>
                  <a:tcPr marL="5576" marR="5576" marT="55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E7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16.7</a:t>
                      </a:r>
                    </a:p>
                  </a:txBody>
                  <a:tcPr marL="5576" marR="5576" marT="55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5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82.7</a:t>
                      </a:r>
                    </a:p>
                  </a:txBody>
                  <a:tcPr marL="5576" marR="5576" marT="55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BC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8259946"/>
                  </a:ext>
                </a:extLst>
              </a:tr>
              <a:tr h="268497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Caquetá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Florencia</a:t>
                      </a:r>
                    </a:p>
                  </a:txBody>
                  <a:tcPr marL="5576" marR="5576" marT="55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29.3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DD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33.1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DB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23.8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1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12.9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E8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52.9</a:t>
                      </a:r>
                    </a:p>
                  </a:txBody>
                  <a:tcPr marL="5576" marR="5576" marT="55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CCF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72.1</a:t>
                      </a:r>
                    </a:p>
                  </a:txBody>
                  <a:tcPr marL="5576" marR="5576" marT="55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C3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14.7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6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11.9</a:t>
                      </a:r>
                    </a:p>
                  </a:txBody>
                  <a:tcPr marL="5576" marR="5576" marT="55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E8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9.4</a:t>
                      </a:r>
                    </a:p>
                  </a:txBody>
                  <a:tcPr marL="5576" marR="5576" marT="55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EA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14.1</a:t>
                      </a:r>
                    </a:p>
                  </a:txBody>
                  <a:tcPr marL="5576" marR="5576" marT="55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7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35.9</a:t>
                      </a:r>
                    </a:p>
                  </a:txBody>
                  <a:tcPr marL="5576" marR="5576" marT="55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3D9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64.2</a:t>
                      </a:r>
                    </a:p>
                  </a:txBody>
                  <a:tcPr marL="5576" marR="5576" marT="55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C8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7135772"/>
                  </a:ext>
                </a:extLst>
              </a:tr>
              <a:tr h="268497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Guainía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Inírida</a:t>
                      </a:r>
                    </a:p>
                  </a:txBody>
                  <a:tcPr marL="5576" marR="5576" marT="55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14.9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6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12.2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E8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18.9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4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7.1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EB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30.3</a:t>
                      </a:r>
                    </a:p>
                  </a:txBody>
                  <a:tcPr marL="5576" marR="5576" marT="55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DD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74.2</a:t>
                      </a:r>
                    </a:p>
                  </a:txBody>
                  <a:tcPr marL="5576" marR="5576" marT="55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C2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11.6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E8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4.6</a:t>
                      </a:r>
                    </a:p>
                  </a:txBody>
                  <a:tcPr marL="5576" marR="5576" marT="55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D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5.9</a:t>
                      </a:r>
                    </a:p>
                  </a:txBody>
                  <a:tcPr marL="5576" marR="5576" marT="55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EC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</a:t>
                      </a:r>
                    </a:p>
                  </a:txBody>
                  <a:tcPr marL="5576" marR="5576" marT="55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EF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41.2</a:t>
                      </a:r>
                    </a:p>
                  </a:txBody>
                  <a:tcPr marL="5576" marR="5576" marT="55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D6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60.2</a:t>
                      </a:r>
                    </a:p>
                  </a:txBody>
                  <a:tcPr marL="5576" marR="5576" marT="55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CA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632516"/>
                  </a:ext>
                </a:extLst>
              </a:tr>
              <a:tr h="268497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Amazonas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Leticia</a:t>
                      </a:r>
                    </a:p>
                  </a:txBody>
                  <a:tcPr marL="5576" marR="5576" marT="55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14.1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7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12.4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E8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16.6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5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7.1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EB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30.3</a:t>
                      </a:r>
                    </a:p>
                  </a:txBody>
                  <a:tcPr marL="5576" marR="5576" marT="55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DD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73.2</a:t>
                      </a:r>
                    </a:p>
                  </a:txBody>
                  <a:tcPr marL="5576" marR="5576" marT="55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C2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8.8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EA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0.2</a:t>
                      </a:r>
                    </a:p>
                  </a:txBody>
                  <a:tcPr marL="5576" marR="5576" marT="55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EF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3.8</a:t>
                      </a:r>
                    </a:p>
                  </a:txBody>
                  <a:tcPr marL="5576" marR="5576" marT="55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D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</a:t>
                      </a:r>
                    </a:p>
                  </a:txBody>
                  <a:tcPr marL="5576" marR="5576" marT="55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EF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38.5</a:t>
                      </a:r>
                    </a:p>
                  </a:txBody>
                  <a:tcPr marL="5576" marR="5576" marT="55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D8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59.2</a:t>
                      </a:r>
                    </a:p>
                  </a:txBody>
                  <a:tcPr marL="5576" marR="5576" marT="55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CB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1466121"/>
                  </a:ext>
                </a:extLst>
              </a:tr>
              <a:tr h="268497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Vaupés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Mitú</a:t>
                      </a:r>
                    </a:p>
                  </a:txBody>
                  <a:tcPr marL="5576" marR="5576" marT="55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13.1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7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10.9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16.5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5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7.1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B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30.3</a:t>
                      </a:r>
                    </a:p>
                  </a:txBody>
                  <a:tcPr marL="5576" marR="5576" marT="55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DD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81.0</a:t>
                      </a:r>
                    </a:p>
                  </a:txBody>
                  <a:tcPr marL="5576" marR="5576" marT="55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BE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9.9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1.6</a:t>
                      </a:r>
                    </a:p>
                  </a:txBody>
                  <a:tcPr marL="5576" marR="5576" marT="55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F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</a:t>
                      </a:r>
                    </a:p>
                  </a:txBody>
                  <a:tcPr marL="5576" marR="5576" marT="55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F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</a:t>
                      </a:r>
                    </a:p>
                  </a:txBody>
                  <a:tcPr marL="5576" marR="5576" marT="55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F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37.5</a:t>
                      </a:r>
                    </a:p>
                  </a:txBody>
                  <a:tcPr marL="5576" marR="5576" marT="55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D8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60.7</a:t>
                      </a:r>
                    </a:p>
                  </a:txBody>
                  <a:tcPr marL="5576" marR="5576" marT="55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CA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07889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1768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45B9BF-A9E3-B0F8-E60E-CFC2668680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2">
            <a:extLst>
              <a:ext uri="{FF2B5EF4-FFF2-40B4-BE49-F238E27FC236}">
                <a16:creationId xmlns:a16="http://schemas.microsoft.com/office/drawing/2014/main" id="{4C74DADF-C260-6F3B-4608-9264D85910C8}"/>
              </a:ext>
            </a:extLst>
          </p:cNvPr>
          <p:cNvSpPr txBox="1"/>
          <p:nvPr/>
        </p:nvSpPr>
        <p:spPr>
          <a:xfrm>
            <a:off x="633465" y="339822"/>
            <a:ext cx="11475116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800"/>
              </a:spcBef>
              <a:defRPr/>
            </a:pPr>
            <a:r>
              <a:rPr lang="es-MX" sz="2000" b="1" dirty="0">
                <a:solidFill>
                  <a:srgbClr val="34A24C"/>
                </a:solidFill>
                <a:latin typeface="Verdana"/>
                <a:ea typeface="Verdana"/>
                <a:cs typeface="Helvetica"/>
              </a:rPr>
              <a:t>Región Caribe - </a:t>
            </a:r>
            <a:r>
              <a:rPr lang="es-MX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RADAR DE </a:t>
            </a:r>
            <a:r>
              <a:rPr lang="es-CO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TRABAJO</a:t>
            </a:r>
            <a:endParaRPr lang="es-ES" sz="2000" dirty="0">
              <a:solidFill>
                <a:srgbClr val="3E415F"/>
              </a:solidFill>
              <a:latin typeface="Verdana"/>
              <a:ea typeface="Verdana"/>
              <a:cs typeface="Calibri" panose="020F0502020204030204"/>
            </a:endParaRPr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3B876909-CBB6-9616-03B2-C995F45FFE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3180675"/>
              </p:ext>
            </p:extLst>
          </p:nvPr>
        </p:nvGraphicFramePr>
        <p:xfrm>
          <a:off x="152400" y="3051208"/>
          <a:ext cx="11887199" cy="3638352"/>
        </p:xfrm>
        <a:graphic>
          <a:graphicData uri="http://schemas.openxmlformats.org/drawingml/2006/table">
            <a:tbl>
              <a:tblPr/>
              <a:tblGrid>
                <a:gridCol w="819372">
                  <a:extLst>
                    <a:ext uri="{9D8B030D-6E8A-4147-A177-3AD203B41FA5}">
                      <a16:colId xmlns:a16="http://schemas.microsoft.com/office/drawing/2014/main" val="2730533082"/>
                    </a:ext>
                  </a:extLst>
                </a:gridCol>
                <a:gridCol w="1260573">
                  <a:extLst>
                    <a:ext uri="{9D8B030D-6E8A-4147-A177-3AD203B41FA5}">
                      <a16:colId xmlns:a16="http://schemas.microsoft.com/office/drawing/2014/main" val="3563374561"/>
                    </a:ext>
                  </a:extLst>
                </a:gridCol>
                <a:gridCol w="794160">
                  <a:extLst>
                    <a:ext uri="{9D8B030D-6E8A-4147-A177-3AD203B41FA5}">
                      <a16:colId xmlns:a16="http://schemas.microsoft.com/office/drawing/2014/main" val="1893609354"/>
                    </a:ext>
                  </a:extLst>
                </a:gridCol>
                <a:gridCol w="655498">
                  <a:extLst>
                    <a:ext uri="{9D8B030D-6E8A-4147-A177-3AD203B41FA5}">
                      <a16:colId xmlns:a16="http://schemas.microsoft.com/office/drawing/2014/main" val="3485447512"/>
                    </a:ext>
                  </a:extLst>
                </a:gridCol>
                <a:gridCol w="857189">
                  <a:extLst>
                    <a:ext uri="{9D8B030D-6E8A-4147-A177-3AD203B41FA5}">
                      <a16:colId xmlns:a16="http://schemas.microsoft.com/office/drawing/2014/main" val="592001362"/>
                    </a:ext>
                  </a:extLst>
                </a:gridCol>
                <a:gridCol w="1033670">
                  <a:extLst>
                    <a:ext uri="{9D8B030D-6E8A-4147-A177-3AD203B41FA5}">
                      <a16:colId xmlns:a16="http://schemas.microsoft.com/office/drawing/2014/main" val="3672276533"/>
                    </a:ext>
                  </a:extLst>
                </a:gridCol>
                <a:gridCol w="781556">
                  <a:extLst>
                    <a:ext uri="{9D8B030D-6E8A-4147-A177-3AD203B41FA5}">
                      <a16:colId xmlns:a16="http://schemas.microsoft.com/office/drawing/2014/main" val="2603403116"/>
                    </a:ext>
                  </a:extLst>
                </a:gridCol>
                <a:gridCol w="731133">
                  <a:extLst>
                    <a:ext uri="{9D8B030D-6E8A-4147-A177-3AD203B41FA5}">
                      <a16:colId xmlns:a16="http://schemas.microsoft.com/office/drawing/2014/main" val="2031876344"/>
                    </a:ext>
                  </a:extLst>
                </a:gridCol>
                <a:gridCol w="705920">
                  <a:extLst>
                    <a:ext uri="{9D8B030D-6E8A-4147-A177-3AD203B41FA5}">
                      <a16:colId xmlns:a16="http://schemas.microsoft.com/office/drawing/2014/main" val="3951307376"/>
                    </a:ext>
                  </a:extLst>
                </a:gridCol>
                <a:gridCol w="718526">
                  <a:extLst>
                    <a:ext uri="{9D8B030D-6E8A-4147-A177-3AD203B41FA5}">
                      <a16:colId xmlns:a16="http://schemas.microsoft.com/office/drawing/2014/main" val="3304696653"/>
                    </a:ext>
                  </a:extLst>
                </a:gridCol>
                <a:gridCol w="844584">
                  <a:extLst>
                    <a:ext uri="{9D8B030D-6E8A-4147-A177-3AD203B41FA5}">
                      <a16:colId xmlns:a16="http://schemas.microsoft.com/office/drawing/2014/main" val="1902228763"/>
                    </a:ext>
                  </a:extLst>
                </a:gridCol>
                <a:gridCol w="857189">
                  <a:extLst>
                    <a:ext uri="{9D8B030D-6E8A-4147-A177-3AD203B41FA5}">
                      <a16:colId xmlns:a16="http://schemas.microsoft.com/office/drawing/2014/main" val="1991807093"/>
                    </a:ext>
                  </a:extLst>
                </a:gridCol>
                <a:gridCol w="932823">
                  <a:extLst>
                    <a:ext uri="{9D8B030D-6E8A-4147-A177-3AD203B41FA5}">
                      <a16:colId xmlns:a16="http://schemas.microsoft.com/office/drawing/2014/main" val="3989502548"/>
                    </a:ext>
                  </a:extLst>
                </a:gridCol>
                <a:gridCol w="895006">
                  <a:extLst>
                    <a:ext uri="{9D8B030D-6E8A-4147-A177-3AD203B41FA5}">
                      <a16:colId xmlns:a16="http://schemas.microsoft.com/office/drawing/2014/main" val="1902016761"/>
                    </a:ext>
                  </a:extLst>
                </a:gridCol>
              </a:tblGrid>
              <a:tr h="227397"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Departamento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Ciudad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Radar.Trabajo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Corrupcion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VulneraTrabajo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CorrupObservable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CorrupOculta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CapaInstituc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TDesempleo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TSubempleo</a:t>
                      </a:r>
                      <a:endParaRPr lang="es-CO" sz="105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PDesocupados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PSubocupados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PFFuerzaLaboral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5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TGParticipacion</a:t>
                      </a:r>
                      <a:endParaRPr lang="es-CO" sz="105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8338251"/>
                  </a:ext>
                </a:extLst>
              </a:tr>
              <a:tr h="227397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Magdalena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Santa Marta</a:t>
                      </a:r>
                    </a:p>
                  </a:txBody>
                  <a:tcPr marL="5576" marR="5576" marT="557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36.8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DA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47.3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9D2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21.1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E5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13.2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EB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69.4</a:t>
                      </a:r>
                    </a:p>
                  </a:txBody>
                  <a:tcPr marL="5576" marR="5576" marT="557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7C2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67.4</a:t>
                      </a:r>
                    </a:p>
                  </a:txBody>
                  <a:tcPr marL="5576" marR="5576" marT="557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5C4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11.6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2EC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8.1</a:t>
                      </a:r>
                    </a:p>
                  </a:txBody>
                  <a:tcPr marL="5576" marR="5576" marT="557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0EF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7.2</a:t>
                      </a:r>
                    </a:p>
                  </a:txBody>
                  <a:tcPr marL="5576" marR="5576" marT="557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0EF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9.3</a:t>
                      </a:r>
                    </a:p>
                  </a:txBody>
                  <a:tcPr marL="5576" marR="5576" marT="557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1EE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39.0</a:t>
                      </a:r>
                    </a:p>
                  </a:txBody>
                  <a:tcPr marL="5576" marR="5576" marT="557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3D8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61.0</a:t>
                      </a:r>
                    </a:p>
                  </a:txBody>
                  <a:tcPr marL="5576" marR="5576" marT="557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1C8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3322352"/>
                  </a:ext>
                </a:extLst>
              </a:tr>
              <a:tr h="227397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Cesar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Valledupar</a:t>
                      </a:r>
                    </a:p>
                  </a:txBody>
                  <a:tcPr marL="5576" marR="5576" marT="557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36.7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DA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45.3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D4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23.7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3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13.2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EB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69.4</a:t>
                      </a:r>
                    </a:p>
                  </a:txBody>
                  <a:tcPr marL="5576" marR="5576" marT="5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C2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77.3</a:t>
                      </a:r>
                    </a:p>
                  </a:txBody>
                  <a:tcPr marL="5576" marR="5576" marT="557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BC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16.1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E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10.6</a:t>
                      </a:r>
                    </a:p>
                  </a:txBody>
                  <a:tcPr marL="5576" marR="5576" marT="5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D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10.1</a:t>
                      </a:r>
                    </a:p>
                  </a:txBody>
                  <a:tcPr marL="5576" marR="5576" marT="5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1ED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12.4</a:t>
                      </a:r>
                    </a:p>
                  </a:txBody>
                  <a:tcPr marL="5576" marR="5576" marT="5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EC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38.4</a:t>
                      </a:r>
                    </a:p>
                  </a:txBody>
                  <a:tcPr marL="5576" marR="5576" marT="5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3D9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61.7</a:t>
                      </a:r>
                    </a:p>
                  </a:txBody>
                  <a:tcPr marL="5576" marR="5576" marT="557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C8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2390672"/>
                  </a:ext>
                </a:extLst>
              </a:tr>
              <a:tr h="227397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Sucre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Sincelejo</a:t>
                      </a:r>
                    </a:p>
                  </a:txBody>
                  <a:tcPr marL="5576" marR="5576" marT="557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36.4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DA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46.5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D3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21.4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5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13.2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EB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69.4</a:t>
                      </a:r>
                    </a:p>
                  </a:txBody>
                  <a:tcPr marL="5576" marR="5576" marT="5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C2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71.6</a:t>
                      </a:r>
                    </a:p>
                  </a:txBody>
                  <a:tcPr marL="5576" marR="5576" marT="557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1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12.6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EC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8.2</a:t>
                      </a:r>
                    </a:p>
                  </a:txBody>
                  <a:tcPr marL="5576" marR="5576" marT="5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EF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7.5</a:t>
                      </a:r>
                    </a:p>
                  </a:txBody>
                  <a:tcPr marL="5576" marR="5576" marT="5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EF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9.4</a:t>
                      </a:r>
                    </a:p>
                  </a:txBody>
                  <a:tcPr marL="5576" marR="5576" marT="5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1EE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39.8</a:t>
                      </a:r>
                    </a:p>
                  </a:txBody>
                  <a:tcPr marL="5576" marR="5576" marT="5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D8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60.3</a:t>
                      </a:r>
                    </a:p>
                  </a:txBody>
                  <a:tcPr marL="5576" marR="5576" marT="557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C9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9303009"/>
                  </a:ext>
                </a:extLst>
              </a:tr>
              <a:tr h="227397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La Guajira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Riohacha</a:t>
                      </a:r>
                    </a:p>
                  </a:txBody>
                  <a:tcPr marL="5576" marR="5576" marT="557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36.0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DC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45.1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D8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22.3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4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13.2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E8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69.4</a:t>
                      </a:r>
                    </a:p>
                  </a:txBody>
                  <a:tcPr marL="5576" marR="5576" marT="5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CB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78.3</a:t>
                      </a:r>
                    </a:p>
                  </a:txBody>
                  <a:tcPr marL="5576" marR="5576" marT="557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C6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15.8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7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8.1</a:t>
                      </a:r>
                    </a:p>
                  </a:txBody>
                  <a:tcPr marL="5576" marR="5576" marT="5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EB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9.4</a:t>
                      </a:r>
                    </a:p>
                  </a:txBody>
                  <a:tcPr marL="5576" marR="5576" marT="5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EA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9.3</a:t>
                      </a:r>
                    </a:p>
                  </a:txBody>
                  <a:tcPr marL="5576" marR="5576" marT="5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EB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39.6</a:t>
                      </a:r>
                    </a:p>
                  </a:txBody>
                  <a:tcPr marL="5576" marR="5576" marT="5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DA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60.7</a:t>
                      </a:r>
                    </a:p>
                  </a:txBody>
                  <a:tcPr marL="5576" marR="5576" marT="557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CF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9720749"/>
                  </a:ext>
                </a:extLst>
              </a:tr>
              <a:tr h="227397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Bolívar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Cartagena de Indias</a:t>
                      </a:r>
                    </a:p>
                  </a:txBody>
                  <a:tcPr marL="5576" marR="5576" marT="557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24.1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3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24.8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2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22.9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3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19.2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5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39.4</a:t>
                      </a:r>
                    </a:p>
                  </a:txBody>
                  <a:tcPr marL="5576" marR="5576" marT="5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DB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71.9</a:t>
                      </a:r>
                    </a:p>
                  </a:txBody>
                  <a:tcPr marL="5576" marR="5576" marT="557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C9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10.9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EA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14.9</a:t>
                      </a:r>
                    </a:p>
                  </a:txBody>
                  <a:tcPr marL="5576" marR="5576" marT="5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E8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7.3</a:t>
                      </a:r>
                    </a:p>
                  </a:txBody>
                  <a:tcPr marL="5576" marR="5576" marT="5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EC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16.7</a:t>
                      </a:r>
                    </a:p>
                  </a:txBody>
                  <a:tcPr marL="5576" marR="5576" marT="5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7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33.2</a:t>
                      </a:r>
                    </a:p>
                  </a:txBody>
                  <a:tcPr marL="5576" marR="5576" marT="5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DE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66.8</a:t>
                      </a:r>
                    </a:p>
                  </a:txBody>
                  <a:tcPr marL="5576" marR="5576" marT="557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CC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0510146"/>
                  </a:ext>
                </a:extLst>
              </a:tr>
              <a:tr h="227397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Córdoba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Montería</a:t>
                      </a:r>
                    </a:p>
                  </a:txBody>
                  <a:tcPr marL="5576" marR="5576" marT="557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23.8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3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24.8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2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22.3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4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7.9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EB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48.8</a:t>
                      </a:r>
                    </a:p>
                  </a:txBody>
                  <a:tcPr marL="5576" marR="5576" marT="5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D6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86.8</a:t>
                      </a:r>
                    </a:p>
                  </a:txBody>
                  <a:tcPr marL="5576" marR="5576" marT="557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C1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14.3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E8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6.1</a:t>
                      </a:r>
                    </a:p>
                  </a:txBody>
                  <a:tcPr marL="5576" marR="5576" marT="5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C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9.1</a:t>
                      </a:r>
                    </a:p>
                  </a:txBody>
                  <a:tcPr marL="5576" marR="5576" marT="5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EB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7.2</a:t>
                      </a:r>
                    </a:p>
                  </a:txBody>
                  <a:tcPr marL="5576" marR="5576" marT="5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EC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37.0</a:t>
                      </a:r>
                    </a:p>
                  </a:txBody>
                  <a:tcPr marL="5576" marR="5576" marT="5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DC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62.9</a:t>
                      </a:r>
                    </a:p>
                  </a:txBody>
                  <a:tcPr marL="5576" marR="5576" marT="557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CCE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6425747"/>
                  </a:ext>
                </a:extLst>
              </a:tr>
              <a:tr h="227397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Atlántico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Barranquilla</a:t>
                      </a:r>
                    </a:p>
                  </a:txBody>
                  <a:tcPr marL="5576" marR="5576" marT="557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21.2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4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20.0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5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23.1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19.2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5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39.4</a:t>
                      </a:r>
                    </a:p>
                  </a:txBody>
                  <a:tcPr marL="5576" marR="5576" marT="5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DB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96.2</a:t>
                      </a:r>
                    </a:p>
                  </a:txBody>
                  <a:tcPr marL="5576" marR="5576" marT="557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BC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11.9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14.6</a:t>
                      </a:r>
                    </a:p>
                  </a:txBody>
                  <a:tcPr marL="5576" marR="5576" marT="5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8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7.7</a:t>
                      </a:r>
                    </a:p>
                  </a:txBody>
                  <a:tcPr marL="5576" marR="5576" marT="5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B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16.6</a:t>
                      </a:r>
                    </a:p>
                  </a:txBody>
                  <a:tcPr marL="5576" marR="5576" marT="5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7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35.1</a:t>
                      </a:r>
                    </a:p>
                  </a:txBody>
                  <a:tcPr marL="5576" marR="5576" marT="5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DD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64.8</a:t>
                      </a:r>
                    </a:p>
                  </a:txBody>
                  <a:tcPr marL="5576" marR="5576" marT="557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CD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3604602"/>
                  </a:ext>
                </a:extLst>
              </a:tr>
              <a:tr h="227397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La Guajira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5576" marR="5576" marT="557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30.6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EDF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38.0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1DB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19.6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E5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4.5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2ED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64.8</a:t>
                      </a:r>
                    </a:p>
                  </a:txBody>
                  <a:tcPr marL="5576" marR="5576" marT="557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DCD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78.3</a:t>
                      </a:r>
                    </a:p>
                  </a:txBody>
                  <a:tcPr marL="5576" marR="5576" marT="557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3C6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8.9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4EB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7.8</a:t>
                      </a:r>
                    </a:p>
                  </a:txBody>
                  <a:tcPr marL="5576" marR="5576" marT="557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EB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6.1</a:t>
                      </a:r>
                    </a:p>
                  </a:txBody>
                  <a:tcPr marL="5576" marR="5576" marT="557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2EC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8.7</a:t>
                      </a:r>
                    </a:p>
                  </a:txBody>
                  <a:tcPr marL="5576" marR="5576" marT="557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EB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32.4</a:t>
                      </a:r>
                    </a:p>
                  </a:txBody>
                  <a:tcPr marL="5576" marR="5576" marT="557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EDE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67.6</a:t>
                      </a:r>
                    </a:p>
                  </a:txBody>
                  <a:tcPr marL="5576" marR="5576" marT="557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ECC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7950407"/>
                  </a:ext>
                </a:extLst>
              </a:tr>
              <a:tr h="227397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Sucre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5576" marR="5576" marT="557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28.4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0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33.7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DE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20.5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5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7.2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EC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56.4</a:t>
                      </a:r>
                    </a:p>
                  </a:txBody>
                  <a:tcPr marL="5576" marR="5576" marT="5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D2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71.6</a:t>
                      </a:r>
                    </a:p>
                  </a:txBody>
                  <a:tcPr marL="5576" marR="5576" marT="557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CA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10.6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EA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10.0</a:t>
                      </a:r>
                    </a:p>
                  </a:txBody>
                  <a:tcPr marL="5576" marR="5576" marT="5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EA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6.3</a:t>
                      </a:r>
                    </a:p>
                  </a:txBody>
                  <a:tcPr marL="5576" marR="5576" marT="5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C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11.1</a:t>
                      </a:r>
                    </a:p>
                  </a:txBody>
                  <a:tcPr marL="5576" marR="5576" marT="5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EA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40.9</a:t>
                      </a:r>
                    </a:p>
                  </a:txBody>
                  <a:tcPr marL="5576" marR="5576" marT="5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DA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59.2</a:t>
                      </a:r>
                    </a:p>
                  </a:txBody>
                  <a:tcPr marL="5576" marR="5576" marT="557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D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1910325"/>
                  </a:ext>
                </a:extLst>
              </a:tr>
              <a:tr h="227397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Magdalena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5576" marR="5576" marT="557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26.3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2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30.0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0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20.7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5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4.7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D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52.1</a:t>
                      </a:r>
                    </a:p>
                  </a:txBody>
                  <a:tcPr marL="5576" marR="5576" marT="5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D4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67.4</a:t>
                      </a:r>
                    </a:p>
                  </a:txBody>
                  <a:tcPr marL="5576" marR="5576" marT="557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CC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9.8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EA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11.9</a:t>
                      </a:r>
                    </a:p>
                  </a:txBody>
                  <a:tcPr marL="5576" marR="5576" marT="5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E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6.1</a:t>
                      </a:r>
                    </a:p>
                  </a:txBody>
                  <a:tcPr marL="5576" marR="5576" marT="5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C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13.2</a:t>
                      </a:r>
                    </a:p>
                  </a:txBody>
                  <a:tcPr marL="5576" marR="5576" marT="5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E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38.1</a:t>
                      </a:r>
                    </a:p>
                  </a:txBody>
                  <a:tcPr marL="5576" marR="5576" marT="5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DB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61.9</a:t>
                      </a:r>
                    </a:p>
                  </a:txBody>
                  <a:tcPr marL="5576" marR="5576" marT="557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CCF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779778"/>
                  </a:ext>
                </a:extLst>
              </a:tr>
              <a:tr h="227397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San Andrés y Providencia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25.5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2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30.1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0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18.6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6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86.1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C2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11.3</a:t>
                      </a:r>
                    </a:p>
                  </a:txBody>
                  <a:tcPr marL="5576" marR="5576" marT="5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EA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66.8</a:t>
                      </a:r>
                    </a:p>
                  </a:txBody>
                  <a:tcPr marL="5576" marR="5576" marT="557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CC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6.9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EC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0.2</a:t>
                      </a:r>
                    </a:p>
                  </a:txBody>
                  <a:tcPr marL="5576" marR="5576" marT="5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EF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6.1</a:t>
                      </a:r>
                    </a:p>
                  </a:txBody>
                  <a:tcPr marL="5576" marR="5576" marT="5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C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</a:t>
                      </a:r>
                    </a:p>
                  </a:txBody>
                  <a:tcPr marL="5576" marR="5576" marT="5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EF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33.3</a:t>
                      </a:r>
                    </a:p>
                  </a:txBody>
                  <a:tcPr marL="5576" marR="5576" marT="5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DE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68.4</a:t>
                      </a:r>
                    </a:p>
                  </a:txBody>
                  <a:tcPr marL="5576" marR="5576" marT="557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CB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6244495"/>
                  </a:ext>
                </a:extLst>
              </a:tr>
              <a:tr h="227397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Cesar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5576" marR="5576" marT="557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24.8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2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26.3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2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22.6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3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4.3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1ED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50.0</a:t>
                      </a:r>
                    </a:p>
                  </a:txBody>
                  <a:tcPr marL="5576" marR="5576" marT="5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D5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77.3</a:t>
                      </a:r>
                    </a:p>
                  </a:txBody>
                  <a:tcPr marL="5576" marR="5576" marT="557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C7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15.9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7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9.3</a:t>
                      </a:r>
                    </a:p>
                  </a:txBody>
                  <a:tcPr marL="5576" marR="5576" marT="5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EB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9.3</a:t>
                      </a:r>
                    </a:p>
                  </a:txBody>
                  <a:tcPr marL="5576" marR="5576" marT="5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EB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11.2</a:t>
                      </a:r>
                    </a:p>
                  </a:txBody>
                  <a:tcPr marL="5576" marR="5576" marT="5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EA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40.9</a:t>
                      </a:r>
                    </a:p>
                  </a:txBody>
                  <a:tcPr marL="5576" marR="5576" marT="5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DA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59.1</a:t>
                      </a:r>
                    </a:p>
                  </a:txBody>
                  <a:tcPr marL="5576" marR="5576" marT="557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D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2714427"/>
                  </a:ext>
                </a:extLst>
              </a:tr>
              <a:tr h="227397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Bolívar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5576" marR="5576" marT="557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22.5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4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22.9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3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22.0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4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5.9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C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43.7</a:t>
                      </a:r>
                    </a:p>
                  </a:txBody>
                  <a:tcPr marL="5576" marR="5576" marT="5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3D8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71.9</a:t>
                      </a:r>
                    </a:p>
                  </a:txBody>
                  <a:tcPr marL="5576" marR="5576" marT="557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C9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10.8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EA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13.8</a:t>
                      </a:r>
                    </a:p>
                  </a:txBody>
                  <a:tcPr marL="5576" marR="5576" marT="5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E8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6.9</a:t>
                      </a:r>
                    </a:p>
                  </a:txBody>
                  <a:tcPr marL="5576" marR="5576" marT="5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EC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15.4</a:t>
                      </a:r>
                    </a:p>
                  </a:txBody>
                  <a:tcPr marL="5576" marR="5576" marT="5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7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36.3</a:t>
                      </a:r>
                    </a:p>
                  </a:txBody>
                  <a:tcPr marL="5576" marR="5576" marT="5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DC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63.7</a:t>
                      </a:r>
                    </a:p>
                  </a:txBody>
                  <a:tcPr marL="5576" marR="5576" marT="557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CE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239889"/>
                  </a:ext>
                </a:extLst>
              </a:tr>
              <a:tr h="227397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Córdoba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5576" marR="5576" marT="557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20.8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4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20.2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5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21.7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4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3.2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1EE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45.4</a:t>
                      </a:r>
                    </a:p>
                  </a:txBody>
                  <a:tcPr marL="5576" marR="5576" marT="5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D7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86.8</a:t>
                      </a:r>
                    </a:p>
                  </a:txBody>
                  <a:tcPr marL="5576" marR="5576" marT="557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C1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12.5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E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9.5</a:t>
                      </a:r>
                    </a:p>
                  </a:txBody>
                  <a:tcPr marL="5576" marR="5576" marT="5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EA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7.7</a:t>
                      </a:r>
                    </a:p>
                  </a:txBody>
                  <a:tcPr marL="5576" marR="5576" marT="5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EB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10.8</a:t>
                      </a:r>
                    </a:p>
                  </a:txBody>
                  <a:tcPr marL="5576" marR="5576" marT="5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EA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38.1</a:t>
                      </a:r>
                    </a:p>
                  </a:txBody>
                  <a:tcPr marL="5576" marR="5576" marT="5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DB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61.8</a:t>
                      </a:r>
                    </a:p>
                  </a:txBody>
                  <a:tcPr marL="5576" marR="5576" marT="557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CCF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7161862"/>
                  </a:ext>
                </a:extLst>
              </a:tr>
              <a:tr h="227397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Atlántico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5576" marR="5576" marT="557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15.4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7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10.7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A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22.5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4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5.5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D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34.7</a:t>
                      </a:r>
                    </a:p>
                  </a:txBody>
                  <a:tcPr marL="5576" marR="5576" marT="5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D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96.2</a:t>
                      </a:r>
                    </a:p>
                  </a:txBody>
                  <a:tcPr marL="5576" marR="5576" marT="557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BC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10.7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A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14.7</a:t>
                      </a:r>
                    </a:p>
                  </a:txBody>
                  <a:tcPr marL="5576" marR="5576" marT="5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8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7.0</a:t>
                      </a:r>
                    </a:p>
                  </a:txBody>
                  <a:tcPr marL="5576" marR="5576" marT="5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C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16.5</a:t>
                      </a:r>
                    </a:p>
                  </a:txBody>
                  <a:tcPr marL="5576" marR="5576" marT="5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7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34.5</a:t>
                      </a:r>
                    </a:p>
                  </a:txBody>
                  <a:tcPr marL="5576" marR="5576" marT="5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D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65.6</a:t>
                      </a:r>
                    </a:p>
                  </a:txBody>
                  <a:tcPr marL="5576" marR="5576" marT="557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CD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401112"/>
                  </a:ext>
                </a:extLst>
              </a:tr>
            </a:tbl>
          </a:graphicData>
        </a:graphic>
      </p:graphicFrame>
      <p:grpSp>
        <p:nvGrpSpPr>
          <p:cNvPr id="5" name="Grupo 4">
            <a:extLst>
              <a:ext uri="{FF2B5EF4-FFF2-40B4-BE49-F238E27FC236}">
                <a16:creationId xmlns:a16="http://schemas.microsoft.com/office/drawing/2014/main" id="{15830DA5-EDAF-FE91-3751-DC5CFF4E4A6A}"/>
              </a:ext>
            </a:extLst>
          </p:cNvPr>
          <p:cNvGrpSpPr/>
          <p:nvPr/>
        </p:nvGrpSpPr>
        <p:grpSpPr>
          <a:xfrm>
            <a:off x="6441736" y="0"/>
            <a:ext cx="4140413" cy="2952902"/>
            <a:chOff x="6441736" y="0"/>
            <a:chExt cx="4140413" cy="2952902"/>
          </a:xfrm>
        </p:grpSpPr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076B4F25-162F-E965-F541-99EC0B0544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41736" y="0"/>
              <a:ext cx="4140413" cy="2952902"/>
            </a:xfrm>
            <a:prstGeom prst="rect">
              <a:avLst/>
            </a:prstGeom>
          </p:spPr>
        </p:pic>
        <p:pic>
          <p:nvPicPr>
            <p:cNvPr id="2" name="Imagen 1">
              <a:extLst>
                <a:ext uri="{FF2B5EF4-FFF2-40B4-BE49-F238E27FC236}">
                  <a16:creationId xmlns:a16="http://schemas.microsoft.com/office/drawing/2014/main" id="{5C5793B4-E609-1552-6C31-DA104CA735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96697" y="229183"/>
              <a:ext cx="582024" cy="510749"/>
            </a:xfrm>
            <a:prstGeom prst="rect">
              <a:avLst/>
            </a:prstGeom>
          </p:spPr>
        </p:pic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19317D18-7105-07C1-E90A-72AAF0FE33D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988554" y="403751"/>
              <a:ext cx="405207" cy="707752"/>
            </a:xfrm>
            <a:prstGeom prst="rect">
              <a:avLst/>
            </a:prstGeom>
          </p:spPr>
        </p:pic>
      </p:grpSp>
      <p:sp>
        <p:nvSpPr>
          <p:cNvPr id="7" name="CuadroTexto 6">
            <a:extLst>
              <a:ext uri="{FF2B5EF4-FFF2-40B4-BE49-F238E27FC236}">
                <a16:creationId xmlns:a16="http://schemas.microsoft.com/office/drawing/2014/main" id="{E0E01792-8C40-EAE7-510D-1AB5A3304E90}"/>
              </a:ext>
            </a:extLst>
          </p:cNvPr>
          <p:cNvSpPr txBox="1"/>
          <p:nvPr/>
        </p:nvSpPr>
        <p:spPr>
          <a:xfrm>
            <a:off x="2318091" y="2771990"/>
            <a:ext cx="2678229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altLang="en-US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del Radar</a:t>
            </a:r>
            <a:endParaRPr lang="es-CO" sz="1200" dirty="0">
              <a:solidFill>
                <a:srgbClr val="CD3637"/>
              </a:solidFill>
              <a:latin typeface="Aptos" panose="02110004020202020204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7DA76AF-1A5D-5FA0-56D5-4F074FBABA26}"/>
              </a:ext>
            </a:extLst>
          </p:cNvPr>
          <p:cNvSpPr txBox="1"/>
          <p:nvPr/>
        </p:nvSpPr>
        <p:spPr>
          <a:xfrm>
            <a:off x="4573452" y="2771990"/>
            <a:ext cx="333496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Corrupción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2550B59-60C5-D637-194C-A25AAE7FE6C3}"/>
              </a:ext>
            </a:extLst>
          </p:cNvPr>
          <p:cNvSpPr txBox="1"/>
          <p:nvPr/>
        </p:nvSpPr>
        <p:spPr>
          <a:xfrm>
            <a:off x="8137369" y="2771989"/>
            <a:ext cx="304596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del derecho al trabajo</a:t>
            </a:r>
          </a:p>
        </p:txBody>
      </p:sp>
    </p:spTree>
    <p:extLst>
      <p:ext uri="{BB962C8B-B14F-4D97-AF65-F5344CB8AC3E}">
        <p14:creationId xmlns:p14="http://schemas.microsoft.com/office/powerpoint/2010/main" val="5362474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614CD7-F7B8-653B-5218-3E06B43E05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2">
            <a:extLst>
              <a:ext uri="{FF2B5EF4-FFF2-40B4-BE49-F238E27FC236}">
                <a16:creationId xmlns:a16="http://schemas.microsoft.com/office/drawing/2014/main" id="{FE8F4F87-567C-7F06-6979-F29FD3E98197}"/>
              </a:ext>
            </a:extLst>
          </p:cNvPr>
          <p:cNvSpPr txBox="1"/>
          <p:nvPr/>
        </p:nvSpPr>
        <p:spPr>
          <a:xfrm>
            <a:off x="633465" y="339822"/>
            <a:ext cx="11475116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800"/>
              </a:spcBef>
              <a:defRPr/>
            </a:pPr>
            <a:r>
              <a:rPr lang="es-MX" sz="2000" b="1" dirty="0">
                <a:solidFill>
                  <a:srgbClr val="34A24C"/>
                </a:solidFill>
                <a:latin typeface="Verdana"/>
                <a:ea typeface="Verdana"/>
                <a:cs typeface="Helvetica"/>
              </a:rPr>
              <a:t>Región Central - </a:t>
            </a:r>
            <a:r>
              <a:rPr lang="es-MX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RADAR DE </a:t>
            </a:r>
            <a:r>
              <a:rPr lang="es-CO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TRABAJO</a:t>
            </a:r>
            <a:endParaRPr lang="es-ES" sz="2000" dirty="0">
              <a:solidFill>
                <a:srgbClr val="3E415F"/>
              </a:solidFill>
              <a:latin typeface="Verdana"/>
              <a:ea typeface="Verdana"/>
              <a:cs typeface="Calibri" panose="020F0502020204030204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47E71B1-5886-9326-710A-D5EBEE327EE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7251" y="0"/>
            <a:ext cx="2789512" cy="3153362"/>
          </a:xfrm>
          <a:prstGeom prst="rect">
            <a:avLst/>
          </a:prstGeom>
        </p:spPr>
      </p:pic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16E45B4B-801B-152A-B141-FB63DABA1C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0126873"/>
              </p:ext>
            </p:extLst>
          </p:nvPr>
        </p:nvGraphicFramePr>
        <p:xfrm>
          <a:off x="181676" y="3502508"/>
          <a:ext cx="11828648" cy="2825018"/>
        </p:xfrm>
        <a:graphic>
          <a:graphicData uri="http://schemas.openxmlformats.org/drawingml/2006/table">
            <a:tbl>
              <a:tblPr/>
              <a:tblGrid>
                <a:gridCol w="1219448">
                  <a:extLst>
                    <a:ext uri="{9D8B030D-6E8A-4147-A177-3AD203B41FA5}">
                      <a16:colId xmlns:a16="http://schemas.microsoft.com/office/drawing/2014/main" val="538513895"/>
                    </a:ext>
                  </a:extLst>
                </a:gridCol>
                <a:gridCol w="1121892">
                  <a:extLst>
                    <a:ext uri="{9D8B030D-6E8A-4147-A177-3AD203B41FA5}">
                      <a16:colId xmlns:a16="http://schemas.microsoft.com/office/drawing/2014/main" val="123358600"/>
                    </a:ext>
                  </a:extLst>
                </a:gridCol>
                <a:gridCol w="768252">
                  <a:extLst>
                    <a:ext uri="{9D8B030D-6E8A-4147-A177-3AD203B41FA5}">
                      <a16:colId xmlns:a16="http://schemas.microsoft.com/office/drawing/2014/main" val="2107180742"/>
                    </a:ext>
                  </a:extLst>
                </a:gridCol>
                <a:gridCol w="634113">
                  <a:extLst>
                    <a:ext uri="{9D8B030D-6E8A-4147-A177-3AD203B41FA5}">
                      <a16:colId xmlns:a16="http://schemas.microsoft.com/office/drawing/2014/main" val="4156326947"/>
                    </a:ext>
                  </a:extLst>
                </a:gridCol>
                <a:gridCol w="829225">
                  <a:extLst>
                    <a:ext uri="{9D8B030D-6E8A-4147-A177-3AD203B41FA5}">
                      <a16:colId xmlns:a16="http://schemas.microsoft.com/office/drawing/2014/main" val="2828816091"/>
                    </a:ext>
                  </a:extLst>
                </a:gridCol>
                <a:gridCol w="999948">
                  <a:extLst>
                    <a:ext uri="{9D8B030D-6E8A-4147-A177-3AD203B41FA5}">
                      <a16:colId xmlns:a16="http://schemas.microsoft.com/office/drawing/2014/main" val="3835985222"/>
                    </a:ext>
                  </a:extLst>
                </a:gridCol>
                <a:gridCol w="756058">
                  <a:extLst>
                    <a:ext uri="{9D8B030D-6E8A-4147-A177-3AD203B41FA5}">
                      <a16:colId xmlns:a16="http://schemas.microsoft.com/office/drawing/2014/main" val="1960897735"/>
                    </a:ext>
                  </a:extLst>
                </a:gridCol>
                <a:gridCol w="707280">
                  <a:extLst>
                    <a:ext uri="{9D8B030D-6E8A-4147-A177-3AD203B41FA5}">
                      <a16:colId xmlns:a16="http://schemas.microsoft.com/office/drawing/2014/main" val="771433085"/>
                    </a:ext>
                  </a:extLst>
                </a:gridCol>
                <a:gridCol w="682891">
                  <a:extLst>
                    <a:ext uri="{9D8B030D-6E8A-4147-A177-3AD203B41FA5}">
                      <a16:colId xmlns:a16="http://schemas.microsoft.com/office/drawing/2014/main" val="835796167"/>
                    </a:ext>
                  </a:extLst>
                </a:gridCol>
                <a:gridCol w="695085">
                  <a:extLst>
                    <a:ext uri="{9D8B030D-6E8A-4147-A177-3AD203B41FA5}">
                      <a16:colId xmlns:a16="http://schemas.microsoft.com/office/drawing/2014/main" val="3950391558"/>
                    </a:ext>
                  </a:extLst>
                </a:gridCol>
                <a:gridCol w="817030">
                  <a:extLst>
                    <a:ext uri="{9D8B030D-6E8A-4147-A177-3AD203B41FA5}">
                      <a16:colId xmlns:a16="http://schemas.microsoft.com/office/drawing/2014/main" val="2877913029"/>
                    </a:ext>
                  </a:extLst>
                </a:gridCol>
                <a:gridCol w="829225">
                  <a:extLst>
                    <a:ext uri="{9D8B030D-6E8A-4147-A177-3AD203B41FA5}">
                      <a16:colId xmlns:a16="http://schemas.microsoft.com/office/drawing/2014/main" val="3249426945"/>
                    </a:ext>
                  </a:extLst>
                </a:gridCol>
                <a:gridCol w="902392">
                  <a:extLst>
                    <a:ext uri="{9D8B030D-6E8A-4147-A177-3AD203B41FA5}">
                      <a16:colId xmlns:a16="http://schemas.microsoft.com/office/drawing/2014/main" val="1338915560"/>
                    </a:ext>
                  </a:extLst>
                </a:gridCol>
                <a:gridCol w="865809">
                  <a:extLst>
                    <a:ext uri="{9D8B030D-6E8A-4147-A177-3AD203B41FA5}">
                      <a16:colId xmlns:a16="http://schemas.microsoft.com/office/drawing/2014/main" val="1089431380"/>
                    </a:ext>
                  </a:extLst>
                </a:gridCol>
              </a:tblGrid>
              <a:tr h="20178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Departamento</a:t>
                      </a:r>
                    </a:p>
                  </a:txBody>
                  <a:tcPr marL="5420" marR="5420" marT="54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Ciudad</a:t>
                      </a:r>
                    </a:p>
                  </a:txBody>
                  <a:tcPr marL="5420" marR="5420" marT="54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Radar.Trabajo</a:t>
                      </a:r>
                    </a:p>
                  </a:txBody>
                  <a:tcPr marL="5420" marR="5420" marT="54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Corrupcion</a:t>
                      </a:r>
                    </a:p>
                  </a:txBody>
                  <a:tcPr marL="5420" marR="5420" marT="54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VulneraTrabajo</a:t>
                      </a:r>
                    </a:p>
                  </a:txBody>
                  <a:tcPr marL="5420" marR="5420" marT="54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CorrupObservable</a:t>
                      </a:r>
                    </a:p>
                  </a:txBody>
                  <a:tcPr marL="5420" marR="5420" marT="54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CorrupOculta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20" marR="5420" marT="54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CapaInstituc</a:t>
                      </a:r>
                    </a:p>
                  </a:txBody>
                  <a:tcPr marL="5420" marR="5420" marT="54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TDesempleo</a:t>
                      </a:r>
                    </a:p>
                  </a:txBody>
                  <a:tcPr marL="5420" marR="5420" marT="54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TSubempleo</a:t>
                      </a:r>
                    </a:p>
                  </a:txBody>
                  <a:tcPr marL="5420" marR="5420" marT="54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PDesocupados</a:t>
                      </a:r>
                    </a:p>
                  </a:txBody>
                  <a:tcPr marL="5420" marR="5420" marT="54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PSubocupados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20" marR="5420" marT="54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PFFuerzaLaboral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20" marR="5420" marT="54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TGParticipacion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20" marR="5420" marT="54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6941027"/>
                  </a:ext>
                </a:extLst>
              </a:tr>
              <a:tr h="201787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Norte de Santander</a:t>
                      </a:r>
                    </a:p>
                  </a:txBody>
                  <a:tcPr marL="5420" marR="5420" marT="54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San José de Cúcuta</a:t>
                      </a:r>
                    </a:p>
                  </a:txBody>
                  <a:tcPr marL="5420" marR="5420" marT="54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37.1</a:t>
                      </a:r>
                    </a:p>
                  </a:txBody>
                  <a:tcPr marL="5420" marR="5420" marT="54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1DB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47.1</a:t>
                      </a:r>
                    </a:p>
                  </a:txBody>
                  <a:tcPr marL="5420" marR="5420" marT="54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6D5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22.1</a:t>
                      </a:r>
                    </a:p>
                  </a:txBody>
                  <a:tcPr marL="5420" marR="5420" marT="54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5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13.2</a:t>
                      </a:r>
                    </a:p>
                  </a:txBody>
                  <a:tcPr marL="5420" marR="5420" marT="54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4EA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69.4</a:t>
                      </a:r>
                    </a:p>
                  </a:txBody>
                  <a:tcPr marL="5420" marR="5420" marT="54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C7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68.6</a:t>
                      </a:r>
                    </a:p>
                  </a:txBody>
                  <a:tcPr marL="5420" marR="5420" marT="54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C8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13.3</a:t>
                      </a:r>
                    </a:p>
                  </a:txBody>
                  <a:tcPr marL="5420" marR="5420" marT="54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4EA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8.3</a:t>
                      </a:r>
                    </a:p>
                  </a:txBody>
                  <a:tcPr marL="5420" marR="5420" marT="54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1ED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8.2</a:t>
                      </a:r>
                    </a:p>
                  </a:txBody>
                  <a:tcPr marL="5420" marR="5420" marT="54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1ED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9.5</a:t>
                      </a:r>
                    </a:p>
                  </a:txBody>
                  <a:tcPr marL="5420" marR="5420" marT="54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2ED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38.5</a:t>
                      </a:r>
                    </a:p>
                  </a:txBody>
                  <a:tcPr marL="5420" marR="5420" marT="54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DB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61.6</a:t>
                      </a:r>
                    </a:p>
                  </a:txBody>
                  <a:tcPr marL="5420" marR="5420" marT="54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ECC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1828171"/>
                  </a:ext>
                </a:extLst>
              </a:tr>
              <a:tr h="201787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Cundinamarca</a:t>
                      </a:r>
                    </a:p>
                  </a:txBody>
                  <a:tcPr marL="5420" marR="5420" marT="54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Santafé de Bogotá</a:t>
                      </a:r>
                    </a:p>
                  </a:txBody>
                  <a:tcPr marL="5420" marR="5420" marT="54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35.4</a:t>
                      </a:r>
                    </a:p>
                  </a:txBody>
                  <a:tcPr marL="5420" marR="5420" marT="54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DC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44.5</a:t>
                      </a:r>
                    </a:p>
                  </a:txBody>
                  <a:tcPr marL="5420" marR="5420" marT="54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D7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21.8</a:t>
                      </a:r>
                    </a:p>
                  </a:txBody>
                  <a:tcPr marL="5420" marR="5420" marT="54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5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13.2</a:t>
                      </a:r>
                    </a:p>
                  </a:txBody>
                  <a:tcPr marL="5420" marR="5420" marT="54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EA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69.4</a:t>
                      </a:r>
                    </a:p>
                  </a:txBody>
                  <a:tcPr marL="5420" marR="5420" marT="54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C7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81.5</a:t>
                      </a:r>
                    </a:p>
                  </a:txBody>
                  <a:tcPr marL="5420" marR="5420" marT="54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C0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11.4</a:t>
                      </a:r>
                    </a:p>
                  </a:txBody>
                  <a:tcPr marL="5420" marR="5420" marT="54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EB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5.8</a:t>
                      </a:r>
                    </a:p>
                  </a:txBody>
                  <a:tcPr marL="5420" marR="5420" marT="54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EF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7.6</a:t>
                      </a:r>
                    </a:p>
                  </a:txBody>
                  <a:tcPr marL="5420" marR="5420" marT="54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1EE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6.5</a:t>
                      </a:r>
                    </a:p>
                  </a:txBody>
                  <a:tcPr marL="5420" marR="5420" marT="54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EE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33.1</a:t>
                      </a:r>
                    </a:p>
                  </a:txBody>
                  <a:tcPr marL="5420" marR="5420" marT="54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DE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66.9</a:t>
                      </a:r>
                    </a:p>
                  </a:txBody>
                  <a:tcPr marL="5420" marR="5420" marT="54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C9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6933633"/>
                  </a:ext>
                </a:extLst>
              </a:tr>
              <a:tr h="201787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Boyacá</a:t>
                      </a:r>
                    </a:p>
                  </a:txBody>
                  <a:tcPr marL="5420" marR="5420" marT="54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Tunja</a:t>
                      </a:r>
                    </a:p>
                  </a:txBody>
                  <a:tcPr marL="5420" marR="5420" marT="54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34.7</a:t>
                      </a:r>
                    </a:p>
                  </a:txBody>
                  <a:tcPr marL="5420" marR="5420" marT="54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DD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43.4</a:t>
                      </a:r>
                    </a:p>
                  </a:txBody>
                  <a:tcPr marL="5420" marR="5420" marT="54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D7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21.6</a:t>
                      </a:r>
                    </a:p>
                  </a:txBody>
                  <a:tcPr marL="5420" marR="5420" marT="54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5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13.2</a:t>
                      </a:r>
                    </a:p>
                  </a:txBody>
                  <a:tcPr marL="5420" marR="5420" marT="54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EA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69.4</a:t>
                      </a:r>
                    </a:p>
                  </a:txBody>
                  <a:tcPr marL="5420" marR="5420" marT="54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C7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86.7</a:t>
                      </a:r>
                    </a:p>
                  </a:txBody>
                  <a:tcPr marL="5420" marR="5420" marT="54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BC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13.5</a:t>
                      </a:r>
                    </a:p>
                  </a:txBody>
                  <a:tcPr marL="5420" marR="5420" marT="54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EA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4.7</a:t>
                      </a:r>
                    </a:p>
                  </a:txBody>
                  <a:tcPr marL="5420" marR="5420" marT="54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EF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8.0</a:t>
                      </a:r>
                    </a:p>
                  </a:txBody>
                  <a:tcPr marL="5420" marR="5420" marT="54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1ED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5.4</a:t>
                      </a:r>
                    </a:p>
                  </a:txBody>
                  <a:tcPr marL="5420" marR="5420" marT="54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EF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38.4</a:t>
                      </a:r>
                    </a:p>
                  </a:txBody>
                  <a:tcPr marL="5420" marR="5420" marT="54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DB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61.4</a:t>
                      </a:r>
                    </a:p>
                  </a:txBody>
                  <a:tcPr marL="5420" marR="5420" marT="54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CC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9316523"/>
                  </a:ext>
                </a:extLst>
              </a:tr>
              <a:tr h="201787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Santander</a:t>
                      </a:r>
                    </a:p>
                  </a:txBody>
                  <a:tcPr marL="5420" marR="5420" marT="54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Bucaramanga</a:t>
                      </a:r>
                    </a:p>
                  </a:txBody>
                  <a:tcPr marL="5420" marR="5420" marT="54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20.6</a:t>
                      </a:r>
                    </a:p>
                  </a:txBody>
                  <a:tcPr marL="5420" marR="5420" marT="54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4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21.0</a:t>
                      </a:r>
                    </a:p>
                  </a:txBody>
                  <a:tcPr marL="5420" marR="5420" marT="54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4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19.9</a:t>
                      </a:r>
                    </a:p>
                  </a:txBody>
                  <a:tcPr marL="5420" marR="5420" marT="54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5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19.2</a:t>
                      </a:r>
                    </a:p>
                  </a:txBody>
                  <a:tcPr marL="5420" marR="5420" marT="54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5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39.4</a:t>
                      </a:r>
                    </a:p>
                  </a:txBody>
                  <a:tcPr marL="5420" marR="5420" marT="54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DA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90.8</a:t>
                      </a:r>
                    </a:p>
                  </a:txBody>
                  <a:tcPr marL="5420" marR="5420" marT="54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BC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8.9</a:t>
                      </a:r>
                    </a:p>
                  </a:txBody>
                  <a:tcPr marL="5420" marR="5420" marT="54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EB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4.5</a:t>
                      </a:r>
                    </a:p>
                  </a:txBody>
                  <a:tcPr marL="5420" marR="5420" marT="54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1ED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5.8</a:t>
                      </a:r>
                    </a:p>
                  </a:txBody>
                  <a:tcPr marL="5420" marR="5420" marT="54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D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5.0</a:t>
                      </a:r>
                    </a:p>
                  </a:txBody>
                  <a:tcPr marL="5420" marR="5420" marT="54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D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34.5</a:t>
                      </a:r>
                    </a:p>
                  </a:txBody>
                  <a:tcPr marL="5420" marR="5420" marT="54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DC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65.5</a:t>
                      </a:r>
                    </a:p>
                  </a:txBody>
                  <a:tcPr marL="5420" marR="5420" marT="54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CB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7086727"/>
                  </a:ext>
                </a:extLst>
              </a:tr>
              <a:tr h="201787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Huila</a:t>
                      </a:r>
                    </a:p>
                  </a:txBody>
                  <a:tcPr marL="5420" marR="5420" marT="54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Neiva</a:t>
                      </a:r>
                    </a:p>
                  </a:txBody>
                  <a:tcPr marL="5420" marR="5420" marT="54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19.7</a:t>
                      </a:r>
                    </a:p>
                  </a:txBody>
                  <a:tcPr marL="5420" marR="5420" marT="54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5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19.3</a:t>
                      </a:r>
                    </a:p>
                  </a:txBody>
                  <a:tcPr marL="5420" marR="5420" marT="54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5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20.4</a:t>
                      </a:r>
                    </a:p>
                  </a:txBody>
                  <a:tcPr marL="5420" marR="5420" marT="54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4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12.0</a:t>
                      </a:r>
                    </a:p>
                  </a:txBody>
                  <a:tcPr marL="5420" marR="5420" marT="54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E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38.0</a:t>
                      </a:r>
                    </a:p>
                  </a:txBody>
                  <a:tcPr marL="5420" marR="5420" marT="54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DA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79.4</a:t>
                      </a:r>
                    </a:p>
                  </a:txBody>
                  <a:tcPr marL="5420" marR="5420" marT="54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C3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11.6</a:t>
                      </a:r>
                    </a:p>
                  </a:txBody>
                  <a:tcPr marL="5420" marR="5420" marT="54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E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5.7</a:t>
                      </a:r>
                    </a:p>
                  </a:txBody>
                  <a:tcPr marL="5420" marR="5420" marT="54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D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6.8</a:t>
                      </a:r>
                    </a:p>
                  </a:txBody>
                  <a:tcPr marL="5420" marR="5420" marT="54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EC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6.5</a:t>
                      </a:r>
                    </a:p>
                  </a:txBody>
                  <a:tcPr marL="5420" marR="5420" marT="54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C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39.9</a:t>
                      </a:r>
                    </a:p>
                  </a:txBody>
                  <a:tcPr marL="5420" marR="5420" marT="54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3D9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60.0</a:t>
                      </a:r>
                    </a:p>
                  </a:txBody>
                  <a:tcPr marL="5420" marR="5420" marT="54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CCE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9436396"/>
                  </a:ext>
                </a:extLst>
              </a:tr>
              <a:tr h="201787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Tolima</a:t>
                      </a:r>
                    </a:p>
                  </a:txBody>
                  <a:tcPr marL="5420" marR="5420" marT="54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Ibagué</a:t>
                      </a:r>
                    </a:p>
                  </a:txBody>
                  <a:tcPr marL="5420" marR="5420" marT="54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16.6</a:t>
                      </a:r>
                    </a:p>
                  </a:txBody>
                  <a:tcPr marL="5420" marR="5420" marT="54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6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12.9</a:t>
                      </a:r>
                    </a:p>
                  </a:txBody>
                  <a:tcPr marL="5420" marR="5420" marT="54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E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22.2</a:t>
                      </a:r>
                    </a:p>
                  </a:txBody>
                  <a:tcPr marL="5420" marR="5420" marT="54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3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7.1</a:t>
                      </a:r>
                    </a:p>
                  </a:txBody>
                  <a:tcPr marL="5420" marR="5420" marT="54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EC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30.3</a:t>
                      </a:r>
                    </a:p>
                  </a:txBody>
                  <a:tcPr marL="5420" marR="5420" marT="54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F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70.9</a:t>
                      </a:r>
                    </a:p>
                  </a:txBody>
                  <a:tcPr marL="5420" marR="5420" marT="54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C8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16.0</a:t>
                      </a:r>
                    </a:p>
                  </a:txBody>
                  <a:tcPr marL="5420" marR="5420" marT="54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7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5.1</a:t>
                      </a:r>
                    </a:p>
                  </a:txBody>
                  <a:tcPr marL="5420" marR="5420" marT="54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D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8.7</a:t>
                      </a:r>
                    </a:p>
                  </a:txBody>
                  <a:tcPr marL="5420" marR="5420" marT="54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EB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6.3</a:t>
                      </a:r>
                    </a:p>
                  </a:txBody>
                  <a:tcPr marL="5420" marR="5420" marT="54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C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45.0</a:t>
                      </a:r>
                    </a:p>
                  </a:txBody>
                  <a:tcPr marL="5420" marR="5420" marT="54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D6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55.0</a:t>
                      </a:r>
                    </a:p>
                  </a:txBody>
                  <a:tcPr marL="5420" marR="5420" marT="54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D1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0593286"/>
                  </a:ext>
                </a:extLst>
              </a:tr>
              <a:tr h="201787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Norte de Santander</a:t>
                      </a:r>
                    </a:p>
                  </a:txBody>
                  <a:tcPr marL="5420" marR="5420" marT="54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5420" marR="5420" marT="54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19.5</a:t>
                      </a:r>
                    </a:p>
                  </a:txBody>
                  <a:tcPr marL="5420" marR="5420" marT="54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5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18.4</a:t>
                      </a:r>
                    </a:p>
                  </a:txBody>
                  <a:tcPr marL="5420" marR="5420" marT="54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5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21.2</a:t>
                      </a:r>
                    </a:p>
                  </a:txBody>
                  <a:tcPr marL="5420" marR="5420" marT="54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4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3.5</a:t>
                      </a:r>
                    </a:p>
                  </a:txBody>
                  <a:tcPr marL="5420" marR="5420" marT="54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E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38.3</a:t>
                      </a:r>
                    </a:p>
                  </a:txBody>
                  <a:tcPr marL="5420" marR="5420" marT="54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DA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68.6</a:t>
                      </a:r>
                    </a:p>
                  </a:txBody>
                  <a:tcPr marL="5420" marR="5420" marT="54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9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12.1</a:t>
                      </a:r>
                    </a:p>
                  </a:txBody>
                  <a:tcPr marL="5420" marR="5420" marT="54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8.6</a:t>
                      </a:r>
                    </a:p>
                  </a:txBody>
                  <a:tcPr marL="5420" marR="5420" marT="54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B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7.3</a:t>
                      </a:r>
                    </a:p>
                  </a:txBody>
                  <a:tcPr marL="5420" marR="5420" marT="54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C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9.8</a:t>
                      </a:r>
                    </a:p>
                  </a:txBody>
                  <a:tcPr marL="5420" marR="5420" marT="54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A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39.8</a:t>
                      </a:r>
                    </a:p>
                  </a:txBody>
                  <a:tcPr marL="5420" marR="5420" marT="54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D9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60.2</a:t>
                      </a:r>
                    </a:p>
                  </a:txBody>
                  <a:tcPr marL="5420" marR="5420" marT="54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CE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2584642"/>
                  </a:ext>
                </a:extLst>
              </a:tr>
              <a:tr h="201787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Huila</a:t>
                      </a:r>
                    </a:p>
                  </a:txBody>
                  <a:tcPr marL="5420" marR="5420" marT="54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5420" marR="5420" marT="54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13.6</a:t>
                      </a:r>
                    </a:p>
                  </a:txBody>
                  <a:tcPr marL="5420" marR="5420" marT="54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6E8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10.5</a:t>
                      </a:r>
                    </a:p>
                  </a:txBody>
                  <a:tcPr marL="5420" marR="5420" marT="54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4EA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18.2</a:t>
                      </a:r>
                    </a:p>
                  </a:txBody>
                  <a:tcPr marL="5420" marR="5420" marT="54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E6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3.8</a:t>
                      </a:r>
                    </a:p>
                  </a:txBody>
                  <a:tcPr marL="5420" marR="5420" marT="54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1EE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31.1</a:t>
                      </a:r>
                    </a:p>
                  </a:txBody>
                  <a:tcPr marL="5420" marR="5420" marT="54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EDE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79.4</a:t>
                      </a:r>
                    </a:p>
                  </a:txBody>
                  <a:tcPr marL="5420" marR="5420" marT="54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6C3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8.4</a:t>
                      </a:r>
                    </a:p>
                  </a:txBody>
                  <a:tcPr marL="5420" marR="5420" marT="54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EB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4.9</a:t>
                      </a:r>
                    </a:p>
                  </a:txBody>
                  <a:tcPr marL="5420" marR="5420" marT="54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2ED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4.9</a:t>
                      </a:r>
                    </a:p>
                  </a:txBody>
                  <a:tcPr marL="5420" marR="5420" marT="54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2ED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5.3</a:t>
                      </a:r>
                    </a:p>
                  </a:txBody>
                  <a:tcPr marL="5420" marR="5420" marT="54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2ED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41.5</a:t>
                      </a:r>
                    </a:p>
                  </a:txBody>
                  <a:tcPr marL="5420" marR="5420" marT="54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3D8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58.5</a:t>
                      </a:r>
                    </a:p>
                  </a:txBody>
                  <a:tcPr marL="5420" marR="5420" marT="54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CCF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3601176"/>
                  </a:ext>
                </a:extLst>
              </a:tr>
              <a:tr h="201787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Tolima</a:t>
                      </a:r>
                    </a:p>
                  </a:txBody>
                  <a:tcPr marL="5420" marR="5420" marT="54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5420" marR="5420" marT="54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12.7</a:t>
                      </a:r>
                    </a:p>
                  </a:txBody>
                  <a:tcPr marL="5420" marR="5420" marT="54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E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5.9</a:t>
                      </a:r>
                    </a:p>
                  </a:txBody>
                  <a:tcPr marL="5420" marR="5420" marT="54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C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22.8</a:t>
                      </a:r>
                    </a:p>
                  </a:txBody>
                  <a:tcPr marL="5420" marR="5420" marT="54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3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8.7</a:t>
                      </a:r>
                    </a:p>
                  </a:txBody>
                  <a:tcPr marL="5420" marR="5420" marT="54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EB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20.8</a:t>
                      </a:r>
                    </a:p>
                  </a:txBody>
                  <a:tcPr marL="5420" marR="5420" marT="54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4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70.9</a:t>
                      </a:r>
                    </a:p>
                  </a:txBody>
                  <a:tcPr marL="5420" marR="5420" marT="54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C8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15.7</a:t>
                      </a:r>
                    </a:p>
                  </a:txBody>
                  <a:tcPr marL="5420" marR="5420" marT="54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7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7.5</a:t>
                      </a:r>
                    </a:p>
                  </a:txBody>
                  <a:tcPr marL="5420" marR="5420" marT="54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EC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9.2</a:t>
                      </a:r>
                    </a:p>
                  </a:txBody>
                  <a:tcPr marL="5420" marR="5420" marT="54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EB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8.9</a:t>
                      </a:r>
                    </a:p>
                  </a:txBody>
                  <a:tcPr marL="5420" marR="5420" marT="54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EB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41.9</a:t>
                      </a:r>
                    </a:p>
                  </a:txBody>
                  <a:tcPr marL="5420" marR="5420" marT="54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D8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58.0</a:t>
                      </a:r>
                    </a:p>
                  </a:txBody>
                  <a:tcPr marL="5420" marR="5420" marT="54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CCF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5428721"/>
                  </a:ext>
                </a:extLst>
              </a:tr>
              <a:tr h="201787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Santander</a:t>
                      </a:r>
                    </a:p>
                  </a:txBody>
                  <a:tcPr marL="5420" marR="5420" marT="54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5420" marR="5420" marT="54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10.5</a:t>
                      </a:r>
                    </a:p>
                  </a:txBody>
                  <a:tcPr marL="5420" marR="5420" marT="54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EA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3.9</a:t>
                      </a:r>
                    </a:p>
                  </a:txBody>
                  <a:tcPr marL="5420" marR="5420" marT="54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1EE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20.5</a:t>
                      </a:r>
                    </a:p>
                  </a:txBody>
                  <a:tcPr marL="5420" marR="5420" marT="54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4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5.8</a:t>
                      </a:r>
                    </a:p>
                  </a:txBody>
                  <a:tcPr marL="5420" marR="5420" marT="54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D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24.6</a:t>
                      </a:r>
                    </a:p>
                  </a:txBody>
                  <a:tcPr marL="5420" marR="5420" marT="54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2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90.8</a:t>
                      </a:r>
                    </a:p>
                  </a:txBody>
                  <a:tcPr marL="5420" marR="5420" marT="54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BC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10.7</a:t>
                      </a:r>
                    </a:p>
                  </a:txBody>
                  <a:tcPr marL="5420" marR="5420" marT="54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EA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6.3</a:t>
                      </a:r>
                    </a:p>
                  </a:txBody>
                  <a:tcPr marL="5420" marR="5420" marT="54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C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6.6</a:t>
                      </a:r>
                    </a:p>
                  </a:txBody>
                  <a:tcPr marL="5420" marR="5420" marT="54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C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7.1</a:t>
                      </a:r>
                    </a:p>
                  </a:txBody>
                  <a:tcPr marL="5420" marR="5420" marT="54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EC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38.5</a:t>
                      </a:r>
                    </a:p>
                  </a:txBody>
                  <a:tcPr marL="5420" marR="5420" marT="54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DA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61.5</a:t>
                      </a:r>
                    </a:p>
                  </a:txBody>
                  <a:tcPr marL="5420" marR="5420" marT="54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CD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0972721"/>
                  </a:ext>
                </a:extLst>
              </a:tr>
              <a:tr h="201787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Cundinamarca</a:t>
                      </a:r>
                    </a:p>
                  </a:txBody>
                  <a:tcPr marL="5420" marR="5420" marT="54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5420" marR="5420" marT="54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9.8</a:t>
                      </a:r>
                    </a:p>
                  </a:txBody>
                  <a:tcPr marL="5420" marR="5420" marT="54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EA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0.9</a:t>
                      </a:r>
                    </a:p>
                  </a:txBody>
                  <a:tcPr marL="5420" marR="5420" marT="54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EF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23.1</a:t>
                      </a:r>
                    </a:p>
                  </a:txBody>
                  <a:tcPr marL="5420" marR="5420" marT="54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3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7.9</a:t>
                      </a:r>
                    </a:p>
                  </a:txBody>
                  <a:tcPr marL="5420" marR="5420" marT="54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EB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17.5</a:t>
                      </a:r>
                    </a:p>
                  </a:txBody>
                  <a:tcPr marL="5420" marR="5420" marT="54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6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81.5</a:t>
                      </a:r>
                    </a:p>
                  </a:txBody>
                  <a:tcPr marL="5420" marR="5420" marT="54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C2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12.7</a:t>
                      </a:r>
                    </a:p>
                  </a:txBody>
                  <a:tcPr marL="5420" marR="5420" marT="54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E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10.1</a:t>
                      </a:r>
                    </a:p>
                  </a:txBody>
                  <a:tcPr marL="5420" marR="5420" marT="54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EA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8.6</a:t>
                      </a:r>
                    </a:p>
                  </a:txBody>
                  <a:tcPr marL="5420" marR="5420" marT="54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EB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11.6</a:t>
                      </a:r>
                    </a:p>
                  </a:txBody>
                  <a:tcPr marL="5420" marR="5420" marT="54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E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32.3</a:t>
                      </a:r>
                    </a:p>
                  </a:txBody>
                  <a:tcPr marL="5420" marR="5420" marT="54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DE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67.7</a:t>
                      </a:r>
                    </a:p>
                  </a:txBody>
                  <a:tcPr marL="5420" marR="5420" marT="54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CA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8576829"/>
                  </a:ext>
                </a:extLst>
              </a:tr>
              <a:tr h="201787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Cundinamarca</a:t>
                      </a:r>
                    </a:p>
                  </a:txBody>
                  <a:tcPr marL="5420" marR="5420" marT="54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5420" marR="5420" marT="54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9.2</a:t>
                      </a:r>
                    </a:p>
                  </a:txBody>
                  <a:tcPr marL="5420" marR="5420" marT="54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EB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0.9</a:t>
                      </a:r>
                    </a:p>
                  </a:txBody>
                  <a:tcPr marL="5420" marR="5420" marT="54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EF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21.8</a:t>
                      </a:r>
                    </a:p>
                  </a:txBody>
                  <a:tcPr marL="5420" marR="5420" marT="54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3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7.9</a:t>
                      </a:r>
                    </a:p>
                  </a:txBody>
                  <a:tcPr marL="5420" marR="5420" marT="54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EB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17.5</a:t>
                      </a:r>
                    </a:p>
                  </a:txBody>
                  <a:tcPr marL="5420" marR="5420" marT="54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6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81.5</a:t>
                      </a:r>
                    </a:p>
                  </a:txBody>
                  <a:tcPr marL="5420" marR="5420" marT="54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C2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11.4</a:t>
                      </a:r>
                    </a:p>
                  </a:txBody>
                  <a:tcPr marL="5420" marR="5420" marT="54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E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5.8</a:t>
                      </a:r>
                    </a:p>
                  </a:txBody>
                  <a:tcPr marL="5420" marR="5420" marT="54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D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7.6</a:t>
                      </a:r>
                    </a:p>
                  </a:txBody>
                  <a:tcPr marL="5420" marR="5420" marT="54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EC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6.5</a:t>
                      </a:r>
                    </a:p>
                  </a:txBody>
                  <a:tcPr marL="5420" marR="5420" marT="54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C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33.1</a:t>
                      </a:r>
                    </a:p>
                  </a:txBody>
                  <a:tcPr marL="5420" marR="5420" marT="54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DD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66.9</a:t>
                      </a:r>
                    </a:p>
                  </a:txBody>
                  <a:tcPr marL="5420" marR="5420" marT="54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CA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7717338"/>
                  </a:ext>
                </a:extLst>
              </a:tr>
              <a:tr h="201787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Boyacá</a:t>
                      </a:r>
                    </a:p>
                  </a:txBody>
                  <a:tcPr marL="5420" marR="5420" marT="54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5420" marR="5420" marT="54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8.6</a:t>
                      </a:r>
                    </a:p>
                  </a:txBody>
                  <a:tcPr marL="5420" marR="5420" marT="54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B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0.6</a:t>
                      </a:r>
                    </a:p>
                  </a:txBody>
                  <a:tcPr marL="5420" marR="5420" marT="54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F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20.7</a:t>
                      </a:r>
                    </a:p>
                  </a:txBody>
                  <a:tcPr marL="5420" marR="5420" marT="54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4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6.1</a:t>
                      </a:r>
                    </a:p>
                  </a:txBody>
                  <a:tcPr marL="5420" marR="5420" marT="54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C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19.3</a:t>
                      </a:r>
                    </a:p>
                  </a:txBody>
                  <a:tcPr marL="5420" marR="5420" marT="54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5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86.7</a:t>
                      </a:r>
                    </a:p>
                  </a:txBody>
                  <a:tcPr marL="5420" marR="5420" marT="54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10.7</a:t>
                      </a:r>
                    </a:p>
                  </a:txBody>
                  <a:tcPr marL="5420" marR="5420" marT="54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A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8.5</a:t>
                      </a:r>
                    </a:p>
                  </a:txBody>
                  <a:tcPr marL="5420" marR="5420" marT="54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B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6.5</a:t>
                      </a:r>
                    </a:p>
                  </a:txBody>
                  <a:tcPr marL="5420" marR="5420" marT="54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C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9.5</a:t>
                      </a:r>
                    </a:p>
                  </a:txBody>
                  <a:tcPr marL="5420" marR="5420" marT="54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A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39.4</a:t>
                      </a:r>
                    </a:p>
                  </a:txBody>
                  <a:tcPr marL="5420" marR="5420" marT="54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DA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60.7</a:t>
                      </a:r>
                    </a:p>
                  </a:txBody>
                  <a:tcPr marL="5420" marR="5420" marT="54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CE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3050645"/>
                  </a:ext>
                </a:extLst>
              </a:tr>
            </a:tbl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B2BB8EFE-0948-D003-CF54-DFC8E1690D3A}"/>
              </a:ext>
            </a:extLst>
          </p:cNvPr>
          <p:cNvSpPr txBox="1"/>
          <p:nvPr/>
        </p:nvSpPr>
        <p:spPr>
          <a:xfrm>
            <a:off x="2462466" y="3176247"/>
            <a:ext cx="2678229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altLang="en-US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del Radar</a:t>
            </a:r>
            <a:endParaRPr lang="es-CO" sz="1200" dirty="0">
              <a:solidFill>
                <a:srgbClr val="CD3637"/>
              </a:solidFill>
              <a:latin typeface="Aptos" panose="02110004020202020204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A9C7881-000A-B597-50AF-3E3A45D5ADDC}"/>
              </a:ext>
            </a:extLst>
          </p:cNvPr>
          <p:cNvSpPr txBox="1"/>
          <p:nvPr/>
        </p:nvSpPr>
        <p:spPr>
          <a:xfrm>
            <a:off x="4717827" y="3176247"/>
            <a:ext cx="333496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Corrupción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CF2F8C6-3C38-7D2A-E4FA-DB3106B65D85}"/>
              </a:ext>
            </a:extLst>
          </p:cNvPr>
          <p:cNvSpPr txBox="1"/>
          <p:nvPr/>
        </p:nvSpPr>
        <p:spPr>
          <a:xfrm>
            <a:off x="8281744" y="3176246"/>
            <a:ext cx="304596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del derecho al trabajo</a:t>
            </a:r>
          </a:p>
        </p:txBody>
      </p:sp>
    </p:spTree>
    <p:extLst>
      <p:ext uri="{BB962C8B-B14F-4D97-AF65-F5344CB8AC3E}">
        <p14:creationId xmlns:p14="http://schemas.microsoft.com/office/powerpoint/2010/main" val="8911982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5821A0-6EAA-CA68-3FAF-AEBCD777D0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2">
            <a:extLst>
              <a:ext uri="{FF2B5EF4-FFF2-40B4-BE49-F238E27FC236}">
                <a16:creationId xmlns:a16="http://schemas.microsoft.com/office/drawing/2014/main" id="{F3343101-A1A0-25F1-887A-3DC0C315F757}"/>
              </a:ext>
            </a:extLst>
          </p:cNvPr>
          <p:cNvSpPr txBox="1"/>
          <p:nvPr/>
        </p:nvSpPr>
        <p:spPr>
          <a:xfrm>
            <a:off x="633465" y="339822"/>
            <a:ext cx="11475116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800"/>
              </a:spcBef>
              <a:defRPr/>
            </a:pPr>
            <a:r>
              <a:rPr lang="es-MX" sz="2000" b="1" dirty="0">
                <a:solidFill>
                  <a:srgbClr val="34A24C"/>
                </a:solidFill>
                <a:latin typeface="Verdana"/>
                <a:ea typeface="Verdana"/>
                <a:cs typeface="Helvetica"/>
              </a:rPr>
              <a:t>Región </a:t>
            </a:r>
            <a:r>
              <a:rPr lang="es-MX" sz="2000" b="1" dirty="0" err="1">
                <a:solidFill>
                  <a:srgbClr val="34A24C"/>
                </a:solidFill>
                <a:latin typeface="Verdana"/>
                <a:ea typeface="Verdana"/>
                <a:cs typeface="Helvetica"/>
              </a:rPr>
              <a:t>EjeCafetero</a:t>
            </a:r>
            <a:r>
              <a:rPr lang="es-MX" sz="2000" b="1" dirty="0">
                <a:solidFill>
                  <a:srgbClr val="34A24C"/>
                </a:solidFill>
                <a:latin typeface="Verdana"/>
                <a:ea typeface="Verdana"/>
                <a:cs typeface="Helvetica"/>
              </a:rPr>
              <a:t> - </a:t>
            </a:r>
            <a:r>
              <a:rPr lang="es-MX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RADAR DE </a:t>
            </a:r>
            <a:r>
              <a:rPr lang="es-CO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TRABAJO</a:t>
            </a:r>
            <a:endParaRPr lang="es-ES" sz="2000" dirty="0">
              <a:solidFill>
                <a:srgbClr val="3E415F"/>
              </a:solidFill>
              <a:latin typeface="Verdana"/>
              <a:ea typeface="Verdana"/>
              <a:cs typeface="Calibri" panose="020F0502020204030204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39C63C8-B89C-9283-3F62-5A58016DFEC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2085" y="122417"/>
            <a:ext cx="2719205" cy="2797518"/>
          </a:xfrm>
          <a:prstGeom prst="rect">
            <a:avLst/>
          </a:prstGeom>
        </p:spPr>
      </p:pic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2F92B942-AE19-B2EE-1B1D-271108A181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2610288"/>
              </p:ext>
            </p:extLst>
          </p:nvPr>
        </p:nvGraphicFramePr>
        <p:xfrm>
          <a:off x="154004" y="3429000"/>
          <a:ext cx="11829450" cy="2797515"/>
        </p:xfrm>
        <a:graphic>
          <a:graphicData uri="http://schemas.openxmlformats.org/drawingml/2006/table">
            <a:tbl>
              <a:tblPr/>
              <a:tblGrid>
                <a:gridCol w="1219530">
                  <a:extLst>
                    <a:ext uri="{9D8B030D-6E8A-4147-A177-3AD203B41FA5}">
                      <a16:colId xmlns:a16="http://schemas.microsoft.com/office/drawing/2014/main" val="3713950239"/>
                    </a:ext>
                  </a:extLst>
                </a:gridCol>
                <a:gridCol w="1121969">
                  <a:extLst>
                    <a:ext uri="{9D8B030D-6E8A-4147-A177-3AD203B41FA5}">
                      <a16:colId xmlns:a16="http://schemas.microsoft.com/office/drawing/2014/main" val="4282212347"/>
                    </a:ext>
                  </a:extLst>
                </a:gridCol>
                <a:gridCol w="768304">
                  <a:extLst>
                    <a:ext uri="{9D8B030D-6E8A-4147-A177-3AD203B41FA5}">
                      <a16:colId xmlns:a16="http://schemas.microsoft.com/office/drawing/2014/main" val="29981731"/>
                    </a:ext>
                  </a:extLst>
                </a:gridCol>
                <a:gridCol w="634156">
                  <a:extLst>
                    <a:ext uri="{9D8B030D-6E8A-4147-A177-3AD203B41FA5}">
                      <a16:colId xmlns:a16="http://schemas.microsoft.com/office/drawing/2014/main" val="4078987196"/>
                    </a:ext>
                  </a:extLst>
                </a:gridCol>
                <a:gridCol w="829281">
                  <a:extLst>
                    <a:ext uri="{9D8B030D-6E8A-4147-A177-3AD203B41FA5}">
                      <a16:colId xmlns:a16="http://schemas.microsoft.com/office/drawing/2014/main" val="1295766278"/>
                    </a:ext>
                  </a:extLst>
                </a:gridCol>
                <a:gridCol w="1000016">
                  <a:extLst>
                    <a:ext uri="{9D8B030D-6E8A-4147-A177-3AD203B41FA5}">
                      <a16:colId xmlns:a16="http://schemas.microsoft.com/office/drawing/2014/main" val="2706845617"/>
                    </a:ext>
                  </a:extLst>
                </a:gridCol>
                <a:gridCol w="756109">
                  <a:extLst>
                    <a:ext uri="{9D8B030D-6E8A-4147-A177-3AD203B41FA5}">
                      <a16:colId xmlns:a16="http://schemas.microsoft.com/office/drawing/2014/main" val="760569988"/>
                    </a:ext>
                  </a:extLst>
                </a:gridCol>
                <a:gridCol w="707328">
                  <a:extLst>
                    <a:ext uri="{9D8B030D-6E8A-4147-A177-3AD203B41FA5}">
                      <a16:colId xmlns:a16="http://schemas.microsoft.com/office/drawing/2014/main" val="3898529744"/>
                    </a:ext>
                  </a:extLst>
                </a:gridCol>
                <a:gridCol w="682937">
                  <a:extLst>
                    <a:ext uri="{9D8B030D-6E8A-4147-A177-3AD203B41FA5}">
                      <a16:colId xmlns:a16="http://schemas.microsoft.com/office/drawing/2014/main" val="458016336"/>
                    </a:ext>
                  </a:extLst>
                </a:gridCol>
                <a:gridCol w="695133">
                  <a:extLst>
                    <a:ext uri="{9D8B030D-6E8A-4147-A177-3AD203B41FA5}">
                      <a16:colId xmlns:a16="http://schemas.microsoft.com/office/drawing/2014/main" val="2601971145"/>
                    </a:ext>
                  </a:extLst>
                </a:gridCol>
                <a:gridCol w="817086">
                  <a:extLst>
                    <a:ext uri="{9D8B030D-6E8A-4147-A177-3AD203B41FA5}">
                      <a16:colId xmlns:a16="http://schemas.microsoft.com/office/drawing/2014/main" val="1834739719"/>
                    </a:ext>
                  </a:extLst>
                </a:gridCol>
                <a:gridCol w="829281">
                  <a:extLst>
                    <a:ext uri="{9D8B030D-6E8A-4147-A177-3AD203B41FA5}">
                      <a16:colId xmlns:a16="http://schemas.microsoft.com/office/drawing/2014/main" val="579557991"/>
                    </a:ext>
                  </a:extLst>
                </a:gridCol>
                <a:gridCol w="902453">
                  <a:extLst>
                    <a:ext uri="{9D8B030D-6E8A-4147-A177-3AD203B41FA5}">
                      <a16:colId xmlns:a16="http://schemas.microsoft.com/office/drawing/2014/main" val="4072270238"/>
                    </a:ext>
                  </a:extLst>
                </a:gridCol>
                <a:gridCol w="865867">
                  <a:extLst>
                    <a:ext uri="{9D8B030D-6E8A-4147-A177-3AD203B41FA5}">
                      <a16:colId xmlns:a16="http://schemas.microsoft.com/office/drawing/2014/main" val="3896638046"/>
                    </a:ext>
                  </a:extLst>
                </a:gridCol>
              </a:tblGrid>
              <a:tr h="310835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Departamento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Ciudad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Radar.Trabajo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Corrupcion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VulneraTrabajo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CorrupObservable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CorrupOculta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CapaInstituc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TDesempleo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TSubempleo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PDesocupados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PSubocupados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PFFuerzaLaboral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TGParticipacion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2585294"/>
                  </a:ext>
                </a:extLst>
              </a:tr>
              <a:tr h="310835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Risaralda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Pereira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18.6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7E7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17.2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6E8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20.7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E6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12.0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4EB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38.0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1DB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90.3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BC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11.2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EB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5.3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0EF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6.7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1EE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5.9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0EE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39.7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DA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60.3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CCE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9352615"/>
                  </a:ext>
                </a:extLst>
              </a:tr>
              <a:tr h="310835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Antioquia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Medellín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14.4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E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9.6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C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21.6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5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7.1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1EE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30.3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0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87.4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E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10.8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EB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6.4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1EE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7.1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1EE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7.2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1EE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34.3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DE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65.7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CB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3895995"/>
                  </a:ext>
                </a:extLst>
              </a:tr>
              <a:tr h="310835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Caldas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Manizales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13.5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EA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9.2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C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20.1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6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7.1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1EE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30.3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0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89.6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BD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10.1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EC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4.0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EF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6.1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1EE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4.5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EF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40.0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DA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60.0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CCE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5127145"/>
                  </a:ext>
                </a:extLst>
              </a:tr>
              <a:tr h="310835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Antioquia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Armenia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10.5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A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3.7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E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20.6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5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4.4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D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24.2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3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87.4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1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12.1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5.0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D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6.7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C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5.6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D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43.9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8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56.2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D2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8300810"/>
                  </a:ext>
                </a:extLst>
              </a:tr>
              <a:tr h="310835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Antioquia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11.5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5E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5.5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2ED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20.4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5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4.5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2ED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26.5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1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87.4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8C1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10.1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4EA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5.8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2EC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6.3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2EC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6.5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2EC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37.0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0DC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63.0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CCE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6656148"/>
                  </a:ext>
                </a:extLst>
              </a:tr>
              <a:tr h="310835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Quindío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9.1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EB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0.7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EF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21.6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4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3.2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1EE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15.3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E7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96.0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BC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13.3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E8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6.3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C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7.7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EB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7.3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EC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42.2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3D9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57.7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D1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3893226"/>
                  </a:ext>
                </a:extLst>
              </a:tr>
              <a:tr h="310835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Caldas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8.5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EB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0.7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EF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20.1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5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4.7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D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21.0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4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89.6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C0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10.9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EA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4.8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D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6.3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C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5.3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D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41.9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3D9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58.1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D1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8858975"/>
                  </a:ext>
                </a:extLst>
              </a:tr>
              <a:tr h="310835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Risaralda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8.1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B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0.1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F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20.1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5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2.9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E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18.5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6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90.3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0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10.6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A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5.5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D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6.2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C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6.3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C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41.5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D9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58.5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9933296"/>
                  </a:ext>
                </a:extLst>
              </a:tr>
            </a:tbl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DAF3DAA5-E473-66FA-AF97-4F8603FD3283}"/>
              </a:ext>
            </a:extLst>
          </p:cNvPr>
          <p:cNvSpPr txBox="1"/>
          <p:nvPr/>
        </p:nvSpPr>
        <p:spPr>
          <a:xfrm>
            <a:off x="2549098" y="3137340"/>
            <a:ext cx="2678229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altLang="en-US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del Radar</a:t>
            </a:r>
            <a:endParaRPr lang="es-CO" sz="1200" dirty="0">
              <a:solidFill>
                <a:srgbClr val="CD3637"/>
              </a:solidFill>
              <a:latin typeface="Aptos" panose="02110004020202020204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6371BB6-43BC-4E6F-0055-BC99F321A6CC}"/>
              </a:ext>
            </a:extLst>
          </p:cNvPr>
          <p:cNvSpPr txBox="1"/>
          <p:nvPr/>
        </p:nvSpPr>
        <p:spPr>
          <a:xfrm>
            <a:off x="4804459" y="3137340"/>
            <a:ext cx="333496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Corrupción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E445B39-F182-1520-D987-CD898BA2B405}"/>
              </a:ext>
            </a:extLst>
          </p:cNvPr>
          <p:cNvSpPr txBox="1"/>
          <p:nvPr/>
        </p:nvSpPr>
        <p:spPr>
          <a:xfrm>
            <a:off x="8368376" y="3137339"/>
            <a:ext cx="304596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del derecho al trabajo</a:t>
            </a:r>
          </a:p>
        </p:txBody>
      </p:sp>
    </p:spTree>
    <p:extLst>
      <p:ext uri="{BB962C8B-B14F-4D97-AF65-F5344CB8AC3E}">
        <p14:creationId xmlns:p14="http://schemas.microsoft.com/office/powerpoint/2010/main" val="376373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4C8EC6-E2EA-BADD-A7E1-CE0A8B2878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2">
            <a:extLst>
              <a:ext uri="{FF2B5EF4-FFF2-40B4-BE49-F238E27FC236}">
                <a16:creationId xmlns:a16="http://schemas.microsoft.com/office/drawing/2014/main" id="{AC84AD4B-D1DD-F7DB-E932-82418B98FD6C}"/>
              </a:ext>
            </a:extLst>
          </p:cNvPr>
          <p:cNvSpPr txBox="1"/>
          <p:nvPr/>
        </p:nvSpPr>
        <p:spPr>
          <a:xfrm>
            <a:off x="633465" y="339822"/>
            <a:ext cx="11475116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800"/>
              </a:spcBef>
              <a:defRPr/>
            </a:pPr>
            <a:r>
              <a:rPr lang="es-MX" sz="2000" b="1" dirty="0">
                <a:solidFill>
                  <a:srgbClr val="34A24C"/>
                </a:solidFill>
                <a:latin typeface="Verdana"/>
                <a:ea typeface="Verdana"/>
                <a:cs typeface="Helvetica"/>
              </a:rPr>
              <a:t>Llanos Orientales - </a:t>
            </a:r>
            <a:r>
              <a:rPr lang="es-MX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RADAR DE </a:t>
            </a:r>
            <a:r>
              <a:rPr lang="es-CO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TRABAJO</a:t>
            </a:r>
            <a:endParaRPr lang="es-ES" sz="2000" dirty="0">
              <a:solidFill>
                <a:srgbClr val="3E415F"/>
              </a:solidFill>
              <a:latin typeface="Verdana"/>
              <a:ea typeface="Verdana"/>
              <a:cs typeface="Calibri" panose="020F0502020204030204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4FCDC0A-F026-DF57-5876-10F2AF2468F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0703" y="139885"/>
            <a:ext cx="3511815" cy="2225510"/>
          </a:xfrm>
          <a:prstGeom prst="rect">
            <a:avLst/>
          </a:prstGeom>
        </p:spPr>
      </p:pic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285E557E-A036-43EB-3CBB-EF9D6CAF68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5550010"/>
              </p:ext>
            </p:extLst>
          </p:nvPr>
        </p:nvGraphicFramePr>
        <p:xfrm>
          <a:off x="135555" y="2727633"/>
          <a:ext cx="11953776" cy="3086024"/>
        </p:xfrm>
        <a:graphic>
          <a:graphicData uri="http://schemas.openxmlformats.org/drawingml/2006/table">
            <a:tbl>
              <a:tblPr/>
              <a:tblGrid>
                <a:gridCol w="1232347">
                  <a:extLst>
                    <a:ext uri="{9D8B030D-6E8A-4147-A177-3AD203B41FA5}">
                      <a16:colId xmlns:a16="http://schemas.microsoft.com/office/drawing/2014/main" val="748542943"/>
                    </a:ext>
                  </a:extLst>
                </a:gridCol>
                <a:gridCol w="1133760">
                  <a:extLst>
                    <a:ext uri="{9D8B030D-6E8A-4147-A177-3AD203B41FA5}">
                      <a16:colId xmlns:a16="http://schemas.microsoft.com/office/drawing/2014/main" val="1266551482"/>
                    </a:ext>
                  </a:extLst>
                </a:gridCol>
                <a:gridCol w="776379">
                  <a:extLst>
                    <a:ext uri="{9D8B030D-6E8A-4147-A177-3AD203B41FA5}">
                      <a16:colId xmlns:a16="http://schemas.microsoft.com/office/drawing/2014/main" val="1171128184"/>
                    </a:ext>
                  </a:extLst>
                </a:gridCol>
                <a:gridCol w="640821">
                  <a:extLst>
                    <a:ext uri="{9D8B030D-6E8A-4147-A177-3AD203B41FA5}">
                      <a16:colId xmlns:a16="http://schemas.microsoft.com/office/drawing/2014/main" val="137422960"/>
                    </a:ext>
                  </a:extLst>
                </a:gridCol>
                <a:gridCol w="837997">
                  <a:extLst>
                    <a:ext uri="{9D8B030D-6E8A-4147-A177-3AD203B41FA5}">
                      <a16:colId xmlns:a16="http://schemas.microsoft.com/office/drawing/2014/main" val="2041227360"/>
                    </a:ext>
                  </a:extLst>
                </a:gridCol>
                <a:gridCol w="1010526">
                  <a:extLst>
                    <a:ext uri="{9D8B030D-6E8A-4147-A177-3AD203B41FA5}">
                      <a16:colId xmlns:a16="http://schemas.microsoft.com/office/drawing/2014/main" val="122232191"/>
                    </a:ext>
                  </a:extLst>
                </a:gridCol>
                <a:gridCol w="764056">
                  <a:extLst>
                    <a:ext uri="{9D8B030D-6E8A-4147-A177-3AD203B41FA5}">
                      <a16:colId xmlns:a16="http://schemas.microsoft.com/office/drawing/2014/main" val="4149254666"/>
                    </a:ext>
                  </a:extLst>
                </a:gridCol>
                <a:gridCol w="714762">
                  <a:extLst>
                    <a:ext uri="{9D8B030D-6E8A-4147-A177-3AD203B41FA5}">
                      <a16:colId xmlns:a16="http://schemas.microsoft.com/office/drawing/2014/main" val="604671596"/>
                    </a:ext>
                  </a:extLst>
                </a:gridCol>
                <a:gridCol w="690115">
                  <a:extLst>
                    <a:ext uri="{9D8B030D-6E8A-4147-A177-3AD203B41FA5}">
                      <a16:colId xmlns:a16="http://schemas.microsoft.com/office/drawing/2014/main" val="1960780889"/>
                    </a:ext>
                  </a:extLst>
                </a:gridCol>
                <a:gridCol w="702438">
                  <a:extLst>
                    <a:ext uri="{9D8B030D-6E8A-4147-A177-3AD203B41FA5}">
                      <a16:colId xmlns:a16="http://schemas.microsoft.com/office/drawing/2014/main" val="3148731921"/>
                    </a:ext>
                  </a:extLst>
                </a:gridCol>
                <a:gridCol w="825673">
                  <a:extLst>
                    <a:ext uri="{9D8B030D-6E8A-4147-A177-3AD203B41FA5}">
                      <a16:colId xmlns:a16="http://schemas.microsoft.com/office/drawing/2014/main" val="476898223"/>
                    </a:ext>
                  </a:extLst>
                </a:gridCol>
                <a:gridCol w="837997">
                  <a:extLst>
                    <a:ext uri="{9D8B030D-6E8A-4147-A177-3AD203B41FA5}">
                      <a16:colId xmlns:a16="http://schemas.microsoft.com/office/drawing/2014/main" val="3161901626"/>
                    </a:ext>
                  </a:extLst>
                </a:gridCol>
                <a:gridCol w="911937">
                  <a:extLst>
                    <a:ext uri="{9D8B030D-6E8A-4147-A177-3AD203B41FA5}">
                      <a16:colId xmlns:a16="http://schemas.microsoft.com/office/drawing/2014/main" val="2289426105"/>
                    </a:ext>
                  </a:extLst>
                </a:gridCol>
                <a:gridCol w="874968">
                  <a:extLst>
                    <a:ext uri="{9D8B030D-6E8A-4147-A177-3AD203B41FA5}">
                      <a16:colId xmlns:a16="http://schemas.microsoft.com/office/drawing/2014/main" val="1854623227"/>
                    </a:ext>
                  </a:extLst>
                </a:gridCol>
              </a:tblGrid>
              <a:tr h="385753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Departamento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Ciudad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Radar.Trabajo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Corrupcion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VulneraTrabajo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CorrupObservable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CorrupOculta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CapaInstituc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TDesempleo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TSubempleo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PDesocupados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PSubocupados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PFFuerzaLaboral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TGParticipacion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2226548"/>
                  </a:ext>
                </a:extLst>
              </a:tr>
              <a:tr h="385753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Casanare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Yopal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38.3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FDD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48.1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5D7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23.6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E6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14.6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EC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75.5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3C6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91.1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BC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11.9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1ED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11.2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1EE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8.5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0EF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12.8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2ED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24.8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E5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75.3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3C6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3051228"/>
                  </a:ext>
                </a:extLst>
              </a:tr>
              <a:tr h="385753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Vichada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Puerto Carreño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25.7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5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24.4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6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27.7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4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12.0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1ED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38.0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DD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54.0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D3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18.9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E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8.8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EF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16.7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EA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14.3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EC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25.0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5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74.8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C7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5953569"/>
                  </a:ext>
                </a:extLst>
              </a:tr>
              <a:tr h="385753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Meta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Villavicencio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19.0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6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17.7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7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21.1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5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13.3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36.9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DC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85.7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0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10.6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B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6.5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D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7.0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D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7.2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D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33.9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D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66.2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CB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9985290"/>
                  </a:ext>
                </a:extLst>
              </a:tr>
              <a:tr h="385753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Vichada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32.8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FDE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36.2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0DC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27.7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1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2.8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0EF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57.3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BD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54.0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9D2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18.9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E6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8.8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EC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16.7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7E7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14.3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5E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25.0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3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74.8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3C6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7235176"/>
                  </a:ext>
                </a:extLst>
              </a:tr>
              <a:tr h="385753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Arauca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23.5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3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18.8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6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30.7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F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3.2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EF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39.0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DA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68.5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CA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29.4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0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9.5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EC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18.8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6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13.8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E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35.9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DC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64.2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CC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4919786"/>
                  </a:ext>
                </a:extLst>
              </a:tr>
              <a:tr h="385753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Meta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13.8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E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9.3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EC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20.7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5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5.4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1EE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30.3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0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85.7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C0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11.2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EB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6.2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1ED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7.1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D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7.0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D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36.3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DC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63.6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CC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9754546"/>
                  </a:ext>
                </a:extLst>
              </a:tr>
              <a:tr h="385753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Casanare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12.4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A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5.0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E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23.6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2.6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F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27.7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1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91.1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BC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11.9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A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11.2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B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8.5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C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12.8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24.8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3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75.3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6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9096764"/>
                  </a:ext>
                </a:extLst>
              </a:tr>
            </a:tbl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298FDDC3-F8B4-B386-5950-64BDBBEE5F15}"/>
              </a:ext>
            </a:extLst>
          </p:cNvPr>
          <p:cNvSpPr txBox="1"/>
          <p:nvPr/>
        </p:nvSpPr>
        <p:spPr>
          <a:xfrm>
            <a:off x="2558722" y="2365396"/>
            <a:ext cx="2678229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altLang="en-US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del Radar</a:t>
            </a:r>
            <a:endParaRPr lang="es-CO" sz="1200" dirty="0">
              <a:solidFill>
                <a:srgbClr val="CD3637"/>
              </a:solidFill>
              <a:latin typeface="Aptos" panose="02110004020202020204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294EFEB-B03D-8D6E-FBAA-597FC29D5E42}"/>
              </a:ext>
            </a:extLst>
          </p:cNvPr>
          <p:cNvSpPr txBox="1"/>
          <p:nvPr/>
        </p:nvSpPr>
        <p:spPr>
          <a:xfrm>
            <a:off x="4814083" y="2365396"/>
            <a:ext cx="333496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Corrupción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32666C1-29F5-07C0-AE38-3B7B84E1F482}"/>
              </a:ext>
            </a:extLst>
          </p:cNvPr>
          <p:cNvSpPr txBox="1"/>
          <p:nvPr/>
        </p:nvSpPr>
        <p:spPr>
          <a:xfrm>
            <a:off x="8378000" y="2365395"/>
            <a:ext cx="304596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del derecho al trabajo</a:t>
            </a:r>
          </a:p>
        </p:txBody>
      </p:sp>
    </p:spTree>
    <p:extLst>
      <p:ext uri="{BB962C8B-B14F-4D97-AF65-F5344CB8AC3E}">
        <p14:creationId xmlns:p14="http://schemas.microsoft.com/office/powerpoint/2010/main" val="33486633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577FE1-FCDC-6688-E24A-6ACF33BB32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2">
            <a:extLst>
              <a:ext uri="{FF2B5EF4-FFF2-40B4-BE49-F238E27FC236}">
                <a16:creationId xmlns:a16="http://schemas.microsoft.com/office/drawing/2014/main" id="{96463BB0-F72B-014A-AC72-BA684AE02531}"/>
              </a:ext>
            </a:extLst>
          </p:cNvPr>
          <p:cNvSpPr txBox="1"/>
          <p:nvPr/>
        </p:nvSpPr>
        <p:spPr>
          <a:xfrm>
            <a:off x="633465" y="339822"/>
            <a:ext cx="11475116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800"/>
              </a:spcBef>
              <a:defRPr/>
            </a:pPr>
            <a:r>
              <a:rPr lang="es-MX" sz="2000" b="1" dirty="0">
                <a:solidFill>
                  <a:srgbClr val="34A24C"/>
                </a:solidFill>
                <a:latin typeface="Verdana"/>
                <a:ea typeface="Verdana"/>
                <a:cs typeface="Helvetica"/>
              </a:rPr>
              <a:t>Región Pacífico - </a:t>
            </a:r>
            <a:r>
              <a:rPr lang="es-MX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RADAR DE </a:t>
            </a:r>
            <a:r>
              <a:rPr lang="es-CO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TRABAJO</a:t>
            </a:r>
            <a:endParaRPr lang="es-ES" sz="2000" dirty="0">
              <a:solidFill>
                <a:srgbClr val="3E415F"/>
              </a:solidFill>
              <a:latin typeface="Verdana"/>
              <a:ea typeface="Verdana"/>
              <a:cs typeface="Calibri" panose="020F0502020204030204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12AC4E4-870F-FF66-5D59-097ED405CB4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0839" y="0"/>
            <a:ext cx="2183852" cy="3339720"/>
          </a:xfrm>
          <a:prstGeom prst="rect">
            <a:avLst/>
          </a:prstGeom>
        </p:spPr>
      </p:pic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A259308F-8682-C40D-BCE1-3CC154636D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7710973"/>
              </p:ext>
            </p:extLst>
          </p:nvPr>
        </p:nvGraphicFramePr>
        <p:xfrm>
          <a:off x="68179" y="3486505"/>
          <a:ext cx="12040402" cy="2933550"/>
        </p:xfrm>
        <a:graphic>
          <a:graphicData uri="http://schemas.openxmlformats.org/drawingml/2006/table">
            <a:tbl>
              <a:tblPr/>
              <a:tblGrid>
                <a:gridCol w="1241278">
                  <a:extLst>
                    <a:ext uri="{9D8B030D-6E8A-4147-A177-3AD203B41FA5}">
                      <a16:colId xmlns:a16="http://schemas.microsoft.com/office/drawing/2014/main" val="1773657690"/>
                    </a:ext>
                  </a:extLst>
                </a:gridCol>
                <a:gridCol w="1141976">
                  <a:extLst>
                    <a:ext uri="{9D8B030D-6E8A-4147-A177-3AD203B41FA5}">
                      <a16:colId xmlns:a16="http://schemas.microsoft.com/office/drawing/2014/main" val="1038927195"/>
                    </a:ext>
                  </a:extLst>
                </a:gridCol>
                <a:gridCol w="782006">
                  <a:extLst>
                    <a:ext uri="{9D8B030D-6E8A-4147-A177-3AD203B41FA5}">
                      <a16:colId xmlns:a16="http://schemas.microsoft.com/office/drawing/2014/main" val="1435057192"/>
                    </a:ext>
                  </a:extLst>
                </a:gridCol>
                <a:gridCol w="645465">
                  <a:extLst>
                    <a:ext uri="{9D8B030D-6E8A-4147-A177-3AD203B41FA5}">
                      <a16:colId xmlns:a16="http://schemas.microsoft.com/office/drawing/2014/main" val="3769297572"/>
                    </a:ext>
                  </a:extLst>
                </a:gridCol>
                <a:gridCol w="844069">
                  <a:extLst>
                    <a:ext uri="{9D8B030D-6E8A-4147-A177-3AD203B41FA5}">
                      <a16:colId xmlns:a16="http://schemas.microsoft.com/office/drawing/2014/main" val="680090806"/>
                    </a:ext>
                  </a:extLst>
                </a:gridCol>
                <a:gridCol w="1017849">
                  <a:extLst>
                    <a:ext uri="{9D8B030D-6E8A-4147-A177-3AD203B41FA5}">
                      <a16:colId xmlns:a16="http://schemas.microsoft.com/office/drawing/2014/main" val="3339632732"/>
                    </a:ext>
                  </a:extLst>
                </a:gridCol>
                <a:gridCol w="769593">
                  <a:extLst>
                    <a:ext uri="{9D8B030D-6E8A-4147-A177-3AD203B41FA5}">
                      <a16:colId xmlns:a16="http://schemas.microsoft.com/office/drawing/2014/main" val="2559260490"/>
                    </a:ext>
                  </a:extLst>
                </a:gridCol>
                <a:gridCol w="719942">
                  <a:extLst>
                    <a:ext uri="{9D8B030D-6E8A-4147-A177-3AD203B41FA5}">
                      <a16:colId xmlns:a16="http://schemas.microsoft.com/office/drawing/2014/main" val="108095169"/>
                    </a:ext>
                  </a:extLst>
                </a:gridCol>
                <a:gridCol w="695116">
                  <a:extLst>
                    <a:ext uri="{9D8B030D-6E8A-4147-A177-3AD203B41FA5}">
                      <a16:colId xmlns:a16="http://schemas.microsoft.com/office/drawing/2014/main" val="4023276447"/>
                    </a:ext>
                  </a:extLst>
                </a:gridCol>
                <a:gridCol w="707529">
                  <a:extLst>
                    <a:ext uri="{9D8B030D-6E8A-4147-A177-3AD203B41FA5}">
                      <a16:colId xmlns:a16="http://schemas.microsoft.com/office/drawing/2014/main" val="2114952456"/>
                    </a:ext>
                  </a:extLst>
                </a:gridCol>
                <a:gridCol w="831656">
                  <a:extLst>
                    <a:ext uri="{9D8B030D-6E8A-4147-A177-3AD203B41FA5}">
                      <a16:colId xmlns:a16="http://schemas.microsoft.com/office/drawing/2014/main" val="3831991176"/>
                    </a:ext>
                  </a:extLst>
                </a:gridCol>
                <a:gridCol w="844069">
                  <a:extLst>
                    <a:ext uri="{9D8B030D-6E8A-4147-A177-3AD203B41FA5}">
                      <a16:colId xmlns:a16="http://schemas.microsoft.com/office/drawing/2014/main" val="3666531159"/>
                    </a:ext>
                  </a:extLst>
                </a:gridCol>
                <a:gridCol w="918546">
                  <a:extLst>
                    <a:ext uri="{9D8B030D-6E8A-4147-A177-3AD203B41FA5}">
                      <a16:colId xmlns:a16="http://schemas.microsoft.com/office/drawing/2014/main" val="3385846273"/>
                    </a:ext>
                  </a:extLst>
                </a:gridCol>
                <a:gridCol w="881308">
                  <a:extLst>
                    <a:ext uri="{9D8B030D-6E8A-4147-A177-3AD203B41FA5}">
                      <a16:colId xmlns:a16="http://schemas.microsoft.com/office/drawing/2014/main" val="3857885899"/>
                    </a:ext>
                  </a:extLst>
                </a:gridCol>
              </a:tblGrid>
              <a:tr h="325950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Departamento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Ciudad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Radar.Trabajo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Corrupcion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VulneraTrabajo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CorrupObservable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CorrupOculta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CapaInstituc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TDesempleo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TSubempleo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PDesocupados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PSubocupados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PFFuerzaLaboral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TGParticipacion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9210428"/>
                  </a:ext>
                </a:extLst>
              </a:tr>
              <a:tr h="32595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Nariño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San Juan de Pasto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36.1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FDD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44.2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3D9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24.0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4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13.2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4EA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69.4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FCB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82.8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5C4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12.0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4EB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14.2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5E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7.9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2ED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16.1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6E8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33.2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EDF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66.9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ECC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748162"/>
                  </a:ext>
                </a:extLst>
              </a:tr>
              <a:tr h="32595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Valle del Cauca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Santiago de Cali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34.0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41.7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DA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22.5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5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13.2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EA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69.4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CB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95.7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BC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11.5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EB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9.9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EC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7.7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D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11.2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EB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33.1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F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66.9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CC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3163737"/>
                  </a:ext>
                </a:extLst>
              </a:tr>
              <a:tr h="32595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Chocó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Quibdó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22.2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5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21.0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6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23.9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4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12.0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EB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38.0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DC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71.1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CA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23.8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4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3.0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EF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12.5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EA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3.0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EF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46.3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D8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53.7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D4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5212539"/>
                  </a:ext>
                </a:extLst>
              </a:tr>
              <a:tr h="32595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Cauca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Popayán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19.9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5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18.1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6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22.5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4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12.0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38.0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DB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85.5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2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12.6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10.5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A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7.7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C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12.0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39.4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DB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60.6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CF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536107"/>
                  </a:ext>
                </a:extLst>
              </a:tr>
              <a:tr h="32595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Chocó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31.1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EDF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40.4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DA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17.0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7E7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3.4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1EE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66.6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ECC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71.1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0CA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12.5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5E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2.0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0EF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5.6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2ED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2.1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0EF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56.5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9D1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43.5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3D8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2746746"/>
                  </a:ext>
                </a:extLst>
              </a:tr>
              <a:tr h="32595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Cauca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14.3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E8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9.7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EA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21.1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4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2.0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EF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32.5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85.5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C2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8.7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EB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12.6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E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5.6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D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13.8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E8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35.0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DD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65.1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CD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5242267"/>
                  </a:ext>
                </a:extLst>
              </a:tr>
              <a:tr h="32595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Nariño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13.5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E8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9.0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EB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20.3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5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2.0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EF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30.9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F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82.8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C3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6.2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C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8.8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EB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4.6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1ED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9.4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EB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25.2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2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74.8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C8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7719447"/>
                  </a:ext>
                </a:extLst>
              </a:tr>
              <a:tr h="32595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Valle del Cauca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9.3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B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0.3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F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22.7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4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4.9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D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19.9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5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95.7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BC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13.2</a:t>
                      </a:r>
                    </a:p>
                  </a:txBody>
                  <a:tcPr marL="5420" marR="5420" marT="5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9.2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B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8.5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B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10.7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A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35.7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DD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64.3</a:t>
                      </a:r>
                    </a:p>
                  </a:txBody>
                  <a:tcPr marL="5420" marR="5420" marT="54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CD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0898403"/>
                  </a:ext>
                </a:extLst>
              </a:tr>
            </a:tbl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4544E116-4F06-55CF-DC0C-FF81E54EAD6E}"/>
              </a:ext>
            </a:extLst>
          </p:cNvPr>
          <p:cNvSpPr txBox="1"/>
          <p:nvPr/>
        </p:nvSpPr>
        <p:spPr>
          <a:xfrm>
            <a:off x="2597224" y="3152001"/>
            <a:ext cx="2678229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altLang="en-US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del Radar</a:t>
            </a:r>
            <a:endParaRPr lang="es-CO" sz="1200" dirty="0">
              <a:solidFill>
                <a:srgbClr val="CD3637"/>
              </a:solidFill>
              <a:latin typeface="Aptos" panose="02110004020202020204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075F6CF-6DE9-6C17-45B0-85B59F11D180}"/>
              </a:ext>
            </a:extLst>
          </p:cNvPr>
          <p:cNvSpPr txBox="1"/>
          <p:nvPr/>
        </p:nvSpPr>
        <p:spPr>
          <a:xfrm>
            <a:off x="4852585" y="3152001"/>
            <a:ext cx="333496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Corrupción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2633800-0B69-A2C0-D56E-4ADC011A5736}"/>
              </a:ext>
            </a:extLst>
          </p:cNvPr>
          <p:cNvSpPr txBox="1"/>
          <p:nvPr/>
        </p:nvSpPr>
        <p:spPr>
          <a:xfrm>
            <a:off x="8416502" y="3152000"/>
            <a:ext cx="304596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del derecho al trabajo</a:t>
            </a:r>
          </a:p>
        </p:txBody>
      </p:sp>
    </p:spTree>
    <p:extLst>
      <p:ext uri="{BB962C8B-B14F-4D97-AF65-F5344CB8AC3E}">
        <p14:creationId xmlns:p14="http://schemas.microsoft.com/office/powerpoint/2010/main" val="17959424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C90E84AA-2780-A9A1-60BD-E5A943651CD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duotone>
              <a:prstClr val="black"/>
              <a:srgbClr val="4BC665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20090" y="-7083"/>
            <a:ext cx="16350782" cy="7287776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8CCE9036-6CAC-24CC-9BEE-174C37A134F1}"/>
              </a:ext>
            </a:extLst>
          </p:cNvPr>
          <p:cNvSpPr txBox="1"/>
          <p:nvPr/>
        </p:nvSpPr>
        <p:spPr>
          <a:xfrm>
            <a:off x="914116" y="2919381"/>
            <a:ext cx="4270517" cy="101566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MX" sz="6000" b="1" dirty="0">
                <a:solidFill>
                  <a:schemeClr val="bg1"/>
                </a:solidFill>
                <a:latin typeface="Verdana"/>
                <a:ea typeface="Verdana"/>
                <a:cs typeface="Helvetica"/>
              </a:rPr>
              <a:t>Gracias!</a:t>
            </a:r>
          </a:p>
        </p:txBody>
      </p:sp>
    </p:spTree>
    <p:extLst>
      <p:ext uri="{BB962C8B-B14F-4D97-AF65-F5344CB8AC3E}">
        <p14:creationId xmlns:p14="http://schemas.microsoft.com/office/powerpoint/2010/main" val="38432192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e5ab9b7-57ae-41f1-8beb-8290f78adce8" xsi:nil="true"/>
    <lcf76f155ced4ddcb4097134ff3c332f xmlns="6cdd4ce2-03b1-49b4-86c1-7572c28a7541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1B5A809C9E30044BFE3FBFD8DED64EF" ma:contentTypeVersion="15" ma:contentTypeDescription="Create a new document." ma:contentTypeScope="" ma:versionID="9f0b4d8ddda30a5d3a531117e9c832a2">
  <xsd:schema xmlns:xsd="http://www.w3.org/2001/XMLSchema" xmlns:xs="http://www.w3.org/2001/XMLSchema" xmlns:p="http://schemas.microsoft.com/office/2006/metadata/properties" xmlns:ns2="6cdd4ce2-03b1-49b4-86c1-7572c28a7541" xmlns:ns3="0e5ab9b7-57ae-41f1-8beb-8290f78adce8" targetNamespace="http://schemas.microsoft.com/office/2006/metadata/properties" ma:root="true" ma:fieldsID="2742c69ae2efa3e327006deccc782934" ns2:_="" ns3:_="">
    <xsd:import namespace="6cdd4ce2-03b1-49b4-86c1-7572c28a7541"/>
    <xsd:import namespace="0e5ab9b7-57ae-41f1-8beb-8290f78adce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dd4ce2-03b1-49b4-86c1-7572c28a754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60fb8ed9-e6ff-4cbe-b2c6-bea558e2e4b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5ab9b7-57ae-41f1-8beb-8290f78adce8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80273fb1-89d7-45eb-8cf1-af7b5256ac4d}" ma:internalName="TaxCatchAll" ma:showField="CatchAllData" ma:web="0e5ab9b7-57ae-41f1-8beb-8290f78adce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6877DA5-A9A1-4865-8F0B-7E65AF1725D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477292D-2661-4C43-B9E0-004CF4604D77}">
  <ds:schemaRefs>
    <ds:schemaRef ds:uri="0e5ab9b7-57ae-41f1-8beb-8290f78adce8"/>
    <ds:schemaRef ds:uri="6cdd4ce2-03b1-49b4-86c1-7572c28a7541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65912F9A-4043-43F1-9E76-C1078AFA38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cdd4ce2-03b1-49b4-86c1-7572c28a7541"/>
    <ds:schemaRef ds:uri="0e5ab9b7-57ae-41f1-8beb-8290f78adce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1213</TotalTime>
  <Words>1056</Words>
  <Application>Microsoft Office PowerPoint</Application>
  <PresentationFormat>Panorámica</PresentationFormat>
  <Paragraphs>912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7" baseType="lpstr">
      <vt:lpstr>Aptos</vt:lpstr>
      <vt:lpstr>Aptos Narrow</vt:lpstr>
      <vt:lpstr>Arial</vt:lpstr>
      <vt:lpstr>Calibri</vt:lpstr>
      <vt:lpstr>Calibri Light</vt:lpstr>
      <vt:lpstr>Helvetica</vt:lpstr>
      <vt:lpstr>Verdana</vt:lpstr>
      <vt:lpstr>Office Theme</vt:lpstr>
      <vt:lpstr>Radar de Corrupción  &amp; Derechos Económicos  Culturales y Sociales: 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ICIGED por Derechos:   Educación</dc:title>
  <dc:creator>Edith Johana Medina Hernandez</dc:creator>
  <cp:lastModifiedBy>Cristhian Steven Lesmes Piñeres</cp:lastModifiedBy>
  <cp:revision>287</cp:revision>
  <dcterms:created xsi:type="dcterms:W3CDTF">2023-11-14T20:22:21Z</dcterms:created>
  <dcterms:modified xsi:type="dcterms:W3CDTF">2024-12-30T21:23:18Z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0x01010001B5A809C9E30044BFE3FBFD8DED64EF</vt:lpwstr>
  </property>
  <property fmtid="{D5CDD505-2E9C-101B-9397-08002B2CF9AE}" pid="3" name="MediaServiceImageTags">
    <vt:lpwstr/>
  </property>
</Properties>
</file>