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4"/>
  </p:sldMasterIdLst>
  <p:notesMasterIdLst>
    <p:notesMasterId r:id="rId40"/>
  </p:notesMasterIdLst>
  <p:sldIdLst>
    <p:sldId id="259" r:id="rId5"/>
    <p:sldId id="474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400" r:id="rId3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537"/>
    <a:srgbClr val="D14C2D"/>
    <a:srgbClr val="F8B0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89935" autoAdjust="0"/>
  </p:normalViewPr>
  <p:slideViewPr>
    <p:cSldViewPr snapToGrid="0">
      <p:cViewPr varScale="1">
        <p:scale>
          <a:sx n="63" d="100"/>
          <a:sy n="63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AE167-32C7-4915-94ED-54308C085E7B}" type="datetimeFigureOut">
              <a:rPr lang="es-CO" smtClean="0"/>
              <a:t>16/07/2025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E2DC4-9DE1-44BB-9253-D21777B980F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0464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E2DC4-9DE1-44BB-9253-D21777B980F4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2697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E2DC4-9DE1-44BB-9253-D21777B980F4}" type="slidenum">
              <a:rPr lang="es-CO" smtClean="0"/>
              <a:t>35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8048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3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11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93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16/07/2025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8"/>
            <a:ext cx="12192000" cy="685829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CD590E0-EA1E-4BBD-CB15-4058BE250E3A}"/>
              </a:ext>
            </a:extLst>
          </p:cNvPr>
          <p:cNvSpPr txBox="1"/>
          <p:nvPr userDrawn="1"/>
        </p:nvSpPr>
        <p:spPr>
          <a:xfrm>
            <a:off x="8418286" y="2917371"/>
            <a:ext cx="3556000" cy="101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78542CE-1C30-6275-EF60-0063968649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58251" y="3013182"/>
            <a:ext cx="3276070" cy="96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1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54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8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08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5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68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97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96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6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8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41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0848DA3A-A9FC-56DB-307B-304B64799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" y="-15165"/>
            <a:ext cx="14336887" cy="6465603"/>
          </a:xfrm>
          <a:prstGeom prst="rect">
            <a:avLst/>
          </a:prstGeo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F6A2F246-BCB4-B8AE-60A3-6991287314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966" y="947238"/>
            <a:ext cx="7546034" cy="2270399"/>
          </a:xfrm>
          <a:noFill/>
        </p:spPr>
        <p:txBody>
          <a:bodyPr anchor="b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s-CO" sz="3600" b="1" dirty="0">
                <a:solidFill>
                  <a:schemeClr val="bg1"/>
                </a:solidFill>
                <a:latin typeface="Verdana"/>
                <a:ea typeface="Verdana"/>
              </a:rPr>
              <a:t>Radar de Corrupción </a:t>
            </a:r>
            <a:br>
              <a:rPr lang="es-CO" sz="3600" b="1" dirty="0">
                <a:latin typeface="Verdana"/>
                <a:ea typeface="Verdana"/>
              </a:rPr>
            </a:br>
            <a:r>
              <a:rPr lang="es-CO" sz="3600" b="1" dirty="0">
                <a:solidFill>
                  <a:schemeClr val="bg1"/>
                </a:solidFill>
                <a:latin typeface="Verdana"/>
                <a:ea typeface="Verdana"/>
              </a:rPr>
              <a:t>&amp; Derechos Económicos </a:t>
            </a:r>
            <a:br>
              <a:rPr lang="es-CO" sz="3600" b="1" dirty="0">
                <a:latin typeface="Verdana"/>
                <a:ea typeface="Verdana"/>
              </a:rPr>
            </a:br>
            <a:r>
              <a:rPr lang="es-CO" sz="3600" b="1" dirty="0">
                <a:solidFill>
                  <a:schemeClr val="bg1"/>
                </a:solidFill>
                <a:latin typeface="Verdana"/>
                <a:ea typeface="Verdana"/>
              </a:rPr>
              <a:t>Culturales y Sociales:</a:t>
            </a:r>
            <a:r>
              <a:rPr lang="es-CO" sz="4000" b="1" dirty="0">
                <a:solidFill>
                  <a:schemeClr val="bg1"/>
                </a:solidFill>
                <a:latin typeface="Verdana"/>
                <a:ea typeface="Verdana"/>
              </a:rPr>
              <a:t> </a:t>
            </a:r>
            <a:endParaRPr lang="es-CO" sz="3200" b="1" dirty="0">
              <a:solidFill>
                <a:schemeClr val="bg1"/>
              </a:solidFill>
              <a:latin typeface="Verdana"/>
              <a:ea typeface="Verdana"/>
            </a:endParaRPr>
          </a:p>
        </p:txBody>
      </p:sp>
      <p:pic>
        <p:nvPicPr>
          <p:cNvPr id="6" name="Imagen 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76EAB12B-4A61-191D-197D-28991FBA2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4593" y="600878"/>
            <a:ext cx="1918049" cy="6116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03750CE-7D73-D298-2F50-9DC411F8A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67" y="641946"/>
            <a:ext cx="1497908" cy="515409"/>
          </a:xfrm>
          <a:prstGeom prst="rect">
            <a:avLst/>
          </a:prstGeom>
        </p:spPr>
      </p:pic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33F4B56-33CD-A0AB-3441-B9DD8000C9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07" y="5556164"/>
            <a:ext cx="2429774" cy="748462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E6C0278-F743-7BA0-FCE6-995E9B910F4C}"/>
              </a:ext>
            </a:extLst>
          </p:cNvPr>
          <p:cNvSpPr/>
          <p:nvPr/>
        </p:nvSpPr>
        <p:spPr>
          <a:xfrm>
            <a:off x="638542" y="3520177"/>
            <a:ext cx="5152658" cy="747623"/>
          </a:xfrm>
          <a:prstGeom prst="rect">
            <a:avLst/>
          </a:prstGeom>
          <a:solidFill>
            <a:srgbClr val="F8B01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5B7F6D4-6E88-C774-2A6D-7249D59075DD}"/>
              </a:ext>
            </a:extLst>
          </p:cNvPr>
          <p:cNvSpPr txBox="1"/>
          <p:nvPr/>
        </p:nvSpPr>
        <p:spPr>
          <a:xfrm>
            <a:off x="740400" y="3660351"/>
            <a:ext cx="50406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>
                <a:solidFill>
                  <a:prstClr val="white"/>
                </a:solidFill>
                <a:latin typeface="Verdana"/>
                <a:ea typeface="Verdana"/>
                <a:cs typeface="Calibri"/>
              </a:rPr>
              <a:t>Servicios Públicos Domiciliarios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7E72B60-E31A-66BD-9E1B-73A735C9E479}"/>
              </a:ext>
            </a:extLst>
          </p:cNvPr>
          <p:cNvSpPr txBox="1"/>
          <p:nvPr/>
        </p:nvSpPr>
        <p:spPr>
          <a:xfrm>
            <a:off x="3299638" y="4461217"/>
            <a:ext cx="2948762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8B017"/>
                </a:solidFill>
                <a:effectLst/>
                <a:uLnTx/>
                <a:uFillTx/>
                <a:latin typeface="Verdana"/>
                <a:ea typeface="Verdana"/>
                <a:cs typeface="Calibri"/>
              </a:rPr>
              <a:t>Resultados Territoriales 2023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F8B017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079" y="5711860"/>
            <a:ext cx="2849818" cy="73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05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6895095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Caquetá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840A40F-DBFB-3467-C8F4-9E98B2BF2C75}"/>
              </a:ext>
            </a:extLst>
          </p:cNvPr>
          <p:cNvSpPr txBox="1"/>
          <p:nvPr/>
        </p:nvSpPr>
        <p:spPr>
          <a:xfrm>
            <a:off x="2170267" y="304715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B7A9A74-FAFD-925F-AAF9-53417250355D}"/>
              </a:ext>
            </a:extLst>
          </p:cNvPr>
          <p:cNvSpPr txBox="1"/>
          <p:nvPr/>
        </p:nvSpPr>
        <p:spPr>
          <a:xfrm>
            <a:off x="4545583" y="3047156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C37C0F-BAFF-4D1C-4C1E-860D4646E4A6}"/>
              </a:ext>
            </a:extLst>
          </p:cNvPr>
          <p:cNvSpPr txBox="1"/>
          <p:nvPr/>
        </p:nvSpPr>
        <p:spPr>
          <a:xfrm>
            <a:off x="8534453" y="3047156"/>
            <a:ext cx="3224244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BDB8F7E-84AE-AEC5-6B90-4AE4101E441A}"/>
              </a:ext>
            </a:extLst>
          </p:cNvPr>
          <p:cNvSpPr txBox="1"/>
          <p:nvPr/>
        </p:nvSpPr>
        <p:spPr>
          <a:xfrm>
            <a:off x="633465" y="2405455"/>
            <a:ext cx="63272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</a:t>
            </a:r>
            <a:endParaRPr lang="es-CO" sz="12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AA4E1CA-AEC3-2AA0-1DC8-875117A8F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7983" y="22371"/>
            <a:ext cx="5092962" cy="3016405"/>
          </a:xfrm>
          <a:prstGeom prst="rect">
            <a:avLst/>
          </a:prstGeom>
        </p:spPr>
      </p:pic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F2A2B33E-C407-70C7-1298-35CA36AFDF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259220"/>
              </p:ext>
            </p:extLst>
          </p:nvPr>
        </p:nvGraphicFramePr>
        <p:xfrm>
          <a:off x="497840" y="3429000"/>
          <a:ext cx="11338557" cy="3089181"/>
        </p:xfrm>
        <a:graphic>
          <a:graphicData uri="http://schemas.openxmlformats.org/drawingml/2006/table">
            <a:tbl>
              <a:tblPr/>
              <a:tblGrid>
                <a:gridCol w="1535283">
                  <a:extLst>
                    <a:ext uri="{9D8B030D-6E8A-4147-A177-3AD203B41FA5}">
                      <a16:colId xmlns:a16="http://schemas.microsoft.com/office/drawing/2014/main" val="2540613635"/>
                    </a:ext>
                  </a:extLst>
                </a:gridCol>
                <a:gridCol w="1028217">
                  <a:extLst>
                    <a:ext uri="{9D8B030D-6E8A-4147-A177-3AD203B41FA5}">
                      <a16:colId xmlns:a16="http://schemas.microsoft.com/office/drawing/2014/main" val="1345353166"/>
                    </a:ext>
                  </a:extLst>
                </a:gridCol>
                <a:gridCol w="1028217">
                  <a:extLst>
                    <a:ext uri="{9D8B030D-6E8A-4147-A177-3AD203B41FA5}">
                      <a16:colId xmlns:a16="http://schemas.microsoft.com/office/drawing/2014/main" val="3951814792"/>
                    </a:ext>
                  </a:extLst>
                </a:gridCol>
                <a:gridCol w="1028217">
                  <a:extLst>
                    <a:ext uri="{9D8B030D-6E8A-4147-A177-3AD203B41FA5}">
                      <a16:colId xmlns:a16="http://schemas.microsoft.com/office/drawing/2014/main" val="3657276416"/>
                    </a:ext>
                  </a:extLst>
                </a:gridCol>
                <a:gridCol w="1211324">
                  <a:extLst>
                    <a:ext uri="{9D8B030D-6E8A-4147-A177-3AD203B41FA5}">
                      <a16:colId xmlns:a16="http://schemas.microsoft.com/office/drawing/2014/main" val="2501633341"/>
                    </a:ext>
                  </a:extLst>
                </a:gridCol>
                <a:gridCol w="1211324">
                  <a:extLst>
                    <a:ext uri="{9D8B030D-6E8A-4147-A177-3AD203B41FA5}">
                      <a16:colId xmlns:a16="http://schemas.microsoft.com/office/drawing/2014/main" val="251900989"/>
                    </a:ext>
                  </a:extLst>
                </a:gridCol>
                <a:gridCol w="1211324">
                  <a:extLst>
                    <a:ext uri="{9D8B030D-6E8A-4147-A177-3AD203B41FA5}">
                      <a16:colId xmlns:a16="http://schemas.microsoft.com/office/drawing/2014/main" val="1824679713"/>
                    </a:ext>
                  </a:extLst>
                </a:gridCol>
                <a:gridCol w="1028217">
                  <a:extLst>
                    <a:ext uri="{9D8B030D-6E8A-4147-A177-3AD203B41FA5}">
                      <a16:colId xmlns:a16="http://schemas.microsoft.com/office/drawing/2014/main" val="3997335035"/>
                    </a:ext>
                  </a:extLst>
                </a:gridCol>
                <a:gridCol w="1028217">
                  <a:extLst>
                    <a:ext uri="{9D8B030D-6E8A-4147-A177-3AD203B41FA5}">
                      <a16:colId xmlns:a16="http://schemas.microsoft.com/office/drawing/2014/main" val="2185139674"/>
                    </a:ext>
                  </a:extLst>
                </a:gridCol>
                <a:gridCol w="1028217">
                  <a:extLst>
                    <a:ext uri="{9D8B030D-6E8A-4147-A177-3AD203B41FA5}">
                      <a16:colId xmlns:a16="http://schemas.microsoft.com/office/drawing/2014/main" val="1000899167"/>
                    </a:ext>
                  </a:extLst>
                </a:gridCol>
              </a:tblGrid>
              <a:tr h="553241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RADAR.SPD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Corrupción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 Vulneración SPD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 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 Corrupción Oculta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 Capacidad Institucional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 Agua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 Energia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2.3 Aseo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3452866"/>
                  </a:ext>
                </a:extLst>
              </a:tr>
              <a:tr h="24424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Cartagena del Chairá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43.71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35.10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56.63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0.81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53.08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50.98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41.92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78.89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41.52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190794"/>
                  </a:ext>
                </a:extLst>
              </a:tr>
              <a:tr h="24424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Solano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40.94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32.77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53.20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49.93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50.98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56.07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43.54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66.79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E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705809"/>
                  </a:ext>
                </a:extLst>
              </a:tr>
              <a:tr h="24424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Florencia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38.57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37.24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40.56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10.52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F6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50.98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46.84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27.54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54.06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872331"/>
                  </a:ext>
                </a:extLst>
              </a:tr>
              <a:tr h="24424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Solita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37.92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32.32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46.30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49.40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50.98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43.77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48.10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47.77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651968"/>
                  </a:ext>
                </a:extLst>
              </a:tr>
              <a:tr h="24424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El Paujil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37.82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31.14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47.84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1.52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47.82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50.98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40.57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50.08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57.88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859448"/>
                  </a:ext>
                </a:extLst>
              </a:tr>
              <a:tr h="33770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 Vicente del Caguán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37.58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36.18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39.67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3.88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53.08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50.98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54.61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16.61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F4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55.93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536386"/>
                  </a:ext>
                </a:extLst>
              </a:tr>
              <a:tr h="24424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Puerto Rico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37.47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35.32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40.71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5.03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50.98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35.61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43.64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45.06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335927"/>
                  </a:ext>
                </a:extLst>
              </a:tr>
              <a:tr h="24424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Milán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36.66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33.26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41.78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48.87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50.98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34.97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46.62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45.71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435941"/>
                  </a:ext>
                </a:extLst>
              </a:tr>
              <a:tr h="24424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Valparaíso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36.59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31.51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F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44.20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48.35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50.98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56.35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25.88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56.54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013777"/>
                  </a:ext>
                </a:extLst>
              </a:tr>
              <a:tr h="24424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El Doncello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F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42.69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1.58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48.87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50.98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46.08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37.15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47.01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04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010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1"/>
            <a:ext cx="6813815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Casanare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97483B7-593C-996F-4EE4-E04F0AE1C0E4}"/>
              </a:ext>
            </a:extLst>
          </p:cNvPr>
          <p:cNvSpPr txBox="1"/>
          <p:nvPr/>
        </p:nvSpPr>
        <p:spPr>
          <a:xfrm>
            <a:off x="3233257" y="277940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8BAD9C8-CD0E-7FAC-2D0F-83EFE3F2D859}"/>
              </a:ext>
            </a:extLst>
          </p:cNvPr>
          <p:cNvSpPr txBox="1"/>
          <p:nvPr/>
        </p:nvSpPr>
        <p:spPr>
          <a:xfrm>
            <a:off x="5551423" y="277940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4A2D93D-E30D-D81F-E9A4-145DBE76FE73}"/>
              </a:ext>
            </a:extLst>
          </p:cNvPr>
          <p:cNvSpPr txBox="1"/>
          <p:nvPr/>
        </p:nvSpPr>
        <p:spPr>
          <a:xfrm>
            <a:off x="8699255" y="2779400"/>
            <a:ext cx="3100082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8B0F307-DF53-AF2F-419E-449E571578DD}"/>
              </a:ext>
            </a:extLst>
          </p:cNvPr>
          <p:cNvSpPr txBox="1"/>
          <p:nvPr/>
        </p:nvSpPr>
        <p:spPr>
          <a:xfrm>
            <a:off x="279017" y="1779894"/>
            <a:ext cx="65093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 Domiciliarios</a:t>
            </a:r>
            <a:endParaRPr lang="es-CO" sz="12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2827708-FA9A-036F-5987-0B4C15D64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262" y="74513"/>
            <a:ext cx="5226319" cy="2667137"/>
          </a:xfrm>
          <a:prstGeom prst="rect">
            <a:avLst/>
          </a:prstGeom>
        </p:spPr>
      </p:pic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EB7346A6-F71B-AF5C-F4C5-2D207BAC2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189092"/>
              </p:ext>
            </p:extLst>
          </p:nvPr>
        </p:nvGraphicFramePr>
        <p:xfrm>
          <a:off x="633464" y="3152543"/>
          <a:ext cx="11202932" cy="3365635"/>
        </p:xfrm>
        <a:graphic>
          <a:graphicData uri="http://schemas.openxmlformats.org/drawingml/2006/table">
            <a:tbl>
              <a:tblPr/>
              <a:tblGrid>
                <a:gridCol w="1516919">
                  <a:extLst>
                    <a:ext uri="{9D8B030D-6E8A-4147-A177-3AD203B41FA5}">
                      <a16:colId xmlns:a16="http://schemas.microsoft.com/office/drawing/2014/main" val="2452654899"/>
                    </a:ext>
                  </a:extLst>
                </a:gridCol>
                <a:gridCol w="1015918">
                  <a:extLst>
                    <a:ext uri="{9D8B030D-6E8A-4147-A177-3AD203B41FA5}">
                      <a16:colId xmlns:a16="http://schemas.microsoft.com/office/drawing/2014/main" val="1547501477"/>
                    </a:ext>
                  </a:extLst>
                </a:gridCol>
                <a:gridCol w="1015918">
                  <a:extLst>
                    <a:ext uri="{9D8B030D-6E8A-4147-A177-3AD203B41FA5}">
                      <a16:colId xmlns:a16="http://schemas.microsoft.com/office/drawing/2014/main" val="559364422"/>
                    </a:ext>
                  </a:extLst>
                </a:gridCol>
                <a:gridCol w="1015918">
                  <a:extLst>
                    <a:ext uri="{9D8B030D-6E8A-4147-A177-3AD203B41FA5}">
                      <a16:colId xmlns:a16="http://schemas.microsoft.com/office/drawing/2014/main" val="379840325"/>
                    </a:ext>
                  </a:extLst>
                </a:gridCol>
                <a:gridCol w="1196835">
                  <a:extLst>
                    <a:ext uri="{9D8B030D-6E8A-4147-A177-3AD203B41FA5}">
                      <a16:colId xmlns:a16="http://schemas.microsoft.com/office/drawing/2014/main" val="3006253294"/>
                    </a:ext>
                  </a:extLst>
                </a:gridCol>
                <a:gridCol w="1196835">
                  <a:extLst>
                    <a:ext uri="{9D8B030D-6E8A-4147-A177-3AD203B41FA5}">
                      <a16:colId xmlns:a16="http://schemas.microsoft.com/office/drawing/2014/main" val="3235140380"/>
                    </a:ext>
                  </a:extLst>
                </a:gridCol>
                <a:gridCol w="1196835">
                  <a:extLst>
                    <a:ext uri="{9D8B030D-6E8A-4147-A177-3AD203B41FA5}">
                      <a16:colId xmlns:a16="http://schemas.microsoft.com/office/drawing/2014/main" val="445625990"/>
                    </a:ext>
                  </a:extLst>
                </a:gridCol>
                <a:gridCol w="1015918">
                  <a:extLst>
                    <a:ext uri="{9D8B030D-6E8A-4147-A177-3AD203B41FA5}">
                      <a16:colId xmlns:a16="http://schemas.microsoft.com/office/drawing/2014/main" val="746286453"/>
                    </a:ext>
                  </a:extLst>
                </a:gridCol>
                <a:gridCol w="1015918">
                  <a:extLst>
                    <a:ext uri="{9D8B030D-6E8A-4147-A177-3AD203B41FA5}">
                      <a16:colId xmlns:a16="http://schemas.microsoft.com/office/drawing/2014/main" val="2608303641"/>
                    </a:ext>
                  </a:extLst>
                </a:gridCol>
                <a:gridCol w="1015918">
                  <a:extLst>
                    <a:ext uri="{9D8B030D-6E8A-4147-A177-3AD203B41FA5}">
                      <a16:colId xmlns:a16="http://schemas.microsoft.com/office/drawing/2014/main" val="1617714190"/>
                    </a:ext>
                  </a:extLst>
                </a:gridCol>
              </a:tblGrid>
              <a:tr h="776685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RADAR.SPD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Corrupción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 Vulneración SPD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 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 Corrupción Oculta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 Capacidad Institucional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 Agua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 Energia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2.3 Aseo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669966"/>
                  </a:ext>
                </a:extLst>
              </a:tr>
              <a:tr h="25889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Támara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27.62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58.96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8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F6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38.77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39.64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63.02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6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49.62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69.52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E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496639"/>
                  </a:ext>
                </a:extLst>
              </a:tr>
              <a:tr h="25889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Recetor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39.92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24.78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F1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62.63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6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0.37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38.25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39.64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72.30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44.34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79.91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446639"/>
                  </a:ext>
                </a:extLst>
              </a:tr>
              <a:tr h="25889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Chámeza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27.99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50.90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8.34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F6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38.77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39.64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53.01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46.03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56.42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457349"/>
                  </a:ext>
                </a:extLst>
              </a:tr>
              <a:tr h="25889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Aguazul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35.35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29.77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43.72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43.51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39.64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53.92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25.71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F1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59.35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290836"/>
                  </a:ext>
                </a:extLst>
              </a:tr>
              <a:tr h="25889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Sácama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34.77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28.27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F0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44.51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7.94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F6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39.30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39.64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48.39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38.30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49.18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201922"/>
                  </a:ext>
                </a:extLst>
              </a:tr>
              <a:tr h="25889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Pore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25.90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45.34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3.56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F8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38.25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39.64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26.07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62.05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723925"/>
                  </a:ext>
                </a:extLst>
              </a:tr>
              <a:tr h="25889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Orocué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32.81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26.81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41.80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D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38.25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39.64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44.03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36.77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47.40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703680"/>
                  </a:ext>
                </a:extLst>
              </a:tr>
              <a:tr h="25889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Trinidad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32.42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25.64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F1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42.59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1.61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38.77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39.64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47.84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32.37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52.52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039759"/>
                  </a:ext>
                </a:extLst>
              </a:tr>
              <a:tr h="25889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 Salina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32.34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25.62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F1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42.43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0.37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39.30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39.64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45.53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52.50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067074"/>
                  </a:ext>
                </a:extLst>
              </a:tr>
              <a:tr h="25889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Maní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F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25.54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1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42.05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38.77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39.64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54.44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24.31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2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52.75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42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426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Cauca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2778A16-E5B5-153D-A229-0A40746BE6CD}"/>
              </a:ext>
            </a:extLst>
          </p:cNvPr>
          <p:cNvSpPr txBox="1"/>
          <p:nvPr/>
        </p:nvSpPr>
        <p:spPr>
          <a:xfrm>
            <a:off x="2672552" y="30054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6A99D8-D88A-EB73-3FD5-B7FFDF740D81}"/>
              </a:ext>
            </a:extLst>
          </p:cNvPr>
          <p:cNvSpPr txBox="1"/>
          <p:nvPr/>
        </p:nvSpPr>
        <p:spPr>
          <a:xfrm>
            <a:off x="5266943" y="30054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DD86BB4-BEA4-33EC-EBF8-EDD3B4B0297D}"/>
              </a:ext>
            </a:extLst>
          </p:cNvPr>
          <p:cNvSpPr txBox="1"/>
          <p:nvPr/>
        </p:nvSpPr>
        <p:spPr>
          <a:xfrm>
            <a:off x="8590773" y="3005460"/>
            <a:ext cx="3198404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C196C63-19E6-7034-4CE7-DCCEC6EE9AD5}"/>
              </a:ext>
            </a:extLst>
          </p:cNvPr>
          <p:cNvSpPr txBox="1"/>
          <p:nvPr/>
        </p:nvSpPr>
        <p:spPr>
          <a:xfrm>
            <a:off x="909089" y="1962080"/>
            <a:ext cx="75541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 Domiciliarios</a:t>
            </a:r>
            <a:endParaRPr lang="es-CO" sz="12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F8CB511-FF9A-6DA6-D0CF-9A273CA39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016" y="6101"/>
            <a:ext cx="3835597" cy="2940201"/>
          </a:xfrm>
          <a:prstGeom prst="rect">
            <a:avLst/>
          </a:prstGeom>
        </p:spPr>
      </p:pic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86D02E30-C6E8-51C6-9364-54C8A7C7B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391777"/>
              </p:ext>
            </p:extLst>
          </p:nvPr>
        </p:nvGraphicFramePr>
        <p:xfrm>
          <a:off x="314959" y="3461227"/>
          <a:ext cx="11562082" cy="2940197"/>
        </p:xfrm>
        <a:graphic>
          <a:graphicData uri="http://schemas.openxmlformats.org/drawingml/2006/table">
            <a:tbl>
              <a:tblPr/>
              <a:tblGrid>
                <a:gridCol w="1565548">
                  <a:extLst>
                    <a:ext uri="{9D8B030D-6E8A-4147-A177-3AD203B41FA5}">
                      <a16:colId xmlns:a16="http://schemas.microsoft.com/office/drawing/2014/main" val="2130260191"/>
                    </a:ext>
                  </a:extLst>
                </a:gridCol>
                <a:gridCol w="1048487">
                  <a:extLst>
                    <a:ext uri="{9D8B030D-6E8A-4147-A177-3AD203B41FA5}">
                      <a16:colId xmlns:a16="http://schemas.microsoft.com/office/drawing/2014/main" val="4003673821"/>
                    </a:ext>
                  </a:extLst>
                </a:gridCol>
                <a:gridCol w="1048487">
                  <a:extLst>
                    <a:ext uri="{9D8B030D-6E8A-4147-A177-3AD203B41FA5}">
                      <a16:colId xmlns:a16="http://schemas.microsoft.com/office/drawing/2014/main" val="1239208508"/>
                    </a:ext>
                  </a:extLst>
                </a:gridCol>
                <a:gridCol w="1048487">
                  <a:extLst>
                    <a:ext uri="{9D8B030D-6E8A-4147-A177-3AD203B41FA5}">
                      <a16:colId xmlns:a16="http://schemas.microsoft.com/office/drawing/2014/main" val="4173690141"/>
                    </a:ext>
                  </a:extLst>
                </a:gridCol>
                <a:gridCol w="1235204">
                  <a:extLst>
                    <a:ext uri="{9D8B030D-6E8A-4147-A177-3AD203B41FA5}">
                      <a16:colId xmlns:a16="http://schemas.microsoft.com/office/drawing/2014/main" val="384983314"/>
                    </a:ext>
                  </a:extLst>
                </a:gridCol>
                <a:gridCol w="1235204">
                  <a:extLst>
                    <a:ext uri="{9D8B030D-6E8A-4147-A177-3AD203B41FA5}">
                      <a16:colId xmlns:a16="http://schemas.microsoft.com/office/drawing/2014/main" val="3918268188"/>
                    </a:ext>
                  </a:extLst>
                </a:gridCol>
                <a:gridCol w="1235204">
                  <a:extLst>
                    <a:ext uri="{9D8B030D-6E8A-4147-A177-3AD203B41FA5}">
                      <a16:colId xmlns:a16="http://schemas.microsoft.com/office/drawing/2014/main" val="3953238937"/>
                    </a:ext>
                  </a:extLst>
                </a:gridCol>
                <a:gridCol w="1048487">
                  <a:extLst>
                    <a:ext uri="{9D8B030D-6E8A-4147-A177-3AD203B41FA5}">
                      <a16:colId xmlns:a16="http://schemas.microsoft.com/office/drawing/2014/main" val="1418048091"/>
                    </a:ext>
                  </a:extLst>
                </a:gridCol>
                <a:gridCol w="1048487">
                  <a:extLst>
                    <a:ext uri="{9D8B030D-6E8A-4147-A177-3AD203B41FA5}">
                      <a16:colId xmlns:a16="http://schemas.microsoft.com/office/drawing/2014/main" val="1736150288"/>
                    </a:ext>
                  </a:extLst>
                </a:gridCol>
                <a:gridCol w="1048487">
                  <a:extLst>
                    <a:ext uri="{9D8B030D-6E8A-4147-A177-3AD203B41FA5}">
                      <a16:colId xmlns:a16="http://schemas.microsoft.com/office/drawing/2014/main" val="2934022898"/>
                    </a:ext>
                  </a:extLst>
                </a:gridCol>
              </a:tblGrid>
              <a:tr h="67850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RADAR.SPD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Corrupción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 Vulneración SPD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 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 Corrupción Oculta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 Capacidad Institucional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 Agua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 Energia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2.3 Aseo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4385758"/>
                  </a:ext>
                </a:extLst>
              </a:tr>
              <a:tr h="22616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Suárez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31.91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F0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47.76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4.52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CF8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45.98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43.09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D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31.19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72.81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331961"/>
                  </a:ext>
                </a:extLst>
              </a:tr>
              <a:tr h="22616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Guapi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38.05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31.02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48.61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1.98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45.98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43.09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66.65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10.46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F6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88.83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477234"/>
                  </a:ext>
                </a:extLst>
              </a:tr>
              <a:tr h="22616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Florencia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36.72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46.15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22.59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F3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52.42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42.83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43.09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14.06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F5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16.45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4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51.93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314135"/>
                  </a:ext>
                </a:extLst>
              </a:tr>
              <a:tr h="22616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Toribío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32.78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41.51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1.01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48.62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43.09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50.44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C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22.58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F3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61.52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234154"/>
                  </a:ext>
                </a:extLst>
              </a:tr>
              <a:tr h="22616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Morales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35.89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F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35.45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F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36.54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49.67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43.09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34.09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30.88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52.77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95759"/>
                  </a:ext>
                </a:extLst>
              </a:tr>
              <a:tr h="22616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Silvia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33.91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27.76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F1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43.13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1.09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42.30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43.09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55.01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15.27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F5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75.09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E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03082"/>
                  </a:ext>
                </a:extLst>
              </a:tr>
              <a:tr h="22616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Miranda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33.68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34.09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3.58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48.62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43.09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47.32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13.02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F5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49.78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316969"/>
                  </a:ext>
                </a:extLst>
              </a:tr>
              <a:tr h="22616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Patía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F0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35.90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F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8.94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F6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44.41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43.09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45.83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18.64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F4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50.57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840466"/>
                  </a:ext>
                </a:extLst>
              </a:tr>
              <a:tr h="22616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Caldono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33.02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32.88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33.23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4.91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47.04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43.09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42.07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12.76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F5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428525"/>
                  </a:ext>
                </a:extLst>
              </a:tr>
              <a:tr h="22616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Argelia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32.65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38.26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24.24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2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1.03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55.46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43.09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20.02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4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19.79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F4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41.55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329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291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Cesar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4A1E098-9389-5DAD-A413-74EB35B53C47}"/>
              </a:ext>
            </a:extLst>
          </p:cNvPr>
          <p:cNvSpPr txBox="1"/>
          <p:nvPr/>
        </p:nvSpPr>
        <p:spPr>
          <a:xfrm>
            <a:off x="2575397" y="301005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2D3FCC5-87D5-765D-C87F-AD6FC287EBBA}"/>
              </a:ext>
            </a:extLst>
          </p:cNvPr>
          <p:cNvSpPr txBox="1"/>
          <p:nvPr/>
        </p:nvSpPr>
        <p:spPr>
          <a:xfrm>
            <a:off x="5169788" y="301005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22589C-A10B-B546-8EC1-DC967AAF8B65}"/>
              </a:ext>
            </a:extLst>
          </p:cNvPr>
          <p:cNvSpPr txBox="1"/>
          <p:nvPr/>
        </p:nvSpPr>
        <p:spPr>
          <a:xfrm>
            <a:off x="9031084" y="3010055"/>
            <a:ext cx="3077497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D6B629-8B21-BFEE-DFD5-DDA3F7E0D27D}"/>
              </a:ext>
            </a:extLst>
          </p:cNvPr>
          <p:cNvSpPr txBox="1"/>
          <p:nvPr/>
        </p:nvSpPr>
        <p:spPr>
          <a:xfrm>
            <a:off x="467360" y="1641343"/>
            <a:ext cx="89297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 Domiciliarios</a:t>
            </a:r>
            <a:endParaRPr lang="es-CO" sz="12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C25034A-1F66-D0E6-63EB-F310B10AC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6769" y="0"/>
            <a:ext cx="2171812" cy="3010055"/>
          </a:xfrm>
          <a:prstGeom prst="rect">
            <a:avLst/>
          </a:prstGeom>
        </p:spPr>
      </p:pic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D2732B2E-08B9-895F-7402-916EF67BA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273682"/>
              </p:ext>
            </p:extLst>
          </p:nvPr>
        </p:nvGraphicFramePr>
        <p:xfrm>
          <a:off x="633464" y="3429000"/>
          <a:ext cx="11324853" cy="3012439"/>
        </p:xfrm>
        <a:graphic>
          <a:graphicData uri="http://schemas.openxmlformats.org/drawingml/2006/table">
            <a:tbl>
              <a:tblPr/>
              <a:tblGrid>
                <a:gridCol w="1533429">
                  <a:extLst>
                    <a:ext uri="{9D8B030D-6E8A-4147-A177-3AD203B41FA5}">
                      <a16:colId xmlns:a16="http://schemas.microsoft.com/office/drawing/2014/main" val="1110561565"/>
                    </a:ext>
                  </a:extLst>
                </a:gridCol>
                <a:gridCol w="1026974">
                  <a:extLst>
                    <a:ext uri="{9D8B030D-6E8A-4147-A177-3AD203B41FA5}">
                      <a16:colId xmlns:a16="http://schemas.microsoft.com/office/drawing/2014/main" val="1199272776"/>
                    </a:ext>
                  </a:extLst>
                </a:gridCol>
                <a:gridCol w="1026974">
                  <a:extLst>
                    <a:ext uri="{9D8B030D-6E8A-4147-A177-3AD203B41FA5}">
                      <a16:colId xmlns:a16="http://schemas.microsoft.com/office/drawing/2014/main" val="3341134787"/>
                    </a:ext>
                  </a:extLst>
                </a:gridCol>
                <a:gridCol w="1026974">
                  <a:extLst>
                    <a:ext uri="{9D8B030D-6E8A-4147-A177-3AD203B41FA5}">
                      <a16:colId xmlns:a16="http://schemas.microsoft.com/office/drawing/2014/main" val="796985678"/>
                    </a:ext>
                  </a:extLst>
                </a:gridCol>
                <a:gridCol w="1209860">
                  <a:extLst>
                    <a:ext uri="{9D8B030D-6E8A-4147-A177-3AD203B41FA5}">
                      <a16:colId xmlns:a16="http://schemas.microsoft.com/office/drawing/2014/main" val="2077826464"/>
                    </a:ext>
                  </a:extLst>
                </a:gridCol>
                <a:gridCol w="1209860">
                  <a:extLst>
                    <a:ext uri="{9D8B030D-6E8A-4147-A177-3AD203B41FA5}">
                      <a16:colId xmlns:a16="http://schemas.microsoft.com/office/drawing/2014/main" val="2984398235"/>
                    </a:ext>
                  </a:extLst>
                </a:gridCol>
                <a:gridCol w="1209860">
                  <a:extLst>
                    <a:ext uri="{9D8B030D-6E8A-4147-A177-3AD203B41FA5}">
                      <a16:colId xmlns:a16="http://schemas.microsoft.com/office/drawing/2014/main" val="1441999719"/>
                    </a:ext>
                  </a:extLst>
                </a:gridCol>
                <a:gridCol w="1026974">
                  <a:extLst>
                    <a:ext uri="{9D8B030D-6E8A-4147-A177-3AD203B41FA5}">
                      <a16:colId xmlns:a16="http://schemas.microsoft.com/office/drawing/2014/main" val="2954074210"/>
                    </a:ext>
                  </a:extLst>
                </a:gridCol>
                <a:gridCol w="1026974">
                  <a:extLst>
                    <a:ext uri="{9D8B030D-6E8A-4147-A177-3AD203B41FA5}">
                      <a16:colId xmlns:a16="http://schemas.microsoft.com/office/drawing/2014/main" val="594153915"/>
                    </a:ext>
                  </a:extLst>
                </a:gridCol>
                <a:gridCol w="1026974">
                  <a:extLst>
                    <a:ext uri="{9D8B030D-6E8A-4147-A177-3AD203B41FA5}">
                      <a16:colId xmlns:a16="http://schemas.microsoft.com/office/drawing/2014/main" val="1733260747"/>
                    </a:ext>
                  </a:extLst>
                </a:gridCol>
              </a:tblGrid>
              <a:tr h="695179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RADAR.SPD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Corrupción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 Vulneración SPD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 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 Corrupción Oculta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 Capacidad Institucional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 Agua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 Energia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2.3 Aseo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8367505"/>
                  </a:ext>
                </a:extLst>
              </a:tr>
              <a:tr h="23172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Pueblo Bello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43.87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36.99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54.18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E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C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53.24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E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44.73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45.06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61.99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E2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56.81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E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390580"/>
                  </a:ext>
                </a:extLst>
              </a:tr>
              <a:tr h="23172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Valledupar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42.59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44.78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39.30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F3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56.93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E4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44.73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64.63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18.64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2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193923"/>
                  </a:ext>
                </a:extLst>
              </a:tr>
              <a:tr h="23172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Bosconia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42.42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36.31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51.58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6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3.63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52.19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44.73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45.59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57.47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E4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51.76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690870"/>
                  </a:ext>
                </a:extLst>
              </a:tr>
              <a:tr h="23172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Curumaní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41.64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36.10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49.95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7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3.03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52.19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44.73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49.92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7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49.21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258601"/>
                  </a:ext>
                </a:extLst>
              </a:tr>
              <a:tr h="23172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Pailitas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41.63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37.17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48.33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2.47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53.77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44.73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47.37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8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49.62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7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47.67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112016"/>
                  </a:ext>
                </a:extLst>
              </a:tr>
              <a:tr h="23172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Becerril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40.53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37.10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45.68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4.68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52.72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44.73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32.48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57.18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E4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49.07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202062"/>
                  </a:ext>
                </a:extLst>
              </a:tr>
              <a:tr h="23172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González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35.76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44.51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52.72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44.73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48.60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44.80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715084"/>
                  </a:ext>
                </a:extLst>
              </a:tr>
              <a:tr h="23172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 Jagua de Ibirico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35.70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44.53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3.08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51.66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6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44.73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39.98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54.24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E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34.21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814448"/>
                  </a:ext>
                </a:extLst>
              </a:tr>
              <a:tr h="23172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Gamarra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38.73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38.44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39.16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9.72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F5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52.19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44.73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42.75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42.09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26.12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979425"/>
                  </a:ext>
                </a:extLst>
              </a:tr>
              <a:tr h="23172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Tamalameque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36.66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40.44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3.43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F8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52.72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44.73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26.90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63.43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21.56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406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494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Chocó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5AFAB35-3FD2-8805-2AB0-64C65DA7E94F}"/>
              </a:ext>
            </a:extLst>
          </p:cNvPr>
          <p:cNvSpPr txBox="1"/>
          <p:nvPr/>
        </p:nvSpPr>
        <p:spPr>
          <a:xfrm>
            <a:off x="2837652" y="303594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6F8BFE6-0E58-5231-358E-279758403F26}"/>
              </a:ext>
            </a:extLst>
          </p:cNvPr>
          <p:cNvSpPr txBox="1"/>
          <p:nvPr/>
        </p:nvSpPr>
        <p:spPr>
          <a:xfrm>
            <a:off x="5317743" y="303594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4BAFD6D-9055-20CB-1F6D-D3DACC2C2D52}"/>
              </a:ext>
            </a:extLst>
          </p:cNvPr>
          <p:cNvSpPr txBox="1"/>
          <p:nvPr/>
        </p:nvSpPr>
        <p:spPr>
          <a:xfrm>
            <a:off x="8740877" y="3035940"/>
            <a:ext cx="312957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73A262E-7447-2E70-67E4-04D31F2D9822}"/>
              </a:ext>
            </a:extLst>
          </p:cNvPr>
          <p:cNvSpPr txBox="1"/>
          <p:nvPr/>
        </p:nvSpPr>
        <p:spPr>
          <a:xfrm>
            <a:off x="1348496" y="2013596"/>
            <a:ext cx="78261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 Domiciliarios</a:t>
            </a:r>
            <a:endParaRPr lang="es-CO" sz="12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C4AC472-49E3-0575-69BA-FF3518153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9642" y="0"/>
            <a:ext cx="2311519" cy="2971953"/>
          </a:xfrm>
          <a:prstGeom prst="rect">
            <a:avLst/>
          </a:prstGeom>
        </p:spPr>
      </p:pic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8FA7D140-4DB8-5A50-7FC0-D77AA20D8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115477"/>
              </p:ext>
            </p:extLst>
          </p:nvPr>
        </p:nvGraphicFramePr>
        <p:xfrm>
          <a:off x="395342" y="3376926"/>
          <a:ext cx="11475118" cy="3141254"/>
        </p:xfrm>
        <a:graphic>
          <a:graphicData uri="http://schemas.openxmlformats.org/drawingml/2006/table">
            <a:tbl>
              <a:tblPr/>
              <a:tblGrid>
                <a:gridCol w="1553773">
                  <a:extLst>
                    <a:ext uri="{9D8B030D-6E8A-4147-A177-3AD203B41FA5}">
                      <a16:colId xmlns:a16="http://schemas.microsoft.com/office/drawing/2014/main" val="2504994528"/>
                    </a:ext>
                  </a:extLst>
                </a:gridCol>
                <a:gridCol w="1040601">
                  <a:extLst>
                    <a:ext uri="{9D8B030D-6E8A-4147-A177-3AD203B41FA5}">
                      <a16:colId xmlns:a16="http://schemas.microsoft.com/office/drawing/2014/main" val="527584916"/>
                    </a:ext>
                  </a:extLst>
                </a:gridCol>
                <a:gridCol w="1040601">
                  <a:extLst>
                    <a:ext uri="{9D8B030D-6E8A-4147-A177-3AD203B41FA5}">
                      <a16:colId xmlns:a16="http://schemas.microsoft.com/office/drawing/2014/main" val="1055996408"/>
                    </a:ext>
                  </a:extLst>
                </a:gridCol>
                <a:gridCol w="1040601">
                  <a:extLst>
                    <a:ext uri="{9D8B030D-6E8A-4147-A177-3AD203B41FA5}">
                      <a16:colId xmlns:a16="http://schemas.microsoft.com/office/drawing/2014/main" val="2550830657"/>
                    </a:ext>
                  </a:extLst>
                </a:gridCol>
                <a:gridCol w="1225913">
                  <a:extLst>
                    <a:ext uri="{9D8B030D-6E8A-4147-A177-3AD203B41FA5}">
                      <a16:colId xmlns:a16="http://schemas.microsoft.com/office/drawing/2014/main" val="1142135674"/>
                    </a:ext>
                  </a:extLst>
                </a:gridCol>
                <a:gridCol w="1225913">
                  <a:extLst>
                    <a:ext uri="{9D8B030D-6E8A-4147-A177-3AD203B41FA5}">
                      <a16:colId xmlns:a16="http://schemas.microsoft.com/office/drawing/2014/main" val="3685877231"/>
                    </a:ext>
                  </a:extLst>
                </a:gridCol>
                <a:gridCol w="1225913">
                  <a:extLst>
                    <a:ext uri="{9D8B030D-6E8A-4147-A177-3AD203B41FA5}">
                      <a16:colId xmlns:a16="http://schemas.microsoft.com/office/drawing/2014/main" val="2031257832"/>
                    </a:ext>
                  </a:extLst>
                </a:gridCol>
                <a:gridCol w="1040601">
                  <a:extLst>
                    <a:ext uri="{9D8B030D-6E8A-4147-A177-3AD203B41FA5}">
                      <a16:colId xmlns:a16="http://schemas.microsoft.com/office/drawing/2014/main" val="1702616327"/>
                    </a:ext>
                  </a:extLst>
                </a:gridCol>
                <a:gridCol w="1040601">
                  <a:extLst>
                    <a:ext uri="{9D8B030D-6E8A-4147-A177-3AD203B41FA5}">
                      <a16:colId xmlns:a16="http://schemas.microsoft.com/office/drawing/2014/main" val="2107518616"/>
                    </a:ext>
                  </a:extLst>
                </a:gridCol>
                <a:gridCol w="1040601">
                  <a:extLst>
                    <a:ext uri="{9D8B030D-6E8A-4147-A177-3AD203B41FA5}">
                      <a16:colId xmlns:a16="http://schemas.microsoft.com/office/drawing/2014/main" val="547437533"/>
                    </a:ext>
                  </a:extLst>
                </a:gridCol>
              </a:tblGrid>
              <a:tr h="72490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RADAR.SPD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Corrupción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 Vulneración SPD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 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 Corrupción Oculta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 Capacidad Institucional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 Agua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 Energia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2.3 Aseo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6656307"/>
                  </a:ext>
                </a:extLst>
              </a:tr>
              <a:tr h="24163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Carmen del Darién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50.95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37.32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70.67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6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40.03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22.44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2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57.13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27.45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F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623620"/>
                  </a:ext>
                </a:extLst>
              </a:tr>
              <a:tr h="24163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Quibdó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44.72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57.70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7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25.25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F5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73.83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40.03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41.56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7.78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F6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27.57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F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73661"/>
                  </a:ext>
                </a:extLst>
              </a:tr>
              <a:tr h="24163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Riosucio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44.68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50.47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36.01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69.62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40.03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36.59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4.42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F8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563317"/>
                  </a:ext>
                </a:extLst>
              </a:tr>
              <a:tr h="24163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Alto Baudó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53.98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27.29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F0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1.44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74.36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40.03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22.75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2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31.06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28.86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287280"/>
                  </a:ext>
                </a:extLst>
              </a:tr>
              <a:tr h="24163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Bahía Solano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42.87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C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54.50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25.44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12.54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F5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70.14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40.03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7.78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F6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39.63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451813"/>
                  </a:ext>
                </a:extLst>
              </a:tr>
              <a:tr h="24163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 José del Palmar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C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48.04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35.08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3.69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65.93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4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40.03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37.36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36.34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473517"/>
                  </a:ext>
                </a:extLst>
              </a:tr>
              <a:tr h="24163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El Litoral del San Juan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42.38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54.97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8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F2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1.84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75.41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40.03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19.49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F3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28.70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21.15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F2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536501"/>
                  </a:ext>
                </a:extLst>
              </a:tr>
              <a:tr h="24163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Bojayá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53.30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25.80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3.09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72.78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E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40.03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29.71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21.24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F2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27.10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F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442108"/>
                  </a:ext>
                </a:extLst>
              </a:tr>
              <a:tr h="24163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Medio Baudó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41.78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48.63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31.49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67.51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40.03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25.77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27.68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F0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672913"/>
                  </a:ext>
                </a:extLst>
              </a:tr>
              <a:tr h="24163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Río Iró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51.70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26.45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4.54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70.14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40.03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33.47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12.85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F5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66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4764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Córdoba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92F91F8-AB25-1125-D958-7513B10D5F2E}"/>
              </a:ext>
            </a:extLst>
          </p:cNvPr>
          <p:cNvSpPr txBox="1"/>
          <p:nvPr/>
        </p:nvSpPr>
        <p:spPr>
          <a:xfrm>
            <a:off x="2364577" y="2983974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F322CA-1A54-B00F-3E49-766F1C5EF116}"/>
              </a:ext>
            </a:extLst>
          </p:cNvPr>
          <p:cNvSpPr txBox="1"/>
          <p:nvPr/>
        </p:nvSpPr>
        <p:spPr>
          <a:xfrm>
            <a:off x="5327903" y="2983973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C1BA86E-E52A-9D36-E2E9-DB984D219F81}"/>
              </a:ext>
            </a:extLst>
          </p:cNvPr>
          <p:cNvSpPr txBox="1"/>
          <p:nvPr/>
        </p:nvSpPr>
        <p:spPr>
          <a:xfrm>
            <a:off x="8810031" y="2983973"/>
            <a:ext cx="3070585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9059CFD-BB52-48C7-242A-DCF2A695C791}"/>
              </a:ext>
            </a:extLst>
          </p:cNvPr>
          <p:cNvSpPr txBox="1"/>
          <p:nvPr/>
        </p:nvSpPr>
        <p:spPr>
          <a:xfrm>
            <a:off x="888307" y="2027983"/>
            <a:ext cx="75546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 Domiciliarios</a:t>
            </a:r>
            <a:endParaRPr lang="es-CO" sz="12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EFAB830-B14F-3E29-A333-4A402FD66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1051" y="25153"/>
            <a:ext cx="3600635" cy="2921150"/>
          </a:xfrm>
          <a:prstGeom prst="rect">
            <a:avLst/>
          </a:prstGeom>
        </p:spPr>
      </p:pic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5E8EE6A9-A1D7-425C-C888-D88A6DF958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414120"/>
              </p:ext>
            </p:extLst>
          </p:nvPr>
        </p:nvGraphicFramePr>
        <p:xfrm>
          <a:off x="354330" y="3298642"/>
          <a:ext cx="11526288" cy="3219540"/>
        </p:xfrm>
        <a:graphic>
          <a:graphicData uri="http://schemas.openxmlformats.org/drawingml/2006/table">
            <a:tbl>
              <a:tblPr/>
              <a:tblGrid>
                <a:gridCol w="1560702">
                  <a:extLst>
                    <a:ext uri="{9D8B030D-6E8A-4147-A177-3AD203B41FA5}">
                      <a16:colId xmlns:a16="http://schemas.microsoft.com/office/drawing/2014/main" val="1649828164"/>
                    </a:ext>
                  </a:extLst>
                </a:gridCol>
                <a:gridCol w="1045241">
                  <a:extLst>
                    <a:ext uri="{9D8B030D-6E8A-4147-A177-3AD203B41FA5}">
                      <a16:colId xmlns:a16="http://schemas.microsoft.com/office/drawing/2014/main" val="1448153092"/>
                    </a:ext>
                  </a:extLst>
                </a:gridCol>
                <a:gridCol w="1045241">
                  <a:extLst>
                    <a:ext uri="{9D8B030D-6E8A-4147-A177-3AD203B41FA5}">
                      <a16:colId xmlns:a16="http://schemas.microsoft.com/office/drawing/2014/main" val="1719061883"/>
                    </a:ext>
                  </a:extLst>
                </a:gridCol>
                <a:gridCol w="1045241">
                  <a:extLst>
                    <a:ext uri="{9D8B030D-6E8A-4147-A177-3AD203B41FA5}">
                      <a16:colId xmlns:a16="http://schemas.microsoft.com/office/drawing/2014/main" val="3708889556"/>
                    </a:ext>
                  </a:extLst>
                </a:gridCol>
                <a:gridCol w="1231380">
                  <a:extLst>
                    <a:ext uri="{9D8B030D-6E8A-4147-A177-3AD203B41FA5}">
                      <a16:colId xmlns:a16="http://schemas.microsoft.com/office/drawing/2014/main" val="3871631085"/>
                    </a:ext>
                  </a:extLst>
                </a:gridCol>
                <a:gridCol w="1231380">
                  <a:extLst>
                    <a:ext uri="{9D8B030D-6E8A-4147-A177-3AD203B41FA5}">
                      <a16:colId xmlns:a16="http://schemas.microsoft.com/office/drawing/2014/main" val="2225953658"/>
                    </a:ext>
                  </a:extLst>
                </a:gridCol>
                <a:gridCol w="1231380">
                  <a:extLst>
                    <a:ext uri="{9D8B030D-6E8A-4147-A177-3AD203B41FA5}">
                      <a16:colId xmlns:a16="http://schemas.microsoft.com/office/drawing/2014/main" val="2015261275"/>
                    </a:ext>
                  </a:extLst>
                </a:gridCol>
                <a:gridCol w="1045241">
                  <a:extLst>
                    <a:ext uri="{9D8B030D-6E8A-4147-A177-3AD203B41FA5}">
                      <a16:colId xmlns:a16="http://schemas.microsoft.com/office/drawing/2014/main" val="1104651300"/>
                    </a:ext>
                  </a:extLst>
                </a:gridCol>
                <a:gridCol w="1045241">
                  <a:extLst>
                    <a:ext uri="{9D8B030D-6E8A-4147-A177-3AD203B41FA5}">
                      <a16:colId xmlns:a16="http://schemas.microsoft.com/office/drawing/2014/main" val="2389183553"/>
                    </a:ext>
                  </a:extLst>
                </a:gridCol>
                <a:gridCol w="1045241">
                  <a:extLst>
                    <a:ext uri="{9D8B030D-6E8A-4147-A177-3AD203B41FA5}">
                      <a16:colId xmlns:a16="http://schemas.microsoft.com/office/drawing/2014/main" val="3540504331"/>
                    </a:ext>
                  </a:extLst>
                </a:gridCol>
              </a:tblGrid>
              <a:tr h="74297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RADAR.SPD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Corrupción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 Vulneración SPD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 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 Corrupción Oculta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 Capacidad Institucional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 Agua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 Energia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2.3 Aseo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8763895"/>
                  </a:ext>
                </a:extLst>
              </a:tr>
              <a:tr h="24765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Tierralta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40.74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38.82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43.61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4.38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58.94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E4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65.74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29.97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7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51.96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6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54.20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445246"/>
                  </a:ext>
                </a:extLst>
              </a:tr>
              <a:tr h="24765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Puerto Libertador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39.84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36.51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44.83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2.59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56.83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5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65.74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41.70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50.33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7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40.08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766182"/>
                  </a:ext>
                </a:extLst>
              </a:tr>
              <a:tr h="24765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 Andrés Sotavento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38.95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31.95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49.47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3.98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50.52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7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65.74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50.58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7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47.71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50.75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811179"/>
                  </a:ext>
                </a:extLst>
              </a:tr>
              <a:tr h="24765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Montelíbano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38.69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36.28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42.31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56.31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E5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65.74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41.01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41.36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46.79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50037"/>
                  </a:ext>
                </a:extLst>
              </a:tr>
              <a:tr h="24765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 José de Ure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35.27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43.76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1.46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55.78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E5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65.74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43.42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47.93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8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36.08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506650"/>
                  </a:ext>
                </a:extLst>
              </a:tr>
              <a:tr h="24765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Ayapel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32.17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47.45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1.02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52.10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6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65.74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7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49.37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35.91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304022"/>
                  </a:ext>
                </a:extLst>
              </a:tr>
              <a:tr h="24765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Valencia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31.57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48.34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8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1.71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51.05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7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65.74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45.83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52.84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44.34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17195"/>
                  </a:ext>
                </a:extLst>
              </a:tr>
              <a:tr h="24765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Purísima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33.12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45.80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8.52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F6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49.99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65.74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55.29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E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36.23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45.95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555409"/>
                  </a:ext>
                </a:extLst>
              </a:tr>
              <a:tr h="24765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 Apartada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37.83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33.20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44.77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2.76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52.62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6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65.74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33.69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57.85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E4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40.79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743321"/>
                  </a:ext>
                </a:extLst>
              </a:tr>
              <a:tr h="24765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Los Córdobas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37.61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31.98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46.07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2.86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51.05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7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65.74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44.73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48.06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8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44.78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511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959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DEE0AB2-24D6-79D6-61C5-29AC51561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658" y="0"/>
            <a:ext cx="3740342" cy="2921150"/>
          </a:xfrm>
          <a:prstGeom prst="rect">
            <a:avLst/>
          </a:prstGeom>
        </p:spPr>
      </p:pic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5334518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Cundinamarca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86C2323-D7FC-7570-86B9-A5FCF555EC73}"/>
              </a:ext>
            </a:extLst>
          </p:cNvPr>
          <p:cNvSpPr txBox="1"/>
          <p:nvPr/>
        </p:nvSpPr>
        <p:spPr>
          <a:xfrm>
            <a:off x="2449667" y="2948004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DF154C8-B577-1F0C-FFA7-0CC5EA681B73}"/>
              </a:ext>
            </a:extLst>
          </p:cNvPr>
          <p:cNvSpPr txBox="1"/>
          <p:nvPr/>
        </p:nvSpPr>
        <p:spPr>
          <a:xfrm>
            <a:off x="5002783" y="2948003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042E848-3095-D1D0-F0D8-955A28E1A261}"/>
              </a:ext>
            </a:extLst>
          </p:cNvPr>
          <p:cNvSpPr txBox="1"/>
          <p:nvPr/>
        </p:nvSpPr>
        <p:spPr>
          <a:xfrm>
            <a:off x="8839529" y="2948003"/>
            <a:ext cx="3041088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4666852-736B-7B4B-5981-92434973C4B9}"/>
              </a:ext>
            </a:extLst>
          </p:cNvPr>
          <p:cNvSpPr txBox="1"/>
          <p:nvPr/>
        </p:nvSpPr>
        <p:spPr>
          <a:xfrm>
            <a:off x="534102" y="1859356"/>
            <a:ext cx="79175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 Domiciliarios</a:t>
            </a:r>
            <a:endParaRPr lang="es-CO" sz="1200" b="1" dirty="0"/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C77B174E-787F-9DCD-2975-B124396C95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258930"/>
              </p:ext>
            </p:extLst>
          </p:nvPr>
        </p:nvGraphicFramePr>
        <p:xfrm>
          <a:off x="355600" y="3251854"/>
          <a:ext cx="11592562" cy="3372462"/>
        </p:xfrm>
        <a:graphic>
          <a:graphicData uri="http://schemas.openxmlformats.org/drawingml/2006/table">
            <a:tbl>
              <a:tblPr/>
              <a:tblGrid>
                <a:gridCol w="1569676">
                  <a:extLst>
                    <a:ext uri="{9D8B030D-6E8A-4147-A177-3AD203B41FA5}">
                      <a16:colId xmlns:a16="http://schemas.microsoft.com/office/drawing/2014/main" val="1073352615"/>
                    </a:ext>
                  </a:extLst>
                </a:gridCol>
                <a:gridCol w="1051251">
                  <a:extLst>
                    <a:ext uri="{9D8B030D-6E8A-4147-A177-3AD203B41FA5}">
                      <a16:colId xmlns:a16="http://schemas.microsoft.com/office/drawing/2014/main" val="4205761485"/>
                    </a:ext>
                  </a:extLst>
                </a:gridCol>
                <a:gridCol w="1051251">
                  <a:extLst>
                    <a:ext uri="{9D8B030D-6E8A-4147-A177-3AD203B41FA5}">
                      <a16:colId xmlns:a16="http://schemas.microsoft.com/office/drawing/2014/main" val="2301604393"/>
                    </a:ext>
                  </a:extLst>
                </a:gridCol>
                <a:gridCol w="1051251">
                  <a:extLst>
                    <a:ext uri="{9D8B030D-6E8A-4147-A177-3AD203B41FA5}">
                      <a16:colId xmlns:a16="http://schemas.microsoft.com/office/drawing/2014/main" val="4019701469"/>
                    </a:ext>
                  </a:extLst>
                </a:gridCol>
                <a:gridCol w="1238460">
                  <a:extLst>
                    <a:ext uri="{9D8B030D-6E8A-4147-A177-3AD203B41FA5}">
                      <a16:colId xmlns:a16="http://schemas.microsoft.com/office/drawing/2014/main" val="4103047361"/>
                    </a:ext>
                  </a:extLst>
                </a:gridCol>
                <a:gridCol w="1238460">
                  <a:extLst>
                    <a:ext uri="{9D8B030D-6E8A-4147-A177-3AD203B41FA5}">
                      <a16:colId xmlns:a16="http://schemas.microsoft.com/office/drawing/2014/main" val="131977023"/>
                    </a:ext>
                  </a:extLst>
                </a:gridCol>
                <a:gridCol w="1238460">
                  <a:extLst>
                    <a:ext uri="{9D8B030D-6E8A-4147-A177-3AD203B41FA5}">
                      <a16:colId xmlns:a16="http://schemas.microsoft.com/office/drawing/2014/main" val="437888067"/>
                    </a:ext>
                  </a:extLst>
                </a:gridCol>
                <a:gridCol w="1051251">
                  <a:extLst>
                    <a:ext uri="{9D8B030D-6E8A-4147-A177-3AD203B41FA5}">
                      <a16:colId xmlns:a16="http://schemas.microsoft.com/office/drawing/2014/main" val="1921506514"/>
                    </a:ext>
                  </a:extLst>
                </a:gridCol>
                <a:gridCol w="1051251">
                  <a:extLst>
                    <a:ext uri="{9D8B030D-6E8A-4147-A177-3AD203B41FA5}">
                      <a16:colId xmlns:a16="http://schemas.microsoft.com/office/drawing/2014/main" val="1272123851"/>
                    </a:ext>
                  </a:extLst>
                </a:gridCol>
                <a:gridCol w="1051251">
                  <a:extLst>
                    <a:ext uri="{9D8B030D-6E8A-4147-A177-3AD203B41FA5}">
                      <a16:colId xmlns:a16="http://schemas.microsoft.com/office/drawing/2014/main" val="3459333647"/>
                    </a:ext>
                  </a:extLst>
                </a:gridCol>
              </a:tblGrid>
              <a:tr h="731488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RADAR.SPD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Corrupción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 Vulneración SPD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 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 Corrupción Oculta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 Capacidad Institucional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 Agua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 Energia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2.3 Aseo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2527643"/>
                  </a:ext>
                </a:extLst>
              </a:tr>
              <a:tr h="24382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Pulí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28.46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1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11.69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3F5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53.63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F0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66.38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E5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63.88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E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36.05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68.27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E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064656"/>
                  </a:ext>
                </a:extLst>
              </a:tr>
              <a:tr h="24382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Tibirita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27.87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F0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12.97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F5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50.22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3.78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F0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66.38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E5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58.96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7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27.93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77.33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009933"/>
                  </a:ext>
                </a:extLst>
              </a:tr>
              <a:tr h="24382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Paratebueno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27.56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F0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14.22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4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47.56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27.53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F0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66.38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E5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69.53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16.85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F4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65.06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E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863453"/>
                  </a:ext>
                </a:extLst>
              </a:tr>
              <a:tr h="24382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Gachalá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F0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13.56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4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47.68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5.46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F0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66.38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E5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49.97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41.60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55.26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417381"/>
                  </a:ext>
                </a:extLst>
              </a:tr>
              <a:tr h="24382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Ubalá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26.32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15.22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F4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42.96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F5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F0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66.38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E5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47.76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33.23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52.81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497354"/>
                  </a:ext>
                </a:extLst>
              </a:tr>
              <a:tr h="24382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Yacopí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14.87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F4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43.20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8.02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F6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27.53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F0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66.38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E5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35.88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49.98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498209"/>
                  </a:ext>
                </a:extLst>
              </a:tr>
              <a:tr h="24382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Paime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26.06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13.83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4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44.42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F0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66.38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E5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48.34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36.88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51.65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939650"/>
                  </a:ext>
                </a:extLst>
              </a:tr>
              <a:tr h="24382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Quebradanegra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26.05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12.86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F5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45.84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3.46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F8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F0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66.38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E5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8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23.35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F2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68.78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E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08284"/>
                  </a:ext>
                </a:extLst>
              </a:tr>
              <a:tr h="24382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El Peñón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25.44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12.43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F5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44.96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F0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66.38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E5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50.78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33.69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55.87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80395"/>
                  </a:ext>
                </a:extLst>
              </a:tr>
              <a:tr h="44651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 Antonio del Tequendama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25.39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15.20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F4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40.68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6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0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66.38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5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52.42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2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54.55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5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019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DE4F55D-CA23-8AC3-8DE6-4BD434709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885" y="0"/>
            <a:ext cx="5150115" cy="2902099"/>
          </a:xfrm>
          <a:prstGeom prst="rect">
            <a:avLst/>
          </a:prstGeom>
        </p:spPr>
      </p:pic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1"/>
            <a:ext cx="6275335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Guainía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5EFC44E-6FBF-6435-5765-042B317F29E2}"/>
              </a:ext>
            </a:extLst>
          </p:cNvPr>
          <p:cNvSpPr txBox="1"/>
          <p:nvPr/>
        </p:nvSpPr>
        <p:spPr>
          <a:xfrm>
            <a:off x="3544495" y="3821435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698F1A7-C324-3BF6-621F-37002E274312}"/>
              </a:ext>
            </a:extLst>
          </p:cNvPr>
          <p:cNvSpPr txBox="1"/>
          <p:nvPr/>
        </p:nvSpPr>
        <p:spPr>
          <a:xfrm>
            <a:off x="5967983" y="382143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4868310-8188-82FA-332D-099A37CFFE65}"/>
              </a:ext>
            </a:extLst>
          </p:cNvPr>
          <p:cNvSpPr txBox="1"/>
          <p:nvPr/>
        </p:nvSpPr>
        <p:spPr>
          <a:xfrm>
            <a:off x="8770375" y="3821435"/>
            <a:ext cx="3100082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44D57E0-AD4E-C695-335F-AB1DD3CA48DA}"/>
              </a:ext>
            </a:extLst>
          </p:cNvPr>
          <p:cNvSpPr txBox="1"/>
          <p:nvPr/>
        </p:nvSpPr>
        <p:spPr>
          <a:xfrm>
            <a:off x="5774457" y="337304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Verdana"/>
                <a:ea typeface="Verdana"/>
              </a:rPr>
              <a:t>Radar de Servicios Públicos Domiciliarios por municipios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5D27B68A-7C9B-50B6-9ED7-A255B76A84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784372"/>
              </p:ext>
            </p:extLst>
          </p:nvPr>
        </p:nvGraphicFramePr>
        <p:xfrm>
          <a:off x="374649" y="4269820"/>
          <a:ext cx="11495806" cy="1846499"/>
        </p:xfrm>
        <a:graphic>
          <a:graphicData uri="http://schemas.openxmlformats.org/drawingml/2006/table">
            <a:tbl>
              <a:tblPr/>
              <a:tblGrid>
                <a:gridCol w="1556575">
                  <a:extLst>
                    <a:ext uri="{9D8B030D-6E8A-4147-A177-3AD203B41FA5}">
                      <a16:colId xmlns:a16="http://schemas.microsoft.com/office/drawing/2014/main" val="3881363409"/>
                    </a:ext>
                  </a:extLst>
                </a:gridCol>
                <a:gridCol w="1042477">
                  <a:extLst>
                    <a:ext uri="{9D8B030D-6E8A-4147-A177-3AD203B41FA5}">
                      <a16:colId xmlns:a16="http://schemas.microsoft.com/office/drawing/2014/main" val="1501632616"/>
                    </a:ext>
                  </a:extLst>
                </a:gridCol>
                <a:gridCol w="1042477">
                  <a:extLst>
                    <a:ext uri="{9D8B030D-6E8A-4147-A177-3AD203B41FA5}">
                      <a16:colId xmlns:a16="http://schemas.microsoft.com/office/drawing/2014/main" val="3876595421"/>
                    </a:ext>
                  </a:extLst>
                </a:gridCol>
                <a:gridCol w="1042477">
                  <a:extLst>
                    <a:ext uri="{9D8B030D-6E8A-4147-A177-3AD203B41FA5}">
                      <a16:colId xmlns:a16="http://schemas.microsoft.com/office/drawing/2014/main" val="1412982964"/>
                    </a:ext>
                  </a:extLst>
                </a:gridCol>
                <a:gridCol w="1228123">
                  <a:extLst>
                    <a:ext uri="{9D8B030D-6E8A-4147-A177-3AD203B41FA5}">
                      <a16:colId xmlns:a16="http://schemas.microsoft.com/office/drawing/2014/main" val="11891552"/>
                    </a:ext>
                  </a:extLst>
                </a:gridCol>
                <a:gridCol w="1228123">
                  <a:extLst>
                    <a:ext uri="{9D8B030D-6E8A-4147-A177-3AD203B41FA5}">
                      <a16:colId xmlns:a16="http://schemas.microsoft.com/office/drawing/2014/main" val="2294102379"/>
                    </a:ext>
                  </a:extLst>
                </a:gridCol>
                <a:gridCol w="1228123">
                  <a:extLst>
                    <a:ext uri="{9D8B030D-6E8A-4147-A177-3AD203B41FA5}">
                      <a16:colId xmlns:a16="http://schemas.microsoft.com/office/drawing/2014/main" val="3020479978"/>
                    </a:ext>
                  </a:extLst>
                </a:gridCol>
                <a:gridCol w="1042477">
                  <a:extLst>
                    <a:ext uri="{9D8B030D-6E8A-4147-A177-3AD203B41FA5}">
                      <a16:colId xmlns:a16="http://schemas.microsoft.com/office/drawing/2014/main" val="67955103"/>
                    </a:ext>
                  </a:extLst>
                </a:gridCol>
                <a:gridCol w="1042477">
                  <a:extLst>
                    <a:ext uri="{9D8B030D-6E8A-4147-A177-3AD203B41FA5}">
                      <a16:colId xmlns:a16="http://schemas.microsoft.com/office/drawing/2014/main" val="2541947488"/>
                    </a:ext>
                  </a:extLst>
                </a:gridCol>
                <a:gridCol w="1042477">
                  <a:extLst>
                    <a:ext uri="{9D8B030D-6E8A-4147-A177-3AD203B41FA5}">
                      <a16:colId xmlns:a16="http://schemas.microsoft.com/office/drawing/2014/main" val="75340411"/>
                    </a:ext>
                  </a:extLst>
                </a:gridCol>
              </a:tblGrid>
              <a:tr h="1107899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RADAR.SPD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Corrupción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 Vulneración SPD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 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 Corrupción Oculta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 Capacidad Institucional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 Agua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 Energia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2.3 Aseo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6861617"/>
                  </a:ext>
                </a:extLst>
              </a:tr>
              <a:tr h="3693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Inírida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49.72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50.41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48.69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F6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73.68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E5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87.19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73.00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0E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13.89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F5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69.67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864843"/>
                  </a:ext>
                </a:extLst>
              </a:tr>
              <a:tr h="3693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Barrancominas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44.09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44.51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43.45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4.57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69.99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87.19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41.82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44.20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45.21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71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754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C7D40D3-5450-D202-84A1-4EDFFE7AD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211" y="187166"/>
            <a:ext cx="5245370" cy="2578233"/>
          </a:xfrm>
          <a:prstGeom prst="rect">
            <a:avLst/>
          </a:prstGeom>
        </p:spPr>
      </p:pic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7596135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Guaviare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E00FC7E-2B81-1230-28A5-B96952DCB0D0}"/>
              </a:ext>
            </a:extLst>
          </p:cNvPr>
          <p:cNvSpPr txBox="1"/>
          <p:nvPr/>
        </p:nvSpPr>
        <p:spPr>
          <a:xfrm>
            <a:off x="2720991" y="315200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79F115E-BCEE-EE44-1DB1-1FC538ABC2AB}"/>
              </a:ext>
            </a:extLst>
          </p:cNvPr>
          <p:cNvSpPr txBox="1"/>
          <p:nvPr/>
        </p:nvSpPr>
        <p:spPr>
          <a:xfrm>
            <a:off x="5312842" y="315200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F9042E-2265-A15F-8D68-343C99CCA3DB}"/>
              </a:ext>
            </a:extLst>
          </p:cNvPr>
          <p:cNvSpPr txBox="1"/>
          <p:nvPr/>
        </p:nvSpPr>
        <p:spPr>
          <a:xfrm>
            <a:off x="8793332" y="3152000"/>
            <a:ext cx="3021424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9889048-E4EB-E151-9E46-E4919BAA1A8B}"/>
              </a:ext>
            </a:extLst>
          </p:cNvPr>
          <p:cNvSpPr txBox="1"/>
          <p:nvPr/>
        </p:nvSpPr>
        <p:spPr>
          <a:xfrm>
            <a:off x="633465" y="1776688"/>
            <a:ext cx="41329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 Domiciliarios</a:t>
            </a:r>
            <a:endParaRPr lang="es-CO" sz="1200" b="1" dirty="0"/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EAF10679-74E1-4F5C-4706-2EE6E93131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047915"/>
              </p:ext>
            </p:extLst>
          </p:nvPr>
        </p:nvGraphicFramePr>
        <p:xfrm>
          <a:off x="537210" y="3679046"/>
          <a:ext cx="11277544" cy="2223914"/>
        </p:xfrm>
        <a:graphic>
          <a:graphicData uri="http://schemas.openxmlformats.org/drawingml/2006/table">
            <a:tbl>
              <a:tblPr/>
              <a:tblGrid>
                <a:gridCol w="1527022">
                  <a:extLst>
                    <a:ext uri="{9D8B030D-6E8A-4147-A177-3AD203B41FA5}">
                      <a16:colId xmlns:a16="http://schemas.microsoft.com/office/drawing/2014/main" val="1380706837"/>
                    </a:ext>
                  </a:extLst>
                </a:gridCol>
                <a:gridCol w="1022684">
                  <a:extLst>
                    <a:ext uri="{9D8B030D-6E8A-4147-A177-3AD203B41FA5}">
                      <a16:colId xmlns:a16="http://schemas.microsoft.com/office/drawing/2014/main" val="3466425818"/>
                    </a:ext>
                  </a:extLst>
                </a:gridCol>
                <a:gridCol w="1022684">
                  <a:extLst>
                    <a:ext uri="{9D8B030D-6E8A-4147-A177-3AD203B41FA5}">
                      <a16:colId xmlns:a16="http://schemas.microsoft.com/office/drawing/2014/main" val="3794744130"/>
                    </a:ext>
                  </a:extLst>
                </a:gridCol>
                <a:gridCol w="1022684">
                  <a:extLst>
                    <a:ext uri="{9D8B030D-6E8A-4147-A177-3AD203B41FA5}">
                      <a16:colId xmlns:a16="http://schemas.microsoft.com/office/drawing/2014/main" val="4263098272"/>
                    </a:ext>
                  </a:extLst>
                </a:gridCol>
                <a:gridCol w="1204806">
                  <a:extLst>
                    <a:ext uri="{9D8B030D-6E8A-4147-A177-3AD203B41FA5}">
                      <a16:colId xmlns:a16="http://schemas.microsoft.com/office/drawing/2014/main" val="1161175980"/>
                    </a:ext>
                  </a:extLst>
                </a:gridCol>
                <a:gridCol w="1204806">
                  <a:extLst>
                    <a:ext uri="{9D8B030D-6E8A-4147-A177-3AD203B41FA5}">
                      <a16:colId xmlns:a16="http://schemas.microsoft.com/office/drawing/2014/main" val="3493460482"/>
                    </a:ext>
                  </a:extLst>
                </a:gridCol>
                <a:gridCol w="1204806">
                  <a:extLst>
                    <a:ext uri="{9D8B030D-6E8A-4147-A177-3AD203B41FA5}">
                      <a16:colId xmlns:a16="http://schemas.microsoft.com/office/drawing/2014/main" val="3178894106"/>
                    </a:ext>
                  </a:extLst>
                </a:gridCol>
                <a:gridCol w="1022684">
                  <a:extLst>
                    <a:ext uri="{9D8B030D-6E8A-4147-A177-3AD203B41FA5}">
                      <a16:colId xmlns:a16="http://schemas.microsoft.com/office/drawing/2014/main" val="3341798615"/>
                    </a:ext>
                  </a:extLst>
                </a:gridCol>
                <a:gridCol w="1022684">
                  <a:extLst>
                    <a:ext uri="{9D8B030D-6E8A-4147-A177-3AD203B41FA5}">
                      <a16:colId xmlns:a16="http://schemas.microsoft.com/office/drawing/2014/main" val="2527841815"/>
                    </a:ext>
                  </a:extLst>
                </a:gridCol>
                <a:gridCol w="1022684">
                  <a:extLst>
                    <a:ext uri="{9D8B030D-6E8A-4147-A177-3AD203B41FA5}">
                      <a16:colId xmlns:a16="http://schemas.microsoft.com/office/drawing/2014/main" val="210716984"/>
                    </a:ext>
                  </a:extLst>
                </a:gridCol>
              </a:tblGrid>
              <a:tr h="953106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RADAR.SPD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Corrupción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 Vulneración SPD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 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 Corrupción Oculta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 Capacidad Institucional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 Agua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 Energia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2.3 Aseo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2062112"/>
                  </a:ext>
                </a:extLst>
              </a:tr>
              <a:tr h="31770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 José del Guaviare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39.36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7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34.99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EF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45.91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7.70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E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56.30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84.96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68.53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8.74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75.01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E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33473"/>
                  </a:ext>
                </a:extLst>
              </a:tr>
              <a:tr h="31770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Calamar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38.63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30.41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50.95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6.64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51.04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84.96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56.79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46.42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48.35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286971"/>
                  </a:ext>
                </a:extLst>
              </a:tr>
              <a:tr h="31770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Miraflores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30.12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37.82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7.02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50.51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84.96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29.59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38.56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571482"/>
                  </a:ext>
                </a:extLst>
              </a:tr>
              <a:tr h="31770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El Retorno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2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32.12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19.82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F4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5.49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53.67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84.96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19.07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F4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16.10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F5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28.78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329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914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Huila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517BFBD-6005-C786-63CB-B6BF7D237D1A}"/>
              </a:ext>
            </a:extLst>
          </p:cNvPr>
          <p:cNvSpPr txBox="1"/>
          <p:nvPr/>
        </p:nvSpPr>
        <p:spPr>
          <a:xfrm>
            <a:off x="2449032" y="299017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62DC7ED-151C-68CE-73DB-BBCBDA0A43EB}"/>
              </a:ext>
            </a:extLst>
          </p:cNvPr>
          <p:cNvSpPr txBox="1"/>
          <p:nvPr/>
        </p:nvSpPr>
        <p:spPr>
          <a:xfrm>
            <a:off x="5338063" y="299017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1F72607-06B2-D90E-D374-0C392E7945D3}"/>
              </a:ext>
            </a:extLst>
          </p:cNvPr>
          <p:cNvSpPr txBox="1"/>
          <p:nvPr/>
        </p:nvSpPr>
        <p:spPr>
          <a:xfrm>
            <a:off x="8912615" y="2990170"/>
            <a:ext cx="3100082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3F50E02-83D6-D4D2-6E6A-D749ACF67D42}"/>
              </a:ext>
            </a:extLst>
          </p:cNvPr>
          <p:cNvSpPr txBox="1"/>
          <p:nvPr/>
        </p:nvSpPr>
        <p:spPr>
          <a:xfrm>
            <a:off x="467361" y="1719521"/>
            <a:ext cx="76229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 Domiciliarios</a:t>
            </a:r>
            <a:endParaRPr lang="es-CO" sz="12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4D12050-F4B4-DA58-D56A-3F604BB54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345" y="11867"/>
            <a:ext cx="3981655" cy="2978303"/>
          </a:xfrm>
          <a:prstGeom prst="rect">
            <a:avLst/>
          </a:prstGeom>
        </p:spPr>
      </p:pic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27BE5E57-FEA8-8385-4E63-A48E540A22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417804"/>
              </p:ext>
            </p:extLst>
          </p:nvPr>
        </p:nvGraphicFramePr>
        <p:xfrm>
          <a:off x="467360" y="3379084"/>
          <a:ext cx="11490959" cy="2978301"/>
        </p:xfrm>
        <a:graphic>
          <a:graphicData uri="http://schemas.openxmlformats.org/drawingml/2006/table">
            <a:tbl>
              <a:tblPr/>
              <a:tblGrid>
                <a:gridCol w="1555919">
                  <a:extLst>
                    <a:ext uri="{9D8B030D-6E8A-4147-A177-3AD203B41FA5}">
                      <a16:colId xmlns:a16="http://schemas.microsoft.com/office/drawing/2014/main" val="80462698"/>
                    </a:ext>
                  </a:extLst>
                </a:gridCol>
                <a:gridCol w="1042037">
                  <a:extLst>
                    <a:ext uri="{9D8B030D-6E8A-4147-A177-3AD203B41FA5}">
                      <a16:colId xmlns:a16="http://schemas.microsoft.com/office/drawing/2014/main" val="2507487596"/>
                    </a:ext>
                  </a:extLst>
                </a:gridCol>
                <a:gridCol w="1042037">
                  <a:extLst>
                    <a:ext uri="{9D8B030D-6E8A-4147-A177-3AD203B41FA5}">
                      <a16:colId xmlns:a16="http://schemas.microsoft.com/office/drawing/2014/main" val="2538043305"/>
                    </a:ext>
                  </a:extLst>
                </a:gridCol>
                <a:gridCol w="1042037">
                  <a:extLst>
                    <a:ext uri="{9D8B030D-6E8A-4147-A177-3AD203B41FA5}">
                      <a16:colId xmlns:a16="http://schemas.microsoft.com/office/drawing/2014/main" val="2847854163"/>
                    </a:ext>
                  </a:extLst>
                </a:gridCol>
                <a:gridCol w="1227606">
                  <a:extLst>
                    <a:ext uri="{9D8B030D-6E8A-4147-A177-3AD203B41FA5}">
                      <a16:colId xmlns:a16="http://schemas.microsoft.com/office/drawing/2014/main" val="3743405708"/>
                    </a:ext>
                  </a:extLst>
                </a:gridCol>
                <a:gridCol w="1227606">
                  <a:extLst>
                    <a:ext uri="{9D8B030D-6E8A-4147-A177-3AD203B41FA5}">
                      <a16:colId xmlns:a16="http://schemas.microsoft.com/office/drawing/2014/main" val="3150161299"/>
                    </a:ext>
                  </a:extLst>
                </a:gridCol>
                <a:gridCol w="1227606">
                  <a:extLst>
                    <a:ext uri="{9D8B030D-6E8A-4147-A177-3AD203B41FA5}">
                      <a16:colId xmlns:a16="http://schemas.microsoft.com/office/drawing/2014/main" val="1483968593"/>
                    </a:ext>
                  </a:extLst>
                </a:gridCol>
                <a:gridCol w="1042037">
                  <a:extLst>
                    <a:ext uri="{9D8B030D-6E8A-4147-A177-3AD203B41FA5}">
                      <a16:colId xmlns:a16="http://schemas.microsoft.com/office/drawing/2014/main" val="1915038126"/>
                    </a:ext>
                  </a:extLst>
                </a:gridCol>
                <a:gridCol w="1042037">
                  <a:extLst>
                    <a:ext uri="{9D8B030D-6E8A-4147-A177-3AD203B41FA5}">
                      <a16:colId xmlns:a16="http://schemas.microsoft.com/office/drawing/2014/main" val="1070171961"/>
                    </a:ext>
                  </a:extLst>
                </a:gridCol>
                <a:gridCol w="1042037">
                  <a:extLst>
                    <a:ext uri="{9D8B030D-6E8A-4147-A177-3AD203B41FA5}">
                      <a16:colId xmlns:a16="http://schemas.microsoft.com/office/drawing/2014/main" val="4142644484"/>
                    </a:ext>
                  </a:extLst>
                </a:gridCol>
              </a:tblGrid>
              <a:tr h="687301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RADAR.SPD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Corrupción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 Vulneración SPD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 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 Corrupción Oculta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 Capacidad Institucional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 Agua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 Energia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2.3 Aseo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2433061"/>
                  </a:ext>
                </a:extLst>
              </a:tr>
              <a:tr h="2291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Tarqui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29.98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1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22.38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BF2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41.39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39.70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67.42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E5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52.78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11.82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F6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77.75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951181"/>
                  </a:ext>
                </a:extLst>
              </a:tr>
              <a:tr h="2291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Villavieja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29.81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28.15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32.31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F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19.78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F3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39.17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67.42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5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6.34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58.45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845220"/>
                  </a:ext>
                </a:extLst>
              </a:tr>
              <a:tr h="2291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Colombia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F0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26.26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F1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33.61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11.98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F5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40.22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67.42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5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43.45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14.99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5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51.18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085025"/>
                  </a:ext>
                </a:extLst>
              </a:tr>
              <a:tr h="2291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Santa María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28.90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F0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24.70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F2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35.20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7.54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40.22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67.42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5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47.91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14.57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F5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51.04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184049"/>
                  </a:ext>
                </a:extLst>
              </a:tr>
              <a:tr h="2291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Baraya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28.42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F0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26.52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31.27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43.91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67.42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5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32.32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F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22.80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F2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46.09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737211"/>
                  </a:ext>
                </a:extLst>
              </a:tr>
              <a:tr h="2291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 Argentina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23.76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2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34.67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6.03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39.70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67.42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5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47.08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13.99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F5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51.20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046563"/>
                  </a:ext>
                </a:extLst>
              </a:tr>
              <a:tr h="2291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Aipe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28.07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23.85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2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34.41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39.70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67.42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5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53.86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3.86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56.60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036052"/>
                  </a:ext>
                </a:extLst>
              </a:tr>
              <a:tr h="2291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Neiva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27.71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29.61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24.86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F2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10.74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F6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44.96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67.42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5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37.90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3.86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40.76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580236"/>
                  </a:ext>
                </a:extLst>
              </a:tr>
              <a:tr h="2291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Pital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27.54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24.23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F2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32.52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7.39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39.70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67.42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5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49.94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5.41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51.88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230050"/>
                  </a:ext>
                </a:extLst>
              </a:tr>
              <a:tr h="2291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Hobo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26.99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2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32.22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F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F8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39.70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67.42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5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43.51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7.68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58.70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335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818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riángulo isósceles 16">
            <a:extLst>
              <a:ext uri="{FF2B5EF4-FFF2-40B4-BE49-F238E27FC236}">
                <a16:creationId xmlns:a16="http://schemas.microsoft.com/office/drawing/2014/main" id="{410C41B0-B4EE-2019-CDA2-E1327BBCDBF7}"/>
              </a:ext>
            </a:extLst>
          </p:cNvPr>
          <p:cNvSpPr/>
          <p:nvPr/>
        </p:nvSpPr>
        <p:spPr>
          <a:xfrm rot="5400000">
            <a:off x="7869613" y="4528199"/>
            <a:ext cx="190716" cy="156159"/>
          </a:xfrm>
          <a:prstGeom prst="triangle">
            <a:avLst/>
          </a:prstGeom>
          <a:solidFill>
            <a:srgbClr val="3E41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object 7">
            <a:extLst>
              <a:ext uri="{FF2B5EF4-FFF2-40B4-BE49-F238E27FC236}">
                <a16:creationId xmlns:a16="http://schemas.microsoft.com/office/drawing/2014/main" id="{0A8D9DB2-CCA9-A7C2-D1A7-369D632A0C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667" y="255424"/>
            <a:ext cx="7895565" cy="428578"/>
          </a:xfrm>
          <a:prstGeom prst="rect">
            <a:avLst/>
          </a:prstGeom>
        </p:spPr>
        <p:txBody>
          <a:bodyPr vert="horz" wrap="square" lIns="0" tIns="58673" rIns="0" bIns="0" rtlCol="0">
            <a:spAutoFit/>
          </a:bodyPr>
          <a:lstStyle/>
          <a:p>
            <a:pPr marL="161290">
              <a:lnSpc>
                <a:spcPct val="100000"/>
              </a:lnSpc>
              <a:spcBef>
                <a:spcPts val="125"/>
              </a:spcBef>
            </a:pPr>
            <a:r>
              <a:rPr lang="es-CO" sz="2400" b="1" dirty="0">
                <a:solidFill>
                  <a:srgbClr val="3E415F"/>
                </a:solidFill>
                <a:latin typeface="Verdana"/>
                <a:ea typeface="Verdana"/>
                <a:cs typeface="+mn-cs"/>
              </a:rPr>
              <a:t>Radar de Servicios Públicos Domiciliarios</a:t>
            </a:r>
            <a:endParaRPr sz="2400" b="1" dirty="0">
              <a:solidFill>
                <a:srgbClr val="3E415F"/>
              </a:solidFill>
              <a:latin typeface="Verdana"/>
              <a:ea typeface="Verdan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CD0D21D-46D3-C520-CEAF-8AC0A240B0DA}"/>
              </a:ext>
            </a:extLst>
          </p:cNvPr>
          <p:cNvSpPr txBox="1"/>
          <p:nvPr/>
        </p:nvSpPr>
        <p:spPr>
          <a:xfrm>
            <a:off x="8183044" y="4404314"/>
            <a:ext cx="3481724" cy="20928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 sz="1400" dirty="0">
                <a:solidFill>
                  <a:srgbClr val="3E415F"/>
                </a:solidFill>
                <a:latin typeface="Verdana"/>
                <a:ea typeface="Verdana"/>
              </a:rPr>
              <a:t>A mayor valor en el RADAR.SPD mayor posibilidad de corrupción y mayor vulneración en los derechos al acceso de calidad a los Servicios Públicos Domiciliarios en Colombia</a:t>
            </a:r>
          </a:p>
          <a:p>
            <a:endParaRPr lang="es-CO" sz="1400" dirty="0">
              <a:solidFill>
                <a:srgbClr val="3E415F"/>
              </a:solidFill>
              <a:latin typeface="Verdana"/>
              <a:ea typeface="Verdana"/>
            </a:endParaRPr>
          </a:p>
          <a:p>
            <a:r>
              <a:rPr lang="es-ES" sz="1400" dirty="0">
                <a:solidFill>
                  <a:srgbClr val="3E415F"/>
                </a:solidFill>
                <a:latin typeface="Verdana"/>
                <a:ea typeface="Verdana"/>
              </a:rPr>
              <a:t>Se obtiene un indicador que varía entre 9,2 y 49,8.</a:t>
            </a:r>
            <a:endParaRPr lang="en-US" sz="1400" dirty="0">
              <a:solidFill>
                <a:srgbClr val="3E415F"/>
              </a:solidFill>
              <a:latin typeface="Verdana"/>
              <a:ea typeface="Verdana"/>
            </a:endParaRPr>
          </a:p>
          <a:p>
            <a:endParaRPr lang="en-US" dirty="0">
              <a:solidFill>
                <a:srgbClr val="3E415F"/>
              </a:solidFill>
              <a:latin typeface="Verdana"/>
              <a:ea typeface="Verdana"/>
            </a:endParaRPr>
          </a:p>
        </p:txBody>
      </p:sp>
      <p:sp>
        <p:nvSpPr>
          <p:cNvPr id="20" name="Triángulo isósceles 19">
            <a:extLst>
              <a:ext uri="{FF2B5EF4-FFF2-40B4-BE49-F238E27FC236}">
                <a16:creationId xmlns:a16="http://schemas.microsoft.com/office/drawing/2014/main" id="{39A7F2B0-4281-7AB8-C279-DEA00AA0871F}"/>
              </a:ext>
            </a:extLst>
          </p:cNvPr>
          <p:cNvSpPr/>
          <p:nvPr/>
        </p:nvSpPr>
        <p:spPr>
          <a:xfrm rot="5400000">
            <a:off x="7869613" y="5829315"/>
            <a:ext cx="190716" cy="156159"/>
          </a:xfrm>
          <a:prstGeom prst="triangle">
            <a:avLst/>
          </a:prstGeom>
          <a:solidFill>
            <a:srgbClr val="3E41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67B087E-7C9A-FD3C-08ED-99E51D7F0F70}"/>
              </a:ext>
            </a:extLst>
          </p:cNvPr>
          <p:cNvGrpSpPr/>
          <p:nvPr/>
        </p:nvGrpSpPr>
        <p:grpSpPr>
          <a:xfrm>
            <a:off x="289573" y="1054888"/>
            <a:ext cx="4718710" cy="4757148"/>
            <a:chOff x="1380921" y="1469030"/>
            <a:chExt cx="4971753" cy="5031984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FB1E2FF8-257F-195A-41C2-8FC8F1C47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80921" y="1469030"/>
              <a:ext cx="4971753" cy="5031984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EE59B1CC-862C-4A13-9F34-98ED813BB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5133" y="1829267"/>
              <a:ext cx="294158" cy="760970"/>
            </a:xfrm>
            <a:prstGeom prst="rect">
              <a:avLst/>
            </a:prstGeom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EA8AF741-7ECE-B9E1-DE73-119BE5654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69408" y="1701656"/>
              <a:ext cx="294158" cy="521213"/>
            </a:xfrm>
            <a:prstGeom prst="rect">
              <a:avLst/>
            </a:prstGeom>
          </p:spPr>
        </p:pic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468A5306-963A-1E87-28C1-FA246A8B74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2112" y="4286814"/>
            <a:ext cx="3922776" cy="24453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3929DF1-5ABE-32B3-414E-233476407C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4998" y="1145812"/>
            <a:ext cx="5598214" cy="288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6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6194055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La Guajira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3E24905-288D-57FA-21B4-B857D19EF319}"/>
              </a:ext>
            </a:extLst>
          </p:cNvPr>
          <p:cNvSpPr txBox="1"/>
          <p:nvPr/>
        </p:nvSpPr>
        <p:spPr>
          <a:xfrm>
            <a:off x="2503006" y="2977470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4E73FE9-B17C-5F41-A6E5-ADFA355541CE}"/>
              </a:ext>
            </a:extLst>
          </p:cNvPr>
          <p:cNvSpPr txBox="1"/>
          <p:nvPr/>
        </p:nvSpPr>
        <p:spPr>
          <a:xfrm>
            <a:off x="5185662" y="2977469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2C99C58-6053-CC46-4702-EF3E083D3D0E}"/>
              </a:ext>
            </a:extLst>
          </p:cNvPr>
          <p:cNvSpPr txBox="1"/>
          <p:nvPr/>
        </p:nvSpPr>
        <p:spPr>
          <a:xfrm>
            <a:off x="8565534" y="2977469"/>
            <a:ext cx="305092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9A6B4E9-BEDD-3991-4882-AF19D19B34B1}"/>
              </a:ext>
            </a:extLst>
          </p:cNvPr>
          <p:cNvSpPr txBox="1"/>
          <p:nvPr/>
        </p:nvSpPr>
        <p:spPr>
          <a:xfrm>
            <a:off x="531408" y="2111389"/>
            <a:ext cx="62961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</a:t>
            </a:r>
            <a:endParaRPr lang="es-CO" sz="12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2676155-724F-9635-7674-A0D05B92E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293" y="56320"/>
            <a:ext cx="4997707" cy="2921150"/>
          </a:xfrm>
          <a:prstGeom prst="rect">
            <a:avLst/>
          </a:prstGeom>
        </p:spPr>
      </p:pic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E0E8FB00-E053-5FF9-11F2-EC2D50C179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955525"/>
              </p:ext>
            </p:extLst>
          </p:nvPr>
        </p:nvGraphicFramePr>
        <p:xfrm>
          <a:off x="633464" y="3429000"/>
          <a:ext cx="11202932" cy="3089177"/>
        </p:xfrm>
        <a:graphic>
          <a:graphicData uri="http://schemas.openxmlformats.org/drawingml/2006/table">
            <a:tbl>
              <a:tblPr/>
              <a:tblGrid>
                <a:gridCol w="1516919">
                  <a:extLst>
                    <a:ext uri="{9D8B030D-6E8A-4147-A177-3AD203B41FA5}">
                      <a16:colId xmlns:a16="http://schemas.microsoft.com/office/drawing/2014/main" val="3738530386"/>
                    </a:ext>
                  </a:extLst>
                </a:gridCol>
                <a:gridCol w="1015918">
                  <a:extLst>
                    <a:ext uri="{9D8B030D-6E8A-4147-A177-3AD203B41FA5}">
                      <a16:colId xmlns:a16="http://schemas.microsoft.com/office/drawing/2014/main" val="198682029"/>
                    </a:ext>
                  </a:extLst>
                </a:gridCol>
                <a:gridCol w="1015918">
                  <a:extLst>
                    <a:ext uri="{9D8B030D-6E8A-4147-A177-3AD203B41FA5}">
                      <a16:colId xmlns:a16="http://schemas.microsoft.com/office/drawing/2014/main" val="2630648155"/>
                    </a:ext>
                  </a:extLst>
                </a:gridCol>
                <a:gridCol w="1015918">
                  <a:extLst>
                    <a:ext uri="{9D8B030D-6E8A-4147-A177-3AD203B41FA5}">
                      <a16:colId xmlns:a16="http://schemas.microsoft.com/office/drawing/2014/main" val="3782305520"/>
                    </a:ext>
                  </a:extLst>
                </a:gridCol>
                <a:gridCol w="1196835">
                  <a:extLst>
                    <a:ext uri="{9D8B030D-6E8A-4147-A177-3AD203B41FA5}">
                      <a16:colId xmlns:a16="http://schemas.microsoft.com/office/drawing/2014/main" val="453087459"/>
                    </a:ext>
                  </a:extLst>
                </a:gridCol>
                <a:gridCol w="1196835">
                  <a:extLst>
                    <a:ext uri="{9D8B030D-6E8A-4147-A177-3AD203B41FA5}">
                      <a16:colId xmlns:a16="http://schemas.microsoft.com/office/drawing/2014/main" val="2449381211"/>
                    </a:ext>
                  </a:extLst>
                </a:gridCol>
                <a:gridCol w="1196835">
                  <a:extLst>
                    <a:ext uri="{9D8B030D-6E8A-4147-A177-3AD203B41FA5}">
                      <a16:colId xmlns:a16="http://schemas.microsoft.com/office/drawing/2014/main" val="511369133"/>
                    </a:ext>
                  </a:extLst>
                </a:gridCol>
                <a:gridCol w="1015918">
                  <a:extLst>
                    <a:ext uri="{9D8B030D-6E8A-4147-A177-3AD203B41FA5}">
                      <a16:colId xmlns:a16="http://schemas.microsoft.com/office/drawing/2014/main" val="80301396"/>
                    </a:ext>
                  </a:extLst>
                </a:gridCol>
                <a:gridCol w="1015918">
                  <a:extLst>
                    <a:ext uri="{9D8B030D-6E8A-4147-A177-3AD203B41FA5}">
                      <a16:colId xmlns:a16="http://schemas.microsoft.com/office/drawing/2014/main" val="2021798153"/>
                    </a:ext>
                  </a:extLst>
                </a:gridCol>
                <a:gridCol w="1015918">
                  <a:extLst>
                    <a:ext uri="{9D8B030D-6E8A-4147-A177-3AD203B41FA5}">
                      <a16:colId xmlns:a16="http://schemas.microsoft.com/office/drawing/2014/main" val="777170547"/>
                    </a:ext>
                  </a:extLst>
                </a:gridCol>
              </a:tblGrid>
              <a:tr h="71288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RADAR.SPD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Corrupción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 Vulneración SPD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 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 Corrupción Oculta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 Capacidad Institucional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 Agua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 Energia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2.3 Aseo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1131804"/>
                  </a:ext>
                </a:extLst>
              </a:tr>
              <a:tr h="23762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 Jagua del Pilar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45.73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C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53.39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34.23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34.62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66.59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FE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79.97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28.03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38.66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37.78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272402"/>
                  </a:ext>
                </a:extLst>
              </a:tr>
              <a:tr h="23762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Manaure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41.92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50.31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1.84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66.59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79.97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69.75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4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33.67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736118"/>
                  </a:ext>
                </a:extLst>
              </a:tr>
              <a:tr h="23762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Maicao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44.68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45.98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4.92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68.69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E5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79.97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31.67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56.22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54.13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678286"/>
                  </a:ext>
                </a:extLst>
              </a:tr>
              <a:tr h="23762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Uribia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45.07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45.17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44.94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1.49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70.80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E4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79.97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19.42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F3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71.96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41.94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872328"/>
                  </a:ext>
                </a:extLst>
              </a:tr>
              <a:tr h="23762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Villanueva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42.56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44.35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2.46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67.11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E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79.97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39.06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54.62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34.35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058021"/>
                  </a:ext>
                </a:extLst>
              </a:tr>
              <a:tr h="23762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El Molino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44.09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5.63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67.64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E5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79.97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47.30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40.85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824786"/>
                  </a:ext>
                </a:extLst>
              </a:tr>
              <a:tr h="23762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Riohacha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42.46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49.42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32.02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F6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71.85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79.97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32.83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28.07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F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064209"/>
                  </a:ext>
                </a:extLst>
              </a:tr>
              <a:tr h="23762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Hatonuevo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41.84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43.42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39.47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66.59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79.97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35.58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48.20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29.77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307793"/>
                  </a:ext>
                </a:extLst>
              </a:tr>
              <a:tr h="23762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Barrancas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41.81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44.89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37.20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69.22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5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79.97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34.83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42.39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31.56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044524"/>
                  </a:ext>
                </a:extLst>
              </a:tr>
              <a:tr h="23762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Dibulla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41.01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44.71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35.45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70.27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E4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79.97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36.09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34.04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36.98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055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935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Magdalena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307D9DA-65F2-9F49-88F9-91929F867557}"/>
              </a:ext>
            </a:extLst>
          </p:cNvPr>
          <p:cNvSpPr txBox="1"/>
          <p:nvPr/>
        </p:nvSpPr>
        <p:spPr>
          <a:xfrm>
            <a:off x="2316317" y="309626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E16502E-48F3-9B8D-F5F3-E2D096B0DD7C}"/>
              </a:ext>
            </a:extLst>
          </p:cNvPr>
          <p:cNvSpPr txBox="1"/>
          <p:nvPr/>
        </p:nvSpPr>
        <p:spPr>
          <a:xfrm>
            <a:off x="5541263" y="309626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1150788-988B-2EB1-494E-80270ED5FD9A}"/>
              </a:ext>
            </a:extLst>
          </p:cNvPr>
          <p:cNvSpPr txBox="1"/>
          <p:nvPr/>
        </p:nvSpPr>
        <p:spPr>
          <a:xfrm>
            <a:off x="8721213" y="3096265"/>
            <a:ext cx="3149243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E91DEE4-13CC-21E0-F946-058F2417F8CA}"/>
              </a:ext>
            </a:extLst>
          </p:cNvPr>
          <p:cNvSpPr txBox="1"/>
          <p:nvPr/>
        </p:nvSpPr>
        <p:spPr>
          <a:xfrm>
            <a:off x="777702" y="1773626"/>
            <a:ext cx="63168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 Domiciliarios</a:t>
            </a:r>
            <a:endParaRPr lang="es-CO" sz="1200" b="1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B5EA05B0-28F7-A938-DB66-89AA08ED0846}"/>
              </a:ext>
            </a:extLst>
          </p:cNvPr>
          <p:cNvGrpSpPr/>
          <p:nvPr/>
        </p:nvGrpSpPr>
        <p:grpSpPr>
          <a:xfrm>
            <a:off x="9177918" y="77529"/>
            <a:ext cx="2692538" cy="2997354"/>
            <a:chOff x="9416043" y="0"/>
            <a:chExt cx="2692538" cy="2997354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46B69B5E-32AF-0118-8FDC-6AC2849F8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16043" y="0"/>
              <a:ext cx="2692538" cy="2997354"/>
            </a:xfrm>
            <a:prstGeom prst="rect">
              <a:avLst/>
            </a:prstGeom>
          </p:spPr>
        </p:pic>
        <p:sp>
          <p:nvSpPr>
            <p:cNvPr id="8" name="Triángulo isósceles 4">
              <a:extLst>
                <a:ext uri="{FF2B5EF4-FFF2-40B4-BE49-F238E27FC236}">
                  <a16:creationId xmlns:a16="http://schemas.microsoft.com/office/drawing/2014/main" id="{9543C76A-AA60-10B7-402E-4F65F1108240}"/>
                </a:ext>
              </a:extLst>
            </p:cNvPr>
            <p:cNvSpPr/>
            <p:nvPr/>
          </p:nvSpPr>
          <p:spPr>
            <a:xfrm rot="11151752">
              <a:off x="9967477" y="499238"/>
              <a:ext cx="269185" cy="337209"/>
            </a:xfrm>
            <a:custGeom>
              <a:avLst/>
              <a:gdLst>
                <a:gd name="connsiteX0" fmla="*/ 0 w 255708"/>
                <a:gd name="connsiteY0" fmla="*/ 314217 h 314217"/>
                <a:gd name="connsiteX1" fmla="*/ 127854 w 255708"/>
                <a:gd name="connsiteY1" fmla="*/ 0 h 314217"/>
                <a:gd name="connsiteX2" fmla="*/ 255708 w 255708"/>
                <a:gd name="connsiteY2" fmla="*/ 314217 h 314217"/>
                <a:gd name="connsiteX3" fmla="*/ 0 w 255708"/>
                <a:gd name="connsiteY3" fmla="*/ 314217 h 314217"/>
                <a:gd name="connsiteX0" fmla="*/ 0 w 255708"/>
                <a:gd name="connsiteY0" fmla="*/ 314217 h 314217"/>
                <a:gd name="connsiteX1" fmla="*/ 127854 w 255708"/>
                <a:gd name="connsiteY1" fmla="*/ 0 h 314217"/>
                <a:gd name="connsiteX2" fmla="*/ 247339 w 255708"/>
                <a:gd name="connsiteY2" fmla="*/ 206904 h 314217"/>
                <a:gd name="connsiteX3" fmla="*/ 255708 w 255708"/>
                <a:gd name="connsiteY3" fmla="*/ 314217 h 314217"/>
                <a:gd name="connsiteX4" fmla="*/ 0 w 255708"/>
                <a:gd name="connsiteY4" fmla="*/ 314217 h 314217"/>
                <a:gd name="connsiteX0" fmla="*/ 0 w 255708"/>
                <a:gd name="connsiteY0" fmla="*/ 337560 h 337560"/>
                <a:gd name="connsiteX1" fmla="*/ 127854 w 255708"/>
                <a:gd name="connsiteY1" fmla="*/ 23343 h 337560"/>
                <a:gd name="connsiteX2" fmla="*/ 161726 w 255708"/>
                <a:gd name="connsiteY2" fmla="*/ 42537 h 337560"/>
                <a:gd name="connsiteX3" fmla="*/ 247339 w 255708"/>
                <a:gd name="connsiteY3" fmla="*/ 230247 h 337560"/>
                <a:gd name="connsiteX4" fmla="*/ 255708 w 255708"/>
                <a:gd name="connsiteY4" fmla="*/ 337560 h 337560"/>
                <a:gd name="connsiteX5" fmla="*/ 0 w 255708"/>
                <a:gd name="connsiteY5" fmla="*/ 337560 h 337560"/>
                <a:gd name="connsiteX0" fmla="*/ 0 w 255708"/>
                <a:gd name="connsiteY0" fmla="*/ 337560 h 337560"/>
                <a:gd name="connsiteX1" fmla="*/ 47520 w 255708"/>
                <a:gd name="connsiteY1" fmla="*/ 122133 h 337560"/>
                <a:gd name="connsiteX2" fmla="*/ 127854 w 255708"/>
                <a:gd name="connsiteY2" fmla="*/ 23343 h 337560"/>
                <a:gd name="connsiteX3" fmla="*/ 161726 w 255708"/>
                <a:gd name="connsiteY3" fmla="*/ 42537 h 337560"/>
                <a:gd name="connsiteX4" fmla="*/ 247339 w 255708"/>
                <a:gd name="connsiteY4" fmla="*/ 230247 h 337560"/>
                <a:gd name="connsiteX5" fmla="*/ 255708 w 255708"/>
                <a:gd name="connsiteY5" fmla="*/ 337560 h 337560"/>
                <a:gd name="connsiteX6" fmla="*/ 0 w 255708"/>
                <a:gd name="connsiteY6" fmla="*/ 337560 h 337560"/>
                <a:gd name="connsiteX0" fmla="*/ 0 w 255708"/>
                <a:gd name="connsiteY0" fmla="*/ 323701 h 323701"/>
                <a:gd name="connsiteX1" fmla="*/ 47520 w 255708"/>
                <a:gd name="connsiteY1" fmla="*/ 108274 h 323701"/>
                <a:gd name="connsiteX2" fmla="*/ 91849 w 255708"/>
                <a:gd name="connsiteY2" fmla="*/ 31894 h 323701"/>
                <a:gd name="connsiteX3" fmla="*/ 161726 w 255708"/>
                <a:gd name="connsiteY3" fmla="*/ 28678 h 323701"/>
                <a:gd name="connsiteX4" fmla="*/ 247339 w 255708"/>
                <a:gd name="connsiteY4" fmla="*/ 216388 h 323701"/>
                <a:gd name="connsiteX5" fmla="*/ 255708 w 255708"/>
                <a:gd name="connsiteY5" fmla="*/ 323701 h 323701"/>
                <a:gd name="connsiteX6" fmla="*/ 0 w 255708"/>
                <a:gd name="connsiteY6" fmla="*/ 323701 h 323701"/>
                <a:gd name="connsiteX0" fmla="*/ 0 w 266380"/>
                <a:gd name="connsiteY0" fmla="*/ 327965 h 327965"/>
                <a:gd name="connsiteX1" fmla="*/ 58192 w 266380"/>
                <a:gd name="connsiteY1" fmla="*/ 108274 h 327965"/>
                <a:gd name="connsiteX2" fmla="*/ 102521 w 266380"/>
                <a:gd name="connsiteY2" fmla="*/ 31894 h 327965"/>
                <a:gd name="connsiteX3" fmla="*/ 172398 w 266380"/>
                <a:gd name="connsiteY3" fmla="*/ 28678 h 327965"/>
                <a:gd name="connsiteX4" fmla="*/ 258011 w 266380"/>
                <a:gd name="connsiteY4" fmla="*/ 216388 h 327965"/>
                <a:gd name="connsiteX5" fmla="*/ 266380 w 266380"/>
                <a:gd name="connsiteY5" fmla="*/ 323701 h 327965"/>
                <a:gd name="connsiteX6" fmla="*/ 0 w 266380"/>
                <a:gd name="connsiteY6" fmla="*/ 327965 h 327965"/>
                <a:gd name="connsiteX0" fmla="*/ 0 w 266380"/>
                <a:gd name="connsiteY0" fmla="*/ 326556 h 326556"/>
                <a:gd name="connsiteX1" fmla="*/ 58192 w 266380"/>
                <a:gd name="connsiteY1" fmla="*/ 106865 h 326556"/>
                <a:gd name="connsiteX2" fmla="*/ 80523 w 266380"/>
                <a:gd name="connsiteY2" fmla="*/ 33238 h 326556"/>
                <a:gd name="connsiteX3" fmla="*/ 172398 w 266380"/>
                <a:gd name="connsiteY3" fmla="*/ 27269 h 326556"/>
                <a:gd name="connsiteX4" fmla="*/ 258011 w 266380"/>
                <a:gd name="connsiteY4" fmla="*/ 214979 h 326556"/>
                <a:gd name="connsiteX5" fmla="*/ 266380 w 266380"/>
                <a:gd name="connsiteY5" fmla="*/ 322292 h 326556"/>
                <a:gd name="connsiteX6" fmla="*/ 0 w 266380"/>
                <a:gd name="connsiteY6" fmla="*/ 326556 h 326556"/>
                <a:gd name="connsiteX0" fmla="*/ 0 w 266380"/>
                <a:gd name="connsiteY0" fmla="*/ 344451 h 344451"/>
                <a:gd name="connsiteX1" fmla="*/ 58192 w 266380"/>
                <a:gd name="connsiteY1" fmla="*/ 124760 h 344451"/>
                <a:gd name="connsiteX2" fmla="*/ 80523 w 266380"/>
                <a:gd name="connsiteY2" fmla="*/ 51133 h 344451"/>
                <a:gd name="connsiteX3" fmla="*/ 166368 w 266380"/>
                <a:gd name="connsiteY3" fmla="*/ 16650 h 344451"/>
                <a:gd name="connsiteX4" fmla="*/ 258011 w 266380"/>
                <a:gd name="connsiteY4" fmla="*/ 232874 h 344451"/>
                <a:gd name="connsiteX5" fmla="*/ 266380 w 266380"/>
                <a:gd name="connsiteY5" fmla="*/ 340187 h 344451"/>
                <a:gd name="connsiteX6" fmla="*/ 0 w 266380"/>
                <a:gd name="connsiteY6" fmla="*/ 344451 h 344451"/>
                <a:gd name="connsiteX0" fmla="*/ 0 w 263428"/>
                <a:gd name="connsiteY0" fmla="*/ 370425 h 370425"/>
                <a:gd name="connsiteX1" fmla="*/ 55240 w 263428"/>
                <a:gd name="connsiteY1" fmla="*/ 124760 h 370425"/>
                <a:gd name="connsiteX2" fmla="*/ 77571 w 263428"/>
                <a:gd name="connsiteY2" fmla="*/ 51133 h 370425"/>
                <a:gd name="connsiteX3" fmla="*/ 163416 w 263428"/>
                <a:gd name="connsiteY3" fmla="*/ 16650 h 370425"/>
                <a:gd name="connsiteX4" fmla="*/ 255059 w 263428"/>
                <a:gd name="connsiteY4" fmla="*/ 232874 h 370425"/>
                <a:gd name="connsiteX5" fmla="*/ 263428 w 263428"/>
                <a:gd name="connsiteY5" fmla="*/ 340187 h 370425"/>
                <a:gd name="connsiteX6" fmla="*/ 0 w 263428"/>
                <a:gd name="connsiteY6" fmla="*/ 370425 h 370425"/>
                <a:gd name="connsiteX0" fmla="*/ 761 w 264189"/>
                <a:gd name="connsiteY0" fmla="*/ 370425 h 370425"/>
                <a:gd name="connsiteX1" fmla="*/ 8935 w 264189"/>
                <a:gd name="connsiteY1" fmla="*/ 268316 h 370425"/>
                <a:gd name="connsiteX2" fmla="*/ 78332 w 264189"/>
                <a:gd name="connsiteY2" fmla="*/ 51133 h 370425"/>
                <a:gd name="connsiteX3" fmla="*/ 164177 w 264189"/>
                <a:gd name="connsiteY3" fmla="*/ 16650 h 370425"/>
                <a:gd name="connsiteX4" fmla="*/ 255820 w 264189"/>
                <a:gd name="connsiteY4" fmla="*/ 232874 h 370425"/>
                <a:gd name="connsiteX5" fmla="*/ 264189 w 264189"/>
                <a:gd name="connsiteY5" fmla="*/ 340187 h 370425"/>
                <a:gd name="connsiteX6" fmla="*/ 761 w 264189"/>
                <a:gd name="connsiteY6" fmla="*/ 370425 h 370425"/>
                <a:gd name="connsiteX0" fmla="*/ 761 w 264189"/>
                <a:gd name="connsiteY0" fmla="*/ 370425 h 370425"/>
                <a:gd name="connsiteX1" fmla="*/ 8935 w 264189"/>
                <a:gd name="connsiteY1" fmla="*/ 268316 h 370425"/>
                <a:gd name="connsiteX2" fmla="*/ 78332 w 264189"/>
                <a:gd name="connsiteY2" fmla="*/ 51133 h 370425"/>
                <a:gd name="connsiteX3" fmla="*/ 164177 w 264189"/>
                <a:gd name="connsiteY3" fmla="*/ 16650 h 370425"/>
                <a:gd name="connsiteX4" fmla="*/ 262845 w 264189"/>
                <a:gd name="connsiteY4" fmla="*/ 246615 h 370425"/>
                <a:gd name="connsiteX5" fmla="*/ 264189 w 264189"/>
                <a:gd name="connsiteY5" fmla="*/ 340187 h 370425"/>
                <a:gd name="connsiteX6" fmla="*/ 761 w 264189"/>
                <a:gd name="connsiteY6" fmla="*/ 370425 h 370425"/>
                <a:gd name="connsiteX0" fmla="*/ 761 w 277990"/>
                <a:gd name="connsiteY0" fmla="*/ 370425 h 370425"/>
                <a:gd name="connsiteX1" fmla="*/ 8935 w 277990"/>
                <a:gd name="connsiteY1" fmla="*/ 268316 h 370425"/>
                <a:gd name="connsiteX2" fmla="*/ 78332 w 277990"/>
                <a:gd name="connsiteY2" fmla="*/ 51133 h 370425"/>
                <a:gd name="connsiteX3" fmla="*/ 164177 w 277990"/>
                <a:gd name="connsiteY3" fmla="*/ 16650 h 370425"/>
                <a:gd name="connsiteX4" fmla="*/ 277990 w 277990"/>
                <a:gd name="connsiteY4" fmla="*/ 259324 h 370425"/>
                <a:gd name="connsiteX5" fmla="*/ 264189 w 277990"/>
                <a:gd name="connsiteY5" fmla="*/ 340187 h 370425"/>
                <a:gd name="connsiteX6" fmla="*/ 761 w 277990"/>
                <a:gd name="connsiteY6" fmla="*/ 370425 h 370425"/>
                <a:gd name="connsiteX0" fmla="*/ 761 w 277990"/>
                <a:gd name="connsiteY0" fmla="*/ 370425 h 370425"/>
                <a:gd name="connsiteX1" fmla="*/ 8935 w 277990"/>
                <a:gd name="connsiteY1" fmla="*/ 268316 h 370425"/>
                <a:gd name="connsiteX2" fmla="*/ 23946 w 277990"/>
                <a:gd name="connsiteY2" fmla="*/ 160730 h 370425"/>
                <a:gd name="connsiteX3" fmla="*/ 78332 w 277990"/>
                <a:gd name="connsiteY3" fmla="*/ 51133 h 370425"/>
                <a:gd name="connsiteX4" fmla="*/ 164177 w 277990"/>
                <a:gd name="connsiteY4" fmla="*/ 16650 h 370425"/>
                <a:gd name="connsiteX5" fmla="*/ 277990 w 277990"/>
                <a:gd name="connsiteY5" fmla="*/ 259324 h 370425"/>
                <a:gd name="connsiteX6" fmla="*/ 264189 w 277990"/>
                <a:gd name="connsiteY6" fmla="*/ 340187 h 370425"/>
                <a:gd name="connsiteX7" fmla="*/ 761 w 277990"/>
                <a:gd name="connsiteY7" fmla="*/ 370425 h 370425"/>
                <a:gd name="connsiteX0" fmla="*/ 14849 w 292078"/>
                <a:gd name="connsiteY0" fmla="*/ 370425 h 370425"/>
                <a:gd name="connsiteX1" fmla="*/ 7055 w 292078"/>
                <a:gd name="connsiteY1" fmla="*/ 307979 h 370425"/>
                <a:gd name="connsiteX2" fmla="*/ 38034 w 292078"/>
                <a:gd name="connsiteY2" fmla="*/ 160730 h 370425"/>
                <a:gd name="connsiteX3" fmla="*/ 92420 w 292078"/>
                <a:gd name="connsiteY3" fmla="*/ 51133 h 370425"/>
                <a:gd name="connsiteX4" fmla="*/ 178265 w 292078"/>
                <a:gd name="connsiteY4" fmla="*/ 16650 h 370425"/>
                <a:gd name="connsiteX5" fmla="*/ 292078 w 292078"/>
                <a:gd name="connsiteY5" fmla="*/ 259324 h 370425"/>
                <a:gd name="connsiteX6" fmla="*/ 278277 w 292078"/>
                <a:gd name="connsiteY6" fmla="*/ 340187 h 370425"/>
                <a:gd name="connsiteX7" fmla="*/ 14849 w 292078"/>
                <a:gd name="connsiteY7" fmla="*/ 370425 h 370425"/>
                <a:gd name="connsiteX0" fmla="*/ 0 w 297825"/>
                <a:gd name="connsiteY0" fmla="*/ 363829 h 363829"/>
                <a:gd name="connsiteX1" fmla="*/ 12802 w 297825"/>
                <a:gd name="connsiteY1" fmla="*/ 307979 h 363829"/>
                <a:gd name="connsiteX2" fmla="*/ 43781 w 297825"/>
                <a:gd name="connsiteY2" fmla="*/ 160730 h 363829"/>
                <a:gd name="connsiteX3" fmla="*/ 98167 w 297825"/>
                <a:gd name="connsiteY3" fmla="*/ 51133 h 363829"/>
                <a:gd name="connsiteX4" fmla="*/ 184012 w 297825"/>
                <a:gd name="connsiteY4" fmla="*/ 16650 h 363829"/>
                <a:gd name="connsiteX5" fmla="*/ 297825 w 297825"/>
                <a:gd name="connsiteY5" fmla="*/ 259324 h 363829"/>
                <a:gd name="connsiteX6" fmla="*/ 284024 w 297825"/>
                <a:gd name="connsiteY6" fmla="*/ 340187 h 363829"/>
                <a:gd name="connsiteX7" fmla="*/ 0 w 297825"/>
                <a:gd name="connsiteY7" fmla="*/ 363829 h 363829"/>
                <a:gd name="connsiteX0" fmla="*/ 0 w 297825"/>
                <a:gd name="connsiteY0" fmla="*/ 363829 h 363829"/>
                <a:gd name="connsiteX1" fmla="*/ 14408 w 297825"/>
                <a:gd name="connsiteY1" fmla="*/ 290698 h 363829"/>
                <a:gd name="connsiteX2" fmla="*/ 43781 w 297825"/>
                <a:gd name="connsiteY2" fmla="*/ 160730 h 363829"/>
                <a:gd name="connsiteX3" fmla="*/ 98167 w 297825"/>
                <a:gd name="connsiteY3" fmla="*/ 51133 h 363829"/>
                <a:gd name="connsiteX4" fmla="*/ 184012 w 297825"/>
                <a:gd name="connsiteY4" fmla="*/ 16650 h 363829"/>
                <a:gd name="connsiteX5" fmla="*/ 297825 w 297825"/>
                <a:gd name="connsiteY5" fmla="*/ 259324 h 363829"/>
                <a:gd name="connsiteX6" fmla="*/ 284024 w 297825"/>
                <a:gd name="connsiteY6" fmla="*/ 340187 h 363829"/>
                <a:gd name="connsiteX7" fmla="*/ 0 w 297825"/>
                <a:gd name="connsiteY7" fmla="*/ 363829 h 36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7825" h="363829">
                  <a:moveTo>
                    <a:pt x="0" y="363829"/>
                  </a:moveTo>
                  <a:cubicBezTo>
                    <a:pt x="27220" y="295244"/>
                    <a:pt x="-12812" y="359283"/>
                    <a:pt x="14408" y="290698"/>
                  </a:cubicBezTo>
                  <a:cubicBezTo>
                    <a:pt x="25146" y="257034"/>
                    <a:pt x="33043" y="194394"/>
                    <a:pt x="43781" y="160730"/>
                  </a:cubicBezTo>
                  <a:lnTo>
                    <a:pt x="98167" y="51133"/>
                  </a:lnTo>
                  <a:cubicBezTo>
                    <a:pt x="123186" y="4942"/>
                    <a:pt x="164098" y="-17834"/>
                    <a:pt x="184012" y="16650"/>
                  </a:cubicBezTo>
                  <a:cubicBezTo>
                    <a:pt x="203926" y="51134"/>
                    <a:pt x="280226" y="213133"/>
                    <a:pt x="297825" y="259324"/>
                  </a:cubicBezTo>
                  <a:lnTo>
                    <a:pt x="284024" y="340187"/>
                  </a:lnTo>
                  <a:lnTo>
                    <a:pt x="0" y="363829"/>
                  </a:lnTo>
                  <a:close/>
                </a:path>
              </a:pathLst>
            </a:custGeom>
            <a:solidFill>
              <a:srgbClr val="BF253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4E7D1327-4874-1C59-47C5-0C2051CDBE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676592"/>
              </p:ext>
            </p:extLst>
          </p:nvPr>
        </p:nvGraphicFramePr>
        <p:xfrm>
          <a:off x="290162" y="3484736"/>
          <a:ext cx="11475118" cy="3033442"/>
        </p:xfrm>
        <a:graphic>
          <a:graphicData uri="http://schemas.openxmlformats.org/drawingml/2006/table">
            <a:tbl>
              <a:tblPr/>
              <a:tblGrid>
                <a:gridCol w="1553773">
                  <a:extLst>
                    <a:ext uri="{9D8B030D-6E8A-4147-A177-3AD203B41FA5}">
                      <a16:colId xmlns:a16="http://schemas.microsoft.com/office/drawing/2014/main" val="3170741681"/>
                    </a:ext>
                  </a:extLst>
                </a:gridCol>
                <a:gridCol w="1040601">
                  <a:extLst>
                    <a:ext uri="{9D8B030D-6E8A-4147-A177-3AD203B41FA5}">
                      <a16:colId xmlns:a16="http://schemas.microsoft.com/office/drawing/2014/main" val="1526814892"/>
                    </a:ext>
                  </a:extLst>
                </a:gridCol>
                <a:gridCol w="1040601">
                  <a:extLst>
                    <a:ext uri="{9D8B030D-6E8A-4147-A177-3AD203B41FA5}">
                      <a16:colId xmlns:a16="http://schemas.microsoft.com/office/drawing/2014/main" val="1613227202"/>
                    </a:ext>
                  </a:extLst>
                </a:gridCol>
                <a:gridCol w="1040601">
                  <a:extLst>
                    <a:ext uri="{9D8B030D-6E8A-4147-A177-3AD203B41FA5}">
                      <a16:colId xmlns:a16="http://schemas.microsoft.com/office/drawing/2014/main" val="1155182670"/>
                    </a:ext>
                  </a:extLst>
                </a:gridCol>
                <a:gridCol w="1225913">
                  <a:extLst>
                    <a:ext uri="{9D8B030D-6E8A-4147-A177-3AD203B41FA5}">
                      <a16:colId xmlns:a16="http://schemas.microsoft.com/office/drawing/2014/main" val="3419272837"/>
                    </a:ext>
                  </a:extLst>
                </a:gridCol>
                <a:gridCol w="1225913">
                  <a:extLst>
                    <a:ext uri="{9D8B030D-6E8A-4147-A177-3AD203B41FA5}">
                      <a16:colId xmlns:a16="http://schemas.microsoft.com/office/drawing/2014/main" val="1942089014"/>
                    </a:ext>
                  </a:extLst>
                </a:gridCol>
                <a:gridCol w="1225913">
                  <a:extLst>
                    <a:ext uri="{9D8B030D-6E8A-4147-A177-3AD203B41FA5}">
                      <a16:colId xmlns:a16="http://schemas.microsoft.com/office/drawing/2014/main" val="2987776277"/>
                    </a:ext>
                  </a:extLst>
                </a:gridCol>
                <a:gridCol w="1040601">
                  <a:extLst>
                    <a:ext uri="{9D8B030D-6E8A-4147-A177-3AD203B41FA5}">
                      <a16:colId xmlns:a16="http://schemas.microsoft.com/office/drawing/2014/main" val="3988779482"/>
                    </a:ext>
                  </a:extLst>
                </a:gridCol>
                <a:gridCol w="1040601">
                  <a:extLst>
                    <a:ext uri="{9D8B030D-6E8A-4147-A177-3AD203B41FA5}">
                      <a16:colId xmlns:a16="http://schemas.microsoft.com/office/drawing/2014/main" val="3996284767"/>
                    </a:ext>
                  </a:extLst>
                </a:gridCol>
                <a:gridCol w="1040601">
                  <a:extLst>
                    <a:ext uri="{9D8B030D-6E8A-4147-A177-3AD203B41FA5}">
                      <a16:colId xmlns:a16="http://schemas.microsoft.com/office/drawing/2014/main" val="2758925738"/>
                    </a:ext>
                  </a:extLst>
                </a:gridCol>
              </a:tblGrid>
              <a:tr h="65795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RADAR.SPD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Corrupción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 Vulneración SPD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 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 Corrupción Oculta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 Capacidad Institucional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 Agua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 Energia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2.3 Aseo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8031433"/>
                  </a:ext>
                </a:extLst>
              </a:tr>
              <a:tr h="21931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Santa Marta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42.82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42.67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43.04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8F3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59.86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8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81.41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56.69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32.52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36.78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0634"/>
                  </a:ext>
                </a:extLst>
              </a:tr>
              <a:tr h="21931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Chibolo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41.04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33.94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51.68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56.70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81.41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56.57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52.10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41.09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67076"/>
                  </a:ext>
                </a:extLst>
              </a:tr>
              <a:tr h="21931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Ciénaga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40.95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37.68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45.85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4.54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60.38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8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81.41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50.20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36.08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56.71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107471"/>
                  </a:ext>
                </a:extLst>
              </a:tr>
              <a:tr h="21931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Plato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40.66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34.44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50.00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3.70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56.70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81.41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47.81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54.03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46.31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404228"/>
                  </a:ext>
                </a:extLst>
              </a:tr>
              <a:tr h="40162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Santa Bárbara de Pinto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40.04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33.99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49.11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2.41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56.70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81.41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37.98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66.19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37.21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153894"/>
                  </a:ext>
                </a:extLst>
              </a:tr>
              <a:tr h="21931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Remolino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39.87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33.93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48.79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56.70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81.41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65.10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6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37.08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198923"/>
                  </a:ext>
                </a:extLst>
              </a:tr>
              <a:tr h="21931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Pivijay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39.58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34.25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47.57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56.70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81.41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54.80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33.96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60.31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052823"/>
                  </a:ext>
                </a:extLst>
              </a:tr>
              <a:tr h="21931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Puebloviejo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39.55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34.08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47.76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2.66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56.70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81.41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28.73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81.08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19.21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F4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502388"/>
                  </a:ext>
                </a:extLst>
              </a:tr>
              <a:tr h="21931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Santa Ana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39.32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34.31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46.84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C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3.34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56.70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81.41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42.91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53.58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41.24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807714"/>
                  </a:ext>
                </a:extLst>
              </a:tr>
              <a:tr h="21931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Tenerife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34.98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45.78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56.70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81.41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42.75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56.14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31.10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76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2329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6478535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Meta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5BA8AC-A41D-60C7-22FD-85AFE4E0963B}"/>
              </a:ext>
            </a:extLst>
          </p:cNvPr>
          <p:cNvSpPr txBox="1"/>
          <p:nvPr/>
        </p:nvSpPr>
        <p:spPr>
          <a:xfrm>
            <a:off x="2502371" y="2994783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2A80DDE-2E2D-3A4A-CA07-15F4B5BE2AA4}"/>
              </a:ext>
            </a:extLst>
          </p:cNvPr>
          <p:cNvSpPr txBox="1"/>
          <p:nvPr/>
        </p:nvSpPr>
        <p:spPr>
          <a:xfrm>
            <a:off x="4830062" y="2994782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5256C22-9C31-CB52-2224-0E5DAB1568C2}"/>
              </a:ext>
            </a:extLst>
          </p:cNvPr>
          <p:cNvSpPr txBox="1"/>
          <p:nvPr/>
        </p:nvSpPr>
        <p:spPr>
          <a:xfrm>
            <a:off x="8799870" y="2994782"/>
            <a:ext cx="3070585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215C661-785C-825B-677B-984C84E2226C}"/>
              </a:ext>
            </a:extLst>
          </p:cNvPr>
          <p:cNvSpPr txBox="1"/>
          <p:nvPr/>
        </p:nvSpPr>
        <p:spPr>
          <a:xfrm>
            <a:off x="217988" y="1955325"/>
            <a:ext cx="95228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 Domiciliarios</a:t>
            </a:r>
            <a:endParaRPr lang="es-CO" sz="12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F214966-B855-DC05-7CB5-50AF3A255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601" y="0"/>
            <a:ext cx="4476980" cy="2902099"/>
          </a:xfrm>
          <a:prstGeom prst="rect">
            <a:avLst/>
          </a:prstGeom>
        </p:spPr>
      </p:pic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E0F1E57B-FD91-9BFC-CC0A-911C5AC1B0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905559"/>
              </p:ext>
            </p:extLst>
          </p:nvPr>
        </p:nvGraphicFramePr>
        <p:xfrm>
          <a:off x="374649" y="3429000"/>
          <a:ext cx="11495806" cy="2992119"/>
        </p:xfrm>
        <a:graphic>
          <a:graphicData uri="http://schemas.openxmlformats.org/drawingml/2006/table">
            <a:tbl>
              <a:tblPr/>
              <a:tblGrid>
                <a:gridCol w="1556575">
                  <a:extLst>
                    <a:ext uri="{9D8B030D-6E8A-4147-A177-3AD203B41FA5}">
                      <a16:colId xmlns:a16="http://schemas.microsoft.com/office/drawing/2014/main" val="3857545297"/>
                    </a:ext>
                  </a:extLst>
                </a:gridCol>
                <a:gridCol w="1042477">
                  <a:extLst>
                    <a:ext uri="{9D8B030D-6E8A-4147-A177-3AD203B41FA5}">
                      <a16:colId xmlns:a16="http://schemas.microsoft.com/office/drawing/2014/main" val="255881068"/>
                    </a:ext>
                  </a:extLst>
                </a:gridCol>
                <a:gridCol w="1042477">
                  <a:extLst>
                    <a:ext uri="{9D8B030D-6E8A-4147-A177-3AD203B41FA5}">
                      <a16:colId xmlns:a16="http://schemas.microsoft.com/office/drawing/2014/main" val="2513695335"/>
                    </a:ext>
                  </a:extLst>
                </a:gridCol>
                <a:gridCol w="1042477">
                  <a:extLst>
                    <a:ext uri="{9D8B030D-6E8A-4147-A177-3AD203B41FA5}">
                      <a16:colId xmlns:a16="http://schemas.microsoft.com/office/drawing/2014/main" val="908590249"/>
                    </a:ext>
                  </a:extLst>
                </a:gridCol>
                <a:gridCol w="1228123">
                  <a:extLst>
                    <a:ext uri="{9D8B030D-6E8A-4147-A177-3AD203B41FA5}">
                      <a16:colId xmlns:a16="http://schemas.microsoft.com/office/drawing/2014/main" val="1565915872"/>
                    </a:ext>
                  </a:extLst>
                </a:gridCol>
                <a:gridCol w="1228123">
                  <a:extLst>
                    <a:ext uri="{9D8B030D-6E8A-4147-A177-3AD203B41FA5}">
                      <a16:colId xmlns:a16="http://schemas.microsoft.com/office/drawing/2014/main" val="2802496798"/>
                    </a:ext>
                  </a:extLst>
                </a:gridCol>
                <a:gridCol w="1228123">
                  <a:extLst>
                    <a:ext uri="{9D8B030D-6E8A-4147-A177-3AD203B41FA5}">
                      <a16:colId xmlns:a16="http://schemas.microsoft.com/office/drawing/2014/main" val="909011954"/>
                    </a:ext>
                  </a:extLst>
                </a:gridCol>
                <a:gridCol w="1042477">
                  <a:extLst>
                    <a:ext uri="{9D8B030D-6E8A-4147-A177-3AD203B41FA5}">
                      <a16:colId xmlns:a16="http://schemas.microsoft.com/office/drawing/2014/main" val="165134304"/>
                    </a:ext>
                  </a:extLst>
                </a:gridCol>
                <a:gridCol w="1042477">
                  <a:extLst>
                    <a:ext uri="{9D8B030D-6E8A-4147-A177-3AD203B41FA5}">
                      <a16:colId xmlns:a16="http://schemas.microsoft.com/office/drawing/2014/main" val="47919442"/>
                    </a:ext>
                  </a:extLst>
                </a:gridCol>
                <a:gridCol w="1042477">
                  <a:extLst>
                    <a:ext uri="{9D8B030D-6E8A-4147-A177-3AD203B41FA5}">
                      <a16:colId xmlns:a16="http://schemas.microsoft.com/office/drawing/2014/main" val="3728754136"/>
                    </a:ext>
                  </a:extLst>
                </a:gridCol>
              </a:tblGrid>
              <a:tr h="690489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RADAR.SPD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Corrupción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 Vulneración SPD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 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 Corrupción Oculta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 Capacidad Institucional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 Agua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 Energia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2.3 Aseo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4214868"/>
                  </a:ext>
                </a:extLst>
              </a:tr>
              <a:tr h="23016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Puerto Rico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23.61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EF1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57.41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CE7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2.02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38.65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D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53.49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8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66.96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E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40.03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73.09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619093"/>
                  </a:ext>
                </a:extLst>
              </a:tr>
              <a:tr h="23016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El Calvario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22.14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2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54.87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F5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32.34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53.49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8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60.29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44.05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65.68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330230"/>
                  </a:ext>
                </a:extLst>
              </a:tr>
              <a:tr h="23016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 Macarena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34.58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24.77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49.29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1.72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40.23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53.49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8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44.37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54.35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49.02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786341"/>
                  </a:ext>
                </a:extLst>
              </a:tr>
              <a:tr h="23016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Mapiripán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33.72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22.84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F2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50.04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9.44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F6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34.44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53.49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8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50.27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48.61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52.46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090221"/>
                  </a:ext>
                </a:extLst>
              </a:tr>
              <a:tr h="23016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 Martín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31.65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20.48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F2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48.40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2.72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34.44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53.49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8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55.78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34.90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60.67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244246"/>
                  </a:ext>
                </a:extLst>
              </a:tr>
              <a:tr h="23016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Puerto Lleras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30.95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21.89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2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44.54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36.02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53.49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8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46.60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39.82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49.86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795609"/>
                  </a:ext>
                </a:extLst>
              </a:tr>
              <a:tr h="23016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Puerto Gaitán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30.54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25.61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37.93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11.35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F5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37.07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53.49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8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16.65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F4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62.03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E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287112"/>
                  </a:ext>
                </a:extLst>
              </a:tr>
              <a:tr h="23016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Lejanías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29.04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22.89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F2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38.26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38.13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53.49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8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57.53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6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8.23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F6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59.76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163565"/>
                  </a:ext>
                </a:extLst>
              </a:tr>
              <a:tr h="23016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Cubarral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28.86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24.10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F1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35.99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F6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36.55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53.49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8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44.75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F2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48.45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683651"/>
                  </a:ext>
                </a:extLst>
              </a:tr>
              <a:tr h="23016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 Juanito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23.51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1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36.23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F4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32.34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53.49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8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42.36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35.40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25.63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1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497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725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Nariño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4EBDCD8-0A94-F58A-180D-14718E27DA34}"/>
              </a:ext>
            </a:extLst>
          </p:cNvPr>
          <p:cNvSpPr txBox="1"/>
          <p:nvPr/>
        </p:nvSpPr>
        <p:spPr>
          <a:xfrm>
            <a:off x="2372832" y="308737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B93781-74D7-A3CB-FF9F-5D4FB93A088A}"/>
              </a:ext>
            </a:extLst>
          </p:cNvPr>
          <p:cNvSpPr txBox="1"/>
          <p:nvPr/>
        </p:nvSpPr>
        <p:spPr>
          <a:xfrm>
            <a:off x="5175503" y="308737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552AB5-07ED-3D45-01EF-85916C2559A7}"/>
              </a:ext>
            </a:extLst>
          </p:cNvPr>
          <p:cNvSpPr txBox="1"/>
          <p:nvPr/>
        </p:nvSpPr>
        <p:spPr>
          <a:xfrm>
            <a:off x="8780207" y="3087375"/>
            <a:ext cx="3090250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C2B9441-32DF-05F0-6E41-BBD5E6F3E782}"/>
              </a:ext>
            </a:extLst>
          </p:cNvPr>
          <p:cNvSpPr txBox="1"/>
          <p:nvPr/>
        </p:nvSpPr>
        <p:spPr>
          <a:xfrm>
            <a:off x="319578" y="2176075"/>
            <a:ext cx="63584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</a:t>
            </a:r>
            <a:endParaRPr lang="es-CO" sz="12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315AEEB-E3E1-F837-A439-FA08EAC3E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0345" y="0"/>
            <a:ext cx="3981655" cy="3073558"/>
          </a:xfrm>
          <a:prstGeom prst="rect">
            <a:avLst/>
          </a:prstGeom>
        </p:spPr>
      </p:pic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91871B11-1082-CBD9-58F6-B7872384E6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998982"/>
              </p:ext>
            </p:extLst>
          </p:nvPr>
        </p:nvGraphicFramePr>
        <p:xfrm>
          <a:off x="319578" y="3364374"/>
          <a:ext cx="11476181" cy="3073556"/>
        </p:xfrm>
        <a:graphic>
          <a:graphicData uri="http://schemas.openxmlformats.org/drawingml/2006/table">
            <a:tbl>
              <a:tblPr/>
              <a:tblGrid>
                <a:gridCol w="1553918">
                  <a:extLst>
                    <a:ext uri="{9D8B030D-6E8A-4147-A177-3AD203B41FA5}">
                      <a16:colId xmlns:a16="http://schemas.microsoft.com/office/drawing/2014/main" val="2005515642"/>
                    </a:ext>
                  </a:extLst>
                </a:gridCol>
                <a:gridCol w="1040697">
                  <a:extLst>
                    <a:ext uri="{9D8B030D-6E8A-4147-A177-3AD203B41FA5}">
                      <a16:colId xmlns:a16="http://schemas.microsoft.com/office/drawing/2014/main" val="2300634591"/>
                    </a:ext>
                  </a:extLst>
                </a:gridCol>
                <a:gridCol w="1040697">
                  <a:extLst>
                    <a:ext uri="{9D8B030D-6E8A-4147-A177-3AD203B41FA5}">
                      <a16:colId xmlns:a16="http://schemas.microsoft.com/office/drawing/2014/main" val="3124970598"/>
                    </a:ext>
                  </a:extLst>
                </a:gridCol>
                <a:gridCol w="1040697">
                  <a:extLst>
                    <a:ext uri="{9D8B030D-6E8A-4147-A177-3AD203B41FA5}">
                      <a16:colId xmlns:a16="http://schemas.microsoft.com/office/drawing/2014/main" val="185059718"/>
                    </a:ext>
                  </a:extLst>
                </a:gridCol>
                <a:gridCol w="1226027">
                  <a:extLst>
                    <a:ext uri="{9D8B030D-6E8A-4147-A177-3AD203B41FA5}">
                      <a16:colId xmlns:a16="http://schemas.microsoft.com/office/drawing/2014/main" val="1373616609"/>
                    </a:ext>
                  </a:extLst>
                </a:gridCol>
                <a:gridCol w="1226027">
                  <a:extLst>
                    <a:ext uri="{9D8B030D-6E8A-4147-A177-3AD203B41FA5}">
                      <a16:colId xmlns:a16="http://schemas.microsoft.com/office/drawing/2014/main" val="629546969"/>
                    </a:ext>
                  </a:extLst>
                </a:gridCol>
                <a:gridCol w="1226027">
                  <a:extLst>
                    <a:ext uri="{9D8B030D-6E8A-4147-A177-3AD203B41FA5}">
                      <a16:colId xmlns:a16="http://schemas.microsoft.com/office/drawing/2014/main" val="3696080572"/>
                    </a:ext>
                  </a:extLst>
                </a:gridCol>
                <a:gridCol w="1040697">
                  <a:extLst>
                    <a:ext uri="{9D8B030D-6E8A-4147-A177-3AD203B41FA5}">
                      <a16:colId xmlns:a16="http://schemas.microsoft.com/office/drawing/2014/main" val="3828440094"/>
                    </a:ext>
                  </a:extLst>
                </a:gridCol>
                <a:gridCol w="1040697">
                  <a:extLst>
                    <a:ext uri="{9D8B030D-6E8A-4147-A177-3AD203B41FA5}">
                      <a16:colId xmlns:a16="http://schemas.microsoft.com/office/drawing/2014/main" val="213044749"/>
                    </a:ext>
                  </a:extLst>
                </a:gridCol>
                <a:gridCol w="1040697">
                  <a:extLst>
                    <a:ext uri="{9D8B030D-6E8A-4147-A177-3AD203B41FA5}">
                      <a16:colId xmlns:a16="http://schemas.microsoft.com/office/drawing/2014/main" val="3763868232"/>
                    </a:ext>
                  </a:extLst>
                </a:gridCol>
              </a:tblGrid>
              <a:tr h="666656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RADAR.SPD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Corrupción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 Vulneración SPD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 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 Corrupción Oculta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 Capacidad Institucional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 Agua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 Energia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2.3 Aseo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214993"/>
                  </a:ext>
                </a:extLst>
              </a:tr>
              <a:tr h="40693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 Andrés de Tumaco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38.30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40.40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7.38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F7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53.89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E7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49.34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47.78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36.31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33.80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481803"/>
                  </a:ext>
                </a:extLst>
              </a:tr>
              <a:tr h="22221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Ricaurte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37.77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33.36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44.40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8.90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F6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47.05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49.34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51.81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8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32.96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52.45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020548"/>
                  </a:ext>
                </a:extLst>
              </a:tr>
              <a:tr h="22221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 Cruz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35.95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27.56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48.54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4.37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41.79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49.34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67.90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18.48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F3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69.95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682773"/>
                  </a:ext>
                </a:extLst>
              </a:tr>
              <a:tr h="22221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Barbacoas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35.92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34.68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37.78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51.79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8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49.34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35.68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38.48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40.57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009676"/>
                  </a:ext>
                </a:extLst>
              </a:tr>
              <a:tr h="22221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Pasto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35.89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32.82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F4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43.37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49.34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58.12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10.08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F6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66.08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279217"/>
                  </a:ext>
                </a:extLst>
              </a:tr>
              <a:tr h="22221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El Rosario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35.38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28.98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F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44.98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6.03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42.84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49.34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46.79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39.64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52.03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563997"/>
                  </a:ext>
                </a:extLst>
              </a:tr>
              <a:tr h="22221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Nariño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34.76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42.68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22.87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F1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46.38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42.31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49.34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10.08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F6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35.69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703415"/>
                  </a:ext>
                </a:extLst>
              </a:tr>
              <a:tr h="22221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Leiva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33.94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30.87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38.55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46.00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49.34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44.92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28.18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46.55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448122"/>
                  </a:ext>
                </a:extLst>
              </a:tr>
              <a:tr h="22221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Providencia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33.45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31.34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36.61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13.98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4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42.31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49.34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21.83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F2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41.18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24943"/>
                  </a:ext>
                </a:extLst>
              </a:tr>
              <a:tr h="22221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Albán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30.25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37.60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10.86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5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42.31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49.34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40.74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29.75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47.05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578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502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6935735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Norte de Santander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3172068-A6EA-ABC6-61D3-3F157CD63478}"/>
              </a:ext>
            </a:extLst>
          </p:cNvPr>
          <p:cNvSpPr txBox="1"/>
          <p:nvPr/>
        </p:nvSpPr>
        <p:spPr>
          <a:xfrm>
            <a:off x="2550632" y="306134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1618EC-C924-7D65-51BD-98503B4ACBB7}"/>
              </a:ext>
            </a:extLst>
          </p:cNvPr>
          <p:cNvSpPr txBox="1"/>
          <p:nvPr/>
        </p:nvSpPr>
        <p:spPr>
          <a:xfrm>
            <a:off x="5114543" y="306134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128FF3D-275F-3205-E92A-DAF08A4677FD}"/>
              </a:ext>
            </a:extLst>
          </p:cNvPr>
          <p:cNvSpPr txBox="1"/>
          <p:nvPr/>
        </p:nvSpPr>
        <p:spPr>
          <a:xfrm>
            <a:off x="8686803" y="3061340"/>
            <a:ext cx="3183654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FC3FC2B-522B-2259-8925-1BF8F2AB12EF}"/>
              </a:ext>
            </a:extLst>
          </p:cNvPr>
          <p:cNvSpPr txBox="1"/>
          <p:nvPr/>
        </p:nvSpPr>
        <p:spPr>
          <a:xfrm>
            <a:off x="640086" y="2146814"/>
            <a:ext cx="62961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</a:t>
            </a:r>
            <a:endParaRPr lang="es-CO" sz="12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AE0ADB6-FDE5-801E-EAE5-808C27F73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972" y="0"/>
            <a:ext cx="3092609" cy="2933851"/>
          </a:xfrm>
          <a:prstGeom prst="rect">
            <a:avLst/>
          </a:prstGeom>
        </p:spPr>
      </p:pic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BF383774-F37B-B94C-3EFA-A77DC7BF85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788154"/>
              </p:ext>
            </p:extLst>
          </p:nvPr>
        </p:nvGraphicFramePr>
        <p:xfrm>
          <a:off x="425449" y="3465828"/>
          <a:ext cx="11445005" cy="3052348"/>
        </p:xfrm>
        <a:graphic>
          <a:graphicData uri="http://schemas.openxmlformats.org/drawingml/2006/table">
            <a:tbl>
              <a:tblPr/>
              <a:tblGrid>
                <a:gridCol w="1549697">
                  <a:extLst>
                    <a:ext uri="{9D8B030D-6E8A-4147-A177-3AD203B41FA5}">
                      <a16:colId xmlns:a16="http://schemas.microsoft.com/office/drawing/2014/main" val="2455745316"/>
                    </a:ext>
                  </a:extLst>
                </a:gridCol>
                <a:gridCol w="1037870">
                  <a:extLst>
                    <a:ext uri="{9D8B030D-6E8A-4147-A177-3AD203B41FA5}">
                      <a16:colId xmlns:a16="http://schemas.microsoft.com/office/drawing/2014/main" val="4220343033"/>
                    </a:ext>
                  </a:extLst>
                </a:gridCol>
                <a:gridCol w="1037870">
                  <a:extLst>
                    <a:ext uri="{9D8B030D-6E8A-4147-A177-3AD203B41FA5}">
                      <a16:colId xmlns:a16="http://schemas.microsoft.com/office/drawing/2014/main" val="823232284"/>
                    </a:ext>
                  </a:extLst>
                </a:gridCol>
                <a:gridCol w="1037870">
                  <a:extLst>
                    <a:ext uri="{9D8B030D-6E8A-4147-A177-3AD203B41FA5}">
                      <a16:colId xmlns:a16="http://schemas.microsoft.com/office/drawing/2014/main" val="1446390348"/>
                    </a:ext>
                  </a:extLst>
                </a:gridCol>
                <a:gridCol w="1222696">
                  <a:extLst>
                    <a:ext uri="{9D8B030D-6E8A-4147-A177-3AD203B41FA5}">
                      <a16:colId xmlns:a16="http://schemas.microsoft.com/office/drawing/2014/main" val="282708068"/>
                    </a:ext>
                  </a:extLst>
                </a:gridCol>
                <a:gridCol w="1222696">
                  <a:extLst>
                    <a:ext uri="{9D8B030D-6E8A-4147-A177-3AD203B41FA5}">
                      <a16:colId xmlns:a16="http://schemas.microsoft.com/office/drawing/2014/main" val="3986598436"/>
                    </a:ext>
                  </a:extLst>
                </a:gridCol>
                <a:gridCol w="1222696">
                  <a:extLst>
                    <a:ext uri="{9D8B030D-6E8A-4147-A177-3AD203B41FA5}">
                      <a16:colId xmlns:a16="http://schemas.microsoft.com/office/drawing/2014/main" val="3910989110"/>
                    </a:ext>
                  </a:extLst>
                </a:gridCol>
                <a:gridCol w="1037870">
                  <a:extLst>
                    <a:ext uri="{9D8B030D-6E8A-4147-A177-3AD203B41FA5}">
                      <a16:colId xmlns:a16="http://schemas.microsoft.com/office/drawing/2014/main" val="2751496397"/>
                    </a:ext>
                  </a:extLst>
                </a:gridCol>
                <a:gridCol w="1037870">
                  <a:extLst>
                    <a:ext uri="{9D8B030D-6E8A-4147-A177-3AD203B41FA5}">
                      <a16:colId xmlns:a16="http://schemas.microsoft.com/office/drawing/2014/main" val="2333346468"/>
                    </a:ext>
                  </a:extLst>
                </a:gridCol>
                <a:gridCol w="1037870">
                  <a:extLst>
                    <a:ext uri="{9D8B030D-6E8A-4147-A177-3AD203B41FA5}">
                      <a16:colId xmlns:a16="http://schemas.microsoft.com/office/drawing/2014/main" val="1900907613"/>
                    </a:ext>
                  </a:extLst>
                </a:gridCol>
              </a:tblGrid>
              <a:tr h="704388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RADAR.SPD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Corrupción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 Vulneración SPD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 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 Corrupción Oculta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 Capacidad Institucional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 Agua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 Energia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2.3 Aseo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362134"/>
                  </a:ext>
                </a:extLst>
              </a:tr>
              <a:tr h="23479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Tibú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41.64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42.43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B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40.44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3.69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C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60.25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E5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47.07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62.58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E4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4.28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68.50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265107"/>
                  </a:ext>
                </a:extLst>
              </a:tr>
              <a:tr h="23479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Cúcuta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46.34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31.07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14.86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F4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60.25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5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47.07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52.59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4.28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41.62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708684"/>
                  </a:ext>
                </a:extLst>
              </a:tr>
              <a:tr h="23479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El Zulia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42.92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31.01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13.52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F4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56.57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47.07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47.41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4.28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51.69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918416"/>
                  </a:ext>
                </a:extLst>
              </a:tr>
              <a:tr h="23479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Gramalote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37.68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32.08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46.09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6.59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F7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46.04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47.07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66.15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14.35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F4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69.43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543897"/>
                  </a:ext>
                </a:extLst>
              </a:tr>
              <a:tr h="23479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 Calixto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36.87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36.45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D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37.51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53.41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7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47.07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46.85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22.38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F1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49.11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718566"/>
                  </a:ext>
                </a:extLst>
              </a:tr>
              <a:tr h="23479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Mutiscua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35.48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33.53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38.42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10.73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F5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46.04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47.07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50.48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8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F3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58.15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E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137236"/>
                  </a:ext>
                </a:extLst>
              </a:tr>
              <a:tr h="23479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Herrán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35.42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30.43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42.90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0.68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46.57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47.07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45.66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36.40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50.39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960221"/>
                  </a:ext>
                </a:extLst>
              </a:tr>
              <a:tr h="23479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Santiago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31.34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40.84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4.48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46.04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47.07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44.75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33.01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48.69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695029"/>
                  </a:ext>
                </a:extLst>
              </a:tr>
              <a:tr h="23479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Teorama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35.06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38.40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30.04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2.99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55.52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6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47.07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46.64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4.28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48.40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110437"/>
                  </a:ext>
                </a:extLst>
              </a:tr>
              <a:tr h="23479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Convención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34.77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35.97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32.97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2.06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52.88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47.07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48.89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4.28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58.48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043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111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5334518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Putumayo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5D2239B-EA46-C424-1035-3DC5518899C1}"/>
              </a:ext>
            </a:extLst>
          </p:cNvPr>
          <p:cNvSpPr txBox="1"/>
          <p:nvPr/>
        </p:nvSpPr>
        <p:spPr>
          <a:xfrm>
            <a:off x="2667472" y="270637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0CA0ED-7B2D-61E1-D905-B5EAA865F80A}"/>
              </a:ext>
            </a:extLst>
          </p:cNvPr>
          <p:cNvSpPr txBox="1"/>
          <p:nvPr/>
        </p:nvSpPr>
        <p:spPr>
          <a:xfrm>
            <a:off x="5033263" y="270637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D7407AC-D8DD-8FFE-15B9-437EE7B9F4D4}"/>
              </a:ext>
            </a:extLst>
          </p:cNvPr>
          <p:cNvSpPr txBox="1"/>
          <p:nvPr/>
        </p:nvSpPr>
        <p:spPr>
          <a:xfrm>
            <a:off x="8750711" y="2706375"/>
            <a:ext cx="3119746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BE2EA28-5922-5F9D-F796-C1D213E9424A}"/>
              </a:ext>
            </a:extLst>
          </p:cNvPr>
          <p:cNvSpPr txBox="1"/>
          <p:nvPr/>
        </p:nvSpPr>
        <p:spPr>
          <a:xfrm>
            <a:off x="554192" y="2242132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Verdana"/>
                <a:ea typeface="Verdana"/>
              </a:rPr>
              <a:t>Radar de Servicios Públicos Domiciliarios por municipios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2B26EB4-D100-4688-81EE-8B0EDEE80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715" y="40224"/>
            <a:ext cx="5181866" cy="2590933"/>
          </a:xfrm>
          <a:prstGeom prst="rect">
            <a:avLst/>
          </a:prstGeom>
        </p:spPr>
      </p:pic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0432BA31-1C09-8D2B-6341-CFECC88E1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2908763"/>
              </p:ext>
            </p:extLst>
          </p:nvPr>
        </p:nvGraphicFramePr>
        <p:xfrm>
          <a:off x="455930" y="3092262"/>
          <a:ext cx="11502391" cy="3542223"/>
        </p:xfrm>
        <a:graphic>
          <a:graphicData uri="http://schemas.openxmlformats.org/drawingml/2006/table">
            <a:tbl>
              <a:tblPr/>
              <a:tblGrid>
                <a:gridCol w="1557466">
                  <a:extLst>
                    <a:ext uri="{9D8B030D-6E8A-4147-A177-3AD203B41FA5}">
                      <a16:colId xmlns:a16="http://schemas.microsoft.com/office/drawing/2014/main" val="614544997"/>
                    </a:ext>
                  </a:extLst>
                </a:gridCol>
                <a:gridCol w="1043074">
                  <a:extLst>
                    <a:ext uri="{9D8B030D-6E8A-4147-A177-3AD203B41FA5}">
                      <a16:colId xmlns:a16="http://schemas.microsoft.com/office/drawing/2014/main" val="479869540"/>
                    </a:ext>
                  </a:extLst>
                </a:gridCol>
                <a:gridCol w="1043074">
                  <a:extLst>
                    <a:ext uri="{9D8B030D-6E8A-4147-A177-3AD203B41FA5}">
                      <a16:colId xmlns:a16="http://schemas.microsoft.com/office/drawing/2014/main" val="3084220479"/>
                    </a:ext>
                  </a:extLst>
                </a:gridCol>
                <a:gridCol w="1043074">
                  <a:extLst>
                    <a:ext uri="{9D8B030D-6E8A-4147-A177-3AD203B41FA5}">
                      <a16:colId xmlns:a16="http://schemas.microsoft.com/office/drawing/2014/main" val="509804693"/>
                    </a:ext>
                  </a:extLst>
                </a:gridCol>
                <a:gridCol w="1228827">
                  <a:extLst>
                    <a:ext uri="{9D8B030D-6E8A-4147-A177-3AD203B41FA5}">
                      <a16:colId xmlns:a16="http://schemas.microsoft.com/office/drawing/2014/main" val="2968903585"/>
                    </a:ext>
                  </a:extLst>
                </a:gridCol>
                <a:gridCol w="1228827">
                  <a:extLst>
                    <a:ext uri="{9D8B030D-6E8A-4147-A177-3AD203B41FA5}">
                      <a16:colId xmlns:a16="http://schemas.microsoft.com/office/drawing/2014/main" val="1795399301"/>
                    </a:ext>
                  </a:extLst>
                </a:gridCol>
                <a:gridCol w="1228827">
                  <a:extLst>
                    <a:ext uri="{9D8B030D-6E8A-4147-A177-3AD203B41FA5}">
                      <a16:colId xmlns:a16="http://schemas.microsoft.com/office/drawing/2014/main" val="3479825380"/>
                    </a:ext>
                  </a:extLst>
                </a:gridCol>
                <a:gridCol w="1043074">
                  <a:extLst>
                    <a:ext uri="{9D8B030D-6E8A-4147-A177-3AD203B41FA5}">
                      <a16:colId xmlns:a16="http://schemas.microsoft.com/office/drawing/2014/main" val="2994249817"/>
                    </a:ext>
                  </a:extLst>
                </a:gridCol>
                <a:gridCol w="1043074">
                  <a:extLst>
                    <a:ext uri="{9D8B030D-6E8A-4147-A177-3AD203B41FA5}">
                      <a16:colId xmlns:a16="http://schemas.microsoft.com/office/drawing/2014/main" val="3106175976"/>
                    </a:ext>
                  </a:extLst>
                </a:gridCol>
                <a:gridCol w="1043074">
                  <a:extLst>
                    <a:ext uri="{9D8B030D-6E8A-4147-A177-3AD203B41FA5}">
                      <a16:colId xmlns:a16="http://schemas.microsoft.com/office/drawing/2014/main" val="3174446563"/>
                    </a:ext>
                  </a:extLst>
                </a:gridCol>
              </a:tblGrid>
              <a:tr h="664166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RADAR.SPD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Corrupción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 Vulneración SPD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 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 Corrupción Oculta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 Capacidad Institucional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 Agua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 Energia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2.3 Aseo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030425"/>
                  </a:ext>
                </a:extLst>
              </a:tr>
              <a:tr h="22138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Puerto Leguízamo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29.23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54.36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E7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3.35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C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43.67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45.85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70.24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E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30.08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71.19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953097"/>
                  </a:ext>
                </a:extLst>
              </a:tr>
              <a:tr h="22138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Puerto Asís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38.08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31.05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48.64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3.74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45.77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45.85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56.76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6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38.18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53.30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722660"/>
                  </a:ext>
                </a:extLst>
              </a:tr>
              <a:tr h="22138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Puerto Guzmán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F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48.12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1.58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43.14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45.85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50.18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44.43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51.39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585451"/>
                  </a:ext>
                </a:extLst>
              </a:tr>
              <a:tr h="22138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 Miguel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26.05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47.92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2.68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39.98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C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45.85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68.58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E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24.71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53.04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322291"/>
                  </a:ext>
                </a:extLst>
              </a:tr>
              <a:tr h="22138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Orito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34.56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30.61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40.47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2.49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45.77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45.85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46.53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29.66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49.99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642969"/>
                  </a:ext>
                </a:extLst>
              </a:tr>
              <a:tr h="22138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Villagarzón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33.94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29.95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39.93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5.42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43.67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45.85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58.95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8.98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F6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63.79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184953"/>
                  </a:ext>
                </a:extLst>
              </a:tr>
              <a:tr h="22138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Valle del Guamuez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33.72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28.58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F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41.42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43.67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45.85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46.18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32.57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49.58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103489"/>
                  </a:ext>
                </a:extLst>
              </a:tr>
              <a:tr h="22138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Puerto Caicedo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33.04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28.08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F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40.48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43.14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45.85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45.37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34.70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42.25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891654"/>
                  </a:ext>
                </a:extLst>
              </a:tr>
              <a:tr h="22138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Santiago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32.70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24.45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45.09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7.74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F6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35.77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45.85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58.33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26.73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55.32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396789"/>
                  </a:ext>
                </a:extLst>
              </a:tr>
              <a:tr h="22138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 Francisco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27.71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22.25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F1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35.90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36.30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45.85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21.63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F2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1198"/>
                  </a:ext>
                </a:extLst>
              </a:tr>
              <a:tr h="22138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Colón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25.71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23.36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29.22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3.43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36.30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45.85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E4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21.38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51.11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9371592"/>
                  </a:ext>
                </a:extLst>
              </a:tr>
              <a:tr h="22138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Sibundoy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23.75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23.89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23.54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2.53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37.35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45.85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E4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17.89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F1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44.73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98656"/>
                  </a:ext>
                </a:extLst>
              </a:tr>
              <a:tr h="22138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Mocoa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20.98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27.72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10.87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5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7.46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F6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39.98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7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45.85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4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10.79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5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11.44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4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9.88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5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033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804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Quindío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D4125D9-7F02-F3F9-8C18-54EA74F2CA87}"/>
              </a:ext>
            </a:extLst>
          </p:cNvPr>
          <p:cNvSpPr txBox="1"/>
          <p:nvPr/>
        </p:nvSpPr>
        <p:spPr>
          <a:xfrm>
            <a:off x="2666837" y="300228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32007FA-0D17-7C47-CE77-119E97186A8D}"/>
              </a:ext>
            </a:extLst>
          </p:cNvPr>
          <p:cNvSpPr txBox="1"/>
          <p:nvPr/>
        </p:nvSpPr>
        <p:spPr>
          <a:xfrm>
            <a:off x="5307583" y="300228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05094C5-A7EC-6B70-5735-9C6238B08FAB}"/>
              </a:ext>
            </a:extLst>
          </p:cNvPr>
          <p:cNvSpPr txBox="1"/>
          <p:nvPr/>
        </p:nvSpPr>
        <p:spPr>
          <a:xfrm>
            <a:off x="8730089" y="3002285"/>
            <a:ext cx="3140367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13CA287-2E18-8C60-1111-4A6082C42429}"/>
              </a:ext>
            </a:extLst>
          </p:cNvPr>
          <p:cNvSpPr txBox="1"/>
          <p:nvPr/>
        </p:nvSpPr>
        <p:spPr>
          <a:xfrm>
            <a:off x="633465" y="1778786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Verdana"/>
                <a:ea typeface="Verdana"/>
              </a:rPr>
              <a:t>Radar de Servicios Públicos Domiciliarios por municipios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759ADB7-6884-A542-F2F2-5B12760DD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0927" y="3206"/>
            <a:ext cx="3816546" cy="2952902"/>
          </a:xfrm>
          <a:prstGeom prst="rect">
            <a:avLst/>
          </a:prstGeom>
        </p:spPr>
      </p:pic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741ACBF4-FF1D-669A-F809-3669B809B5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28220"/>
              </p:ext>
            </p:extLst>
          </p:nvPr>
        </p:nvGraphicFramePr>
        <p:xfrm>
          <a:off x="633465" y="3325460"/>
          <a:ext cx="11384011" cy="3288704"/>
        </p:xfrm>
        <a:graphic>
          <a:graphicData uri="http://schemas.openxmlformats.org/drawingml/2006/table">
            <a:tbl>
              <a:tblPr/>
              <a:tblGrid>
                <a:gridCol w="1541437">
                  <a:extLst>
                    <a:ext uri="{9D8B030D-6E8A-4147-A177-3AD203B41FA5}">
                      <a16:colId xmlns:a16="http://schemas.microsoft.com/office/drawing/2014/main" val="2377382124"/>
                    </a:ext>
                  </a:extLst>
                </a:gridCol>
                <a:gridCol w="1032339">
                  <a:extLst>
                    <a:ext uri="{9D8B030D-6E8A-4147-A177-3AD203B41FA5}">
                      <a16:colId xmlns:a16="http://schemas.microsoft.com/office/drawing/2014/main" val="3820738019"/>
                    </a:ext>
                  </a:extLst>
                </a:gridCol>
                <a:gridCol w="1032339">
                  <a:extLst>
                    <a:ext uri="{9D8B030D-6E8A-4147-A177-3AD203B41FA5}">
                      <a16:colId xmlns:a16="http://schemas.microsoft.com/office/drawing/2014/main" val="1913238947"/>
                    </a:ext>
                  </a:extLst>
                </a:gridCol>
                <a:gridCol w="1032339">
                  <a:extLst>
                    <a:ext uri="{9D8B030D-6E8A-4147-A177-3AD203B41FA5}">
                      <a16:colId xmlns:a16="http://schemas.microsoft.com/office/drawing/2014/main" val="3178170243"/>
                    </a:ext>
                  </a:extLst>
                </a:gridCol>
                <a:gridCol w="1216180">
                  <a:extLst>
                    <a:ext uri="{9D8B030D-6E8A-4147-A177-3AD203B41FA5}">
                      <a16:colId xmlns:a16="http://schemas.microsoft.com/office/drawing/2014/main" val="495907434"/>
                    </a:ext>
                  </a:extLst>
                </a:gridCol>
                <a:gridCol w="1216180">
                  <a:extLst>
                    <a:ext uri="{9D8B030D-6E8A-4147-A177-3AD203B41FA5}">
                      <a16:colId xmlns:a16="http://schemas.microsoft.com/office/drawing/2014/main" val="327074819"/>
                    </a:ext>
                  </a:extLst>
                </a:gridCol>
                <a:gridCol w="1216180">
                  <a:extLst>
                    <a:ext uri="{9D8B030D-6E8A-4147-A177-3AD203B41FA5}">
                      <a16:colId xmlns:a16="http://schemas.microsoft.com/office/drawing/2014/main" val="1764907089"/>
                    </a:ext>
                  </a:extLst>
                </a:gridCol>
                <a:gridCol w="1032339">
                  <a:extLst>
                    <a:ext uri="{9D8B030D-6E8A-4147-A177-3AD203B41FA5}">
                      <a16:colId xmlns:a16="http://schemas.microsoft.com/office/drawing/2014/main" val="3378012513"/>
                    </a:ext>
                  </a:extLst>
                </a:gridCol>
                <a:gridCol w="1032339">
                  <a:extLst>
                    <a:ext uri="{9D8B030D-6E8A-4147-A177-3AD203B41FA5}">
                      <a16:colId xmlns:a16="http://schemas.microsoft.com/office/drawing/2014/main" val="1368488245"/>
                    </a:ext>
                  </a:extLst>
                </a:gridCol>
                <a:gridCol w="1032339">
                  <a:extLst>
                    <a:ext uri="{9D8B030D-6E8A-4147-A177-3AD203B41FA5}">
                      <a16:colId xmlns:a16="http://schemas.microsoft.com/office/drawing/2014/main" val="3167090097"/>
                    </a:ext>
                  </a:extLst>
                </a:gridCol>
              </a:tblGrid>
              <a:tr h="65774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RADAR.SPD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Corrupción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 Vulneración SPD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 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 Corrupción Oculta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 Capacidad Institucional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 Agua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 Energia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2.3 Aseo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0999864"/>
                  </a:ext>
                </a:extLst>
              </a:tr>
              <a:tr h="21924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Buenavista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20.05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F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9.61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4F5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35.71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23.52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41.72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24.57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EF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45.99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598509"/>
                  </a:ext>
                </a:extLst>
              </a:tr>
              <a:tr h="21924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Génova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19.06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F1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10.20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F5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32.36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1.73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23.52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33.51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17.12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2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60.54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678540"/>
                  </a:ext>
                </a:extLst>
              </a:tr>
              <a:tr h="21924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Pijao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17.43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2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11.47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F4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26.37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5.38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F7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23.52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26.32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19.58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F1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40.04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85889"/>
                  </a:ext>
                </a:extLst>
              </a:tr>
              <a:tr h="21924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Salento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16.71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F2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11.53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F4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F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5.54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F6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23.52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24.57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F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15.87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F3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41.58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331262"/>
                  </a:ext>
                </a:extLst>
              </a:tr>
              <a:tr h="21924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Córdoba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F3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11.20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4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21.32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23.52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15.75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F3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11.70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F4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51.70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E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743589"/>
                  </a:ext>
                </a:extLst>
              </a:tr>
              <a:tr h="21924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Filandia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14.52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F3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10.62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5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20.37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2.93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23.52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F3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11.13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4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49.37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7256624"/>
                  </a:ext>
                </a:extLst>
              </a:tr>
              <a:tr h="21924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Armenia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13.81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F3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14.69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F3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12.48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F4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8.55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F5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26.15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22.08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F0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15.90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314573"/>
                  </a:ext>
                </a:extLst>
              </a:tr>
              <a:tr h="21924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Montenegro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13.59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F3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9.96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F5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19.04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F1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1.06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23.52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20.90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6.69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F6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40.04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823479"/>
                  </a:ext>
                </a:extLst>
              </a:tr>
              <a:tr h="21924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Circasia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13.57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F3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10.48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5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18.20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F2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24.04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24.66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6.39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F6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28.91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432793"/>
                  </a:ext>
                </a:extLst>
              </a:tr>
              <a:tr h="21924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Quimbaya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11.68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F4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10.83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4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12.94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F4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3.55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23.52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F3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2.69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F8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30.87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036378"/>
                  </a:ext>
                </a:extLst>
              </a:tr>
              <a:tr h="21924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 Tebaida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11.42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5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10.88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F5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12.23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4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3.68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F8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23.52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F5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14.57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F3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9.51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F5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572234"/>
                  </a:ext>
                </a:extLst>
              </a:tr>
              <a:tr h="21924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Calarcá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F5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11.44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5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11.01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F5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23.52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2.52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24.42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091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389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5462535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Risaralda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84A0E41-216A-B7A5-048C-7E8A7E471466}"/>
              </a:ext>
            </a:extLst>
          </p:cNvPr>
          <p:cNvSpPr txBox="1"/>
          <p:nvPr/>
        </p:nvSpPr>
        <p:spPr>
          <a:xfrm>
            <a:off x="2671917" y="302133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25824F-4333-2B5A-2F02-F728B70FFCF7}"/>
              </a:ext>
            </a:extLst>
          </p:cNvPr>
          <p:cNvSpPr txBox="1"/>
          <p:nvPr/>
        </p:nvSpPr>
        <p:spPr>
          <a:xfrm>
            <a:off x="4951983" y="302133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5BD03C9-71A3-AE57-6A4B-BC8D89E955F3}"/>
              </a:ext>
            </a:extLst>
          </p:cNvPr>
          <p:cNvSpPr txBox="1"/>
          <p:nvPr/>
        </p:nvSpPr>
        <p:spPr>
          <a:xfrm>
            <a:off x="8646213" y="3021335"/>
            <a:ext cx="3224244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7AE32FC-E348-CAB2-5193-C535F392678B}"/>
              </a:ext>
            </a:extLst>
          </p:cNvPr>
          <p:cNvSpPr txBox="1"/>
          <p:nvPr/>
        </p:nvSpPr>
        <p:spPr>
          <a:xfrm>
            <a:off x="633465" y="1942993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Verdana"/>
                <a:ea typeface="Verdana"/>
              </a:rPr>
              <a:t>Radar de Servicios Públicos Domiciliarios por municipios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1A43B72-E18B-2865-5546-37B51C620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200" y="42975"/>
            <a:ext cx="4502381" cy="2921150"/>
          </a:xfrm>
          <a:prstGeom prst="rect">
            <a:avLst/>
          </a:prstGeom>
        </p:spPr>
      </p:pic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DAEF97B0-88B4-B7F7-8798-F8D04709EF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699289"/>
              </p:ext>
            </p:extLst>
          </p:nvPr>
        </p:nvGraphicFramePr>
        <p:xfrm>
          <a:off x="633465" y="3396184"/>
          <a:ext cx="11236995" cy="3188411"/>
        </p:xfrm>
        <a:graphic>
          <a:graphicData uri="http://schemas.openxmlformats.org/drawingml/2006/table">
            <a:tbl>
              <a:tblPr/>
              <a:tblGrid>
                <a:gridCol w="1521531">
                  <a:extLst>
                    <a:ext uri="{9D8B030D-6E8A-4147-A177-3AD203B41FA5}">
                      <a16:colId xmlns:a16="http://schemas.microsoft.com/office/drawing/2014/main" val="3214002294"/>
                    </a:ext>
                  </a:extLst>
                </a:gridCol>
                <a:gridCol w="1019007">
                  <a:extLst>
                    <a:ext uri="{9D8B030D-6E8A-4147-A177-3AD203B41FA5}">
                      <a16:colId xmlns:a16="http://schemas.microsoft.com/office/drawing/2014/main" val="984728882"/>
                    </a:ext>
                  </a:extLst>
                </a:gridCol>
                <a:gridCol w="1019007">
                  <a:extLst>
                    <a:ext uri="{9D8B030D-6E8A-4147-A177-3AD203B41FA5}">
                      <a16:colId xmlns:a16="http://schemas.microsoft.com/office/drawing/2014/main" val="862490521"/>
                    </a:ext>
                  </a:extLst>
                </a:gridCol>
                <a:gridCol w="1019007">
                  <a:extLst>
                    <a:ext uri="{9D8B030D-6E8A-4147-A177-3AD203B41FA5}">
                      <a16:colId xmlns:a16="http://schemas.microsoft.com/office/drawing/2014/main" val="3558025551"/>
                    </a:ext>
                  </a:extLst>
                </a:gridCol>
                <a:gridCol w="1200474">
                  <a:extLst>
                    <a:ext uri="{9D8B030D-6E8A-4147-A177-3AD203B41FA5}">
                      <a16:colId xmlns:a16="http://schemas.microsoft.com/office/drawing/2014/main" val="1346154683"/>
                    </a:ext>
                  </a:extLst>
                </a:gridCol>
                <a:gridCol w="1200474">
                  <a:extLst>
                    <a:ext uri="{9D8B030D-6E8A-4147-A177-3AD203B41FA5}">
                      <a16:colId xmlns:a16="http://schemas.microsoft.com/office/drawing/2014/main" val="2127346321"/>
                    </a:ext>
                  </a:extLst>
                </a:gridCol>
                <a:gridCol w="1200474">
                  <a:extLst>
                    <a:ext uri="{9D8B030D-6E8A-4147-A177-3AD203B41FA5}">
                      <a16:colId xmlns:a16="http://schemas.microsoft.com/office/drawing/2014/main" val="1660577307"/>
                    </a:ext>
                  </a:extLst>
                </a:gridCol>
                <a:gridCol w="1019007">
                  <a:extLst>
                    <a:ext uri="{9D8B030D-6E8A-4147-A177-3AD203B41FA5}">
                      <a16:colId xmlns:a16="http://schemas.microsoft.com/office/drawing/2014/main" val="3305923714"/>
                    </a:ext>
                  </a:extLst>
                </a:gridCol>
                <a:gridCol w="1019007">
                  <a:extLst>
                    <a:ext uri="{9D8B030D-6E8A-4147-A177-3AD203B41FA5}">
                      <a16:colId xmlns:a16="http://schemas.microsoft.com/office/drawing/2014/main" val="3039902353"/>
                    </a:ext>
                  </a:extLst>
                </a:gridCol>
                <a:gridCol w="1019007">
                  <a:extLst>
                    <a:ext uri="{9D8B030D-6E8A-4147-A177-3AD203B41FA5}">
                      <a16:colId xmlns:a16="http://schemas.microsoft.com/office/drawing/2014/main" val="4198817063"/>
                    </a:ext>
                  </a:extLst>
                </a:gridCol>
              </a:tblGrid>
              <a:tr h="539191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RADAR.SPD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Corrupción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 Vulneración SPD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 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 Corrupción Oculta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 Capacidad Institucional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 Agua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 Energia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2.3 Aseo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7079198"/>
                  </a:ext>
                </a:extLst>
              </a:tr>
              <a:tr h="17973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Pueblo Rico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26.36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7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21.28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1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33.97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2.79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B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33.96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45.75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35.95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20.84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1F0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56.29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868529"/>
                  </a:ext>
                </a:extLst>
              </a:tr>
              <a:tr h="17973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 Celia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25.93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36.05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6.43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F6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29.75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45.75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E5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14.67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F3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54.43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107471"/>
                  </a:ext>
                </a:extLst>
              </a:tr>
              <a:tr h="17973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Pereira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23.84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23.37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24.53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4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32.91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45.75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37.83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4.92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37.15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927759"/>
                  </a:ext>
                </a:extLst>
              </a:tr>
              <a:tr h="17973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Marsella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23.61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17.30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F2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33.07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29.23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45.75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43.84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7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14.55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F3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48.57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E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649605"/>
                  </a:ext>
                </a:extLst>
              </a:tr>
              <a:tr h="17973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Santuario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22.37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17.47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F2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29.73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1.51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29.75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45.75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37.45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16.16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F2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41.44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234841"/>
                  </a:ext>
                </a:extLst>
              </a:tr>
              <a:tr h="17973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Mistrató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18.18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F1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27.99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30.80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45.75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26.66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19.15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48.35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E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879004"/>
                  </a:ext>
                </a:extLst>
              </a:tr>
              <a:tr h="17973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Apía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21.78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18.43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F1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26.81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29.75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45.75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19.79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32.77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284930"/>
                  </a:ext>
                </a:extLst>
              </a:tr>
              <a:tr h="17973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Santa Rosa de Cabal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21.70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18.67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F1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26.25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4.96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29.75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45.75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2.63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49.74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E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020745"/>
                  </a:ext>
                </a:extLst>
              </a:tr>
              <a:tr h="17973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Guática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20.91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F0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18.26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F1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24.90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4.97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29.23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45.75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6.47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F6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51.17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344915"/>
                  </a:ext>
                </a:extLst>
              </a:tr>
              <a:tr h="17973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Balboa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20.41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F0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17.25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2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25.15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29.23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45.75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3.20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45.12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378448"/>
                  </a:ext>
                </a:extLst>
              </a:tr>
              <a:tr h="17973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 Virginia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19.68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17.66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F2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22.71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3.26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29.23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45.75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32.89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6.43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F6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34.93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751656"/>
                  </a:ext>
                </a:extLst>
              </a:tr>
              <a:tr h="17973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Quinchía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17.05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2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22.63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1.53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29.23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45.75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24.72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3.54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56.64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677852"/>
                  </a:ext>
                </a:extLst>
              </a:tr>
              <a:tr h="17973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Dosquebradas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20.51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17.26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2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2.99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32.91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45.75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28.36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2.63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24.35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80316"/>
                  </a:ext>
                </a:extLst>
              </a:tr>
              <a:tr h="17973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Belén de Umbría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16.48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F2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17.91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2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14.34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3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2.79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29.75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45.75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11.98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F4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10.66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F5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26.41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820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7879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San Andrés y Providencia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153C27D-DF48-D6CF-5591-EF82D311819D}"/>
              </a:ext>
            </a:extLst>
          </p:cNvPr>
          <p:cNvSpPr txBox="1"/>
          <p:nvPr/>
        </p:nvSpPr>
        <p:spPr>
          <a:xfrm>
            <a:off x="3468842" y="2994188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3D622D0-8DC7-A4CA-AB14-41D588B19884}"/>
              </a:ext>
            </a:extLst>
          </p:cNvPr>
          <p:cNvSpPr txBox="1"/>
          <p:nvPr/>
        </p:nvSpPr>
        <p:spPr>
          <a:xfrm>
            <a:off x="5948933" y="2994187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50CD2E8-8D38-8601-8F10-854FB793FF89}"/>
              </a:ext>
            </a:extLst>
          </p:cNvPr>
          <p:cNvSpPr txBox="1"/>
          <p:nvPr/>
        </p:nvSpPr>
        <p:spPr>
          <a:xfrm>
            <a:off x="8740877" y="2994187"/>
            <a:ext cx="31105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A09F478-6846-505C-FFBA-18EC1598D430}"/>
              </a:ext>
            </a:extLst>
          </p:cNvPr>
          <p:cNvSpPr txBox="1"/>
          <p:nvPr/>
        </p:nvSpPr>
        <p:spPr>
          <a:xfrm>
            <a:off x="5366083" y="258605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Verdana"/>
                <a:ea typeface="Verdana"/>
              </a:rPr>
              <a:t>Radar de Servicios Públicos Domiciliarios por municipios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EDEDF8A-E61C-E6DE-AA7E-45A21C348D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416710"/>
              </p:ext>
            </p:extLst>
          </p:nvPr>
        </p:nvGraphicFramePr>
        <p:xfrm>
          <a:off x="633465" y="3594894"/>
          <a:ext cx="11040378" cy="1207828"/>
        </p:xfrm>
        <a:graphic>
          <a:graphicData uri="http://schemas.openxmlformats.org/drawingml/2006/table">
            <a:tbl>
              <a:tblPr/>
              <a:tblGrid>
                <a:gridCol w="1494909">
                  <a:extLst>
                    <a:ext uri="{9D8B030D-6E8A-4147-A177-3AD203B41FA5}">
                      <a16:colId xmlns:a16="http://schemas.microsoft.com/office/drawing/2014/main" val="1627913561"/>
                    </a:ext>
                  </a:extLst>
                </a:gridCol>
                <a:gridCol w="1001177">
                  <a:extLst>
                    <a:ext uri="{9D8B030D-6E8A-4147-A177-3AD203B41FA5}">
                      <a16:colId xmlns:a16="http://schemas.microsoft.com/office/drawing/2014/main" val="863315062"/>
                    </a:ext>
                  </a:extLst>
                </a:gridCol>
                <a:gridCol w="1001177">
                  <a:extLst>
                    <a:ext uri="{9D8B030D-6E8A-4147-A177-3AD203B41FA5}">
                      <a16:colId xmlns:a16="http://schemas.microsoft.com/office/drawing/2014/main" val="3300251410"/>
                    </a:ext>
                  </a:extLst>
                </a:gridCol>
                <a:gridCol w="1001177">
                  <a:extLst>
                    <a:ext uri="{9D8B030D-6E8A-4147-A177-3AD203B41FA5}">
                      <a16:colId xmlns:a16="http://schemas.microsoft.com/office/drawing/2014/main" val="3195744705"/>
                    </a:ext>
                  </a:extLst>
                </a:gridCol>
                <a:gridCol w="1179469">
                  <a:extLst>
                    <a:ext uri="{9D8B030D-6E8A-4147-A177-3AD203B41FA5}">
                      <a16:colId xmlns:a16="http://schemas.microsoft.com/office/drawing/2014/main" val="309500263"/>
                    </a:ext>
                  </a:extLst>
                </a:gridCol>
                <a:gridCol w="1179469">
                  <a:extLst>
                    <a:ext uri="{9D8B030D-6E8A-4147-A177-3AD203B41FA5}">
                      <a16:colId xmlns:a16="http://schemas.microsoft.com/office/drawing/2014/main" val="2673071309"/>
                    </a:ext>
                  </a:extLst>
                </a:gridCol>
                <a:gridCol w="1179469">
                  <a:extLst>
                    <a:ext uri="{9D8B030D-6E8A-4147-A177-3AD203B41FA5}">
                      <a16:colId xmlns:a16="http://schemas.microsoft.com/office/drawing/2014/main" val="4120397128"/>
                    </a:ext>
                  </a:extLst>
                </a:gridCol>
                <a:gridCol w="1001177">
                  <a:extLst>
                    <a:ext uri="{9D8B030D-6E8A-4147-A177-3AD203B41FA5}">
                      <a16:colId xmlns:a16="http://schemas.microsoft.com/office/drawing/2014/main" val="4192987373"/>
                    </a:ext>
                  </a:extLst>
                </a:gridCol>
                <a:gridCol w="1001177">
                  <a:extLst>
                    <a:ext uri="{9D8B030D-6E8A-4147-A177-3AD203B41FA5}">
                      <a16:colId xmlns:a16="http://schemas.microsoft.com/office/drawing/2014/main" val="4016301261"/>
                    </a:ext>
                  </a:extLst>
                </a:gridCol>
                <a:gridCol w="1001177">
                  <a:extLst>
                    <a:ext uri="{9D8B030D-6E8A-4147-A177-3AD203B41FA5}">
                      <a16:colId xmlns:a16="http://schemas.microsoft.com/office/drawing/2014/main" val="3837328746"/>
                    </a:ext>
                  </a:extLst>
                </a:gridCol>
              </a:tblGrid>
              <a:tr h="835718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RADAR.SPD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Corrupción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 Vulneración SPD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 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 Corrupción Oculta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 Capacidad Institucional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 Agua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 Energia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2.3 Aseo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009799"/>
                  </a:ext>
                </a:extLst>
              </a:tr>
              <a:tr h="27857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 Andrés y Providencia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14.63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3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7.55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6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25.25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6.74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F6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17.21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2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57.17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31.83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12.91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F4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36.75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830714"/>
                  </a:ext>
                </a:extLst>
              </a:tr>
            </a:tbl>
          </a:graphicData>
        </a:graphic>
      </p:graphicFrame>
      <p:pic>
        <p:nvPicPr>
          <p:cNvPr id="13" name="Imagen 12">
            <a:extLst>
              <a:ext uri="{FF2B5EF4-FFF2-40B4-BE49-F238E27FC236}">
                <a16:creationId xmlns:a16="http://schemas.microsoft.com/office/drawing/2014/main" id="{081B9494-EEC7-7931-0D33-E73F85B13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676" y="1277567"/>
            <a:ext cx="607991" cy="90069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F193318-60C9-DEAD-29ED-62E5F6184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101" y="928582"/>
            <a:ext cx="461235" cy="62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29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Santander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7A7DB78-8E84-B2C9-69FE-4C4824409E40}"/>
              </a:ext>
            </a:extLst>
          </p:cNvPr>
          <p:cNvSpPr txBox="1"/>
          <p:nvPr/>
        </p:nvSpPr>
        <p:spPr>
          <a:xfrm>
            <a:off x="2847812" y="309118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C77A6BE-1C77-A692-D551-1365C82A6A58}"/>
              </a:ext>
            </a:extLst>
          </p:cNvPr>
          <p:cNvSpPr txBox="1"/>
          <p:nvPr/>
        </p:nvSpPr>
        <p:spPr>
          <a:xfrm>
            <a:off x="5318378" y="309118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BC693BD-6899-0E0E-AE00-787E78CD837E}"/>
              </a:ext>
            </a:extLst>
          </p:cNvPr>
          <p:cNvSpPr txBox="1"/>
          <p:nvPr/>
        </p:nvSpPr>
        <p:spPr>
          <a:xfrm>
            <a:off x="9045678" y="3091185"/>
            <a:ext cx="3120054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F1DBD71-8E67-9731-1801-2BD6EF91FDFD}"/>
              </a:ext>
            </a:extLst>
          </p:cNvPr>
          <p:cNvSpPr txBox="1"/>
          <p:nvPr/>
        </p:nvSpPr>
        <p:spPr>
          <a:xfrm>
            <a:off x="732916" y="1735526"/>
            <a:ext cx="63419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 Domiciliarios</a:t>
            </a:r>
            <a:endParaRPr lang="es-CO" sz="12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6390791-46D8-10C3-77E0-84B65BCF6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3053" y="29925"/>
            <a:ext cx="3492679" cy="2997354"/>
          </a:xfrm>
          <a:prstGeom prst="rect">
            <a:avLst/>
          </a:prstGeom>
        </p:spPr>
      </p:pic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A2C7F897-BDFE-B72D-B37D-332959858F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261232"/>
              </p:ext>
            </p:extLst>
          </p:nvPr>
        </p:nvGraphicFramePr>
        <p:xfrm>
          <a:off x="633464" y="3418984"/>
          <a:ext cx="11314695" cy="3174859"/>
        </p:xfrm>
        <a:graphic>
          <a:graphicData uri="http://schemas.openxmlformats.org/drawingml/2006/table">
            <a:tbl>
              <a:tblPr/>
              <a:tblGrid>
                <a:gridCol w="1532052">
                  <a:extLst>
                    <a:ext uri="{9D8B030D-6E8A-4147-A177-3AD203B41FA5}">
                      <a16:colId xmlns:a16="http://schemas.microsoft.com/office/drawing/2014/main" val="532152986"/>
                    </a:ext>
                  </a:extLst>
                </a:gridCol>
                <a:gridCol w="1026053">
                  <a:extLst>
                    <a:ext uri="{9D8B030D-6E8A-4147-A177-3AD203B41FA5}">
                      <a16:colId xmlns:a16="http://schemas.microsoft.com/office/drawing/2014/main" val="2947067734"/>
                    </a:ext>
                  </a:extLst>
                </a:gridCol>
                <a:gridCol w="1026053">
                  <a:extLst>
                    <a:ext uri="{9D8B030D-6E8A-4147-A177-3AD203B41FA5}">
                      <a16:colId xmlns:a16="http://schemas.microsoft.com/office/drawing/2014/main" val="2305176369"/>
                    </a:ext>
                  </a:extLst>
                </a:gridCol>
                <a:gridCol w="1026053">
                  <a:extLst>
                    <a:ext uri="{9D8B030D-6E8A-4147-A177-3AD203B41FA5}">
                      <a16:colId xmlns:a16="http://schemas.microsoft.com/office/drawing/2014/main" val="4264763876"/>
                    </a:ext>
                  </a:extLst>
                </a:gridCol>
                <a:gridCol w="1208775">
                  <a:extLst>
                    <a:ext uri="{9D8B030D-6E8A-4147-A177-3AD203B41FA5}">
                      <a16:colId xmlns:a16="http://schemas.microsoft.com/office/drawing/2014/main" val="4182606096"/>
                    </a:ext>
                  </a:extLst>
                </a:gridCol>
                <a:gridCol w="1208775">
                  <a:extLst>
                    <a:ext uri="{9D8B030D-6E8A-4147-A177-3AD203B41FA5}">
                      <a16:colId xmlns:a16="http://schemas.microsoft.com/office/drawing/2014/main" val="1995890811"/>
                    </a:ext>
                  </a:extLst>
                </a:gridCol>
                <a:gridCol w="1208775">
                  <a:extLst>
                    <a:ext uri="{9D8B030D-6E8A-4147-A177-3AD203B41FA5}">
                      <a16:colId xmlns:a16="http://schemas.microsoft.com/office/drawing/2014/main" val="2994071168"/>
                    </a:ext>
                  </a:extLst>
                </a:gridCol>
                <a:gridCol w="1026053">
                  <a:extLst>
                    <a:ext uri="{9D8B030D-6E8A-4147-A177-3AD203B41FA5}">
                      <a16:colId xmlns:a16="http://schemas.microsoft.com/office/drawing/2014/main" val="440458890"/>
                    </a:ext>
                  </a:extLst>
                </a:gridCol>
                <a:gridCol w="1026053">
                  <a:extLst>
                    <a:ext uri="{9D8B030D-6E8A-4147-A177-3AD203B41FA5}">
                      <a16:colId xmlns:a16="http://schemas.microsoft.com/office/drawing/2014/main" val="688450076"/>
                    </a:ext>
                  </a:extLst>
                </a:gridCol>
                <a:gridCol w="1026053">
                  <a:extLst>
                    <a:ext uri="{9D8B030D-6E8A-4147-A177-3AD203B41FA5}">
                      <a16:colId xmlns:a16="http://schemas.microsoft.com/office/drawing/2014/main" val="1024947231"/>
                    </a:ext>
                  </a:extLst>
                </a:gridCol>
              </a:tblGrid>
              <a:tr h="732659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RADAR.SPD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Corrupción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 Vulneración SPD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 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 Corrupción Oculta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 Capacidad Institucional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 Agua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 </a:t>
                      </a:r>
                      <a:r>
                        <a:rPr lang="es-CO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Energia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2.3 Aseo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475902"/>
                  </a:ext>
                </a:extLst>
              </a:tr>
              <a:tr h="24422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Bucaramanga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27.13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33.30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17.81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9F3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35.72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51.13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50.92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2.70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59.27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E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426054"/>
                  </a:ext>
                </a:extLst>
              </a:tr>
              <a:tr h="24422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Capitanejo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27.61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18.79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F3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40.84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5.99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30.45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51.13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54.74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13.65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5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67.41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524273"/>
                  </a:ext>
                </a:extLst>
              </a:tr>
              <a:tr h="24422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California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24.23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31.73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22.74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F1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29.93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51.13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40.61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16.62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F4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168454"/>
                  </a:ext>
                </a:extLst>
              </a:tr>
              <a:tr h="24422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Sabana de Torres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19.78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F2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38.12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32.03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51.13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59.49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E4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62.62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108758"/>
                  </a:ext>
                </a:extLst>
              </a:tr>
              <a:tr h="24422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El Carmen de Chucurí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26.90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17.19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F3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41.46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2.64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29.93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51.13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50.21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8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22.16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F2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62.56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603762"/>
                  </a:ext>
                </a:extLst>
              </a:tr>
              <a:tr h="24422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Suratá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26.71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21.32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2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34.79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14.44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4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29.93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51.13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11.65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F5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62.37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429278"/>
                  </a:ext>
                </a:extLst>
              </a:tr>
              <a:tr h="24422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 Benito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26.45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17.50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F3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39.88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29.93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51.13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54.32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6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12.67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F5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65.44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787215"/>
                  </a:ext>
                </a:extLst>
              </a:tr>
              <a:tr h="24422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Charta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20.55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F2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34.52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F5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29.93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51.13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37.63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21.11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2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55.14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334031"/>
                  </a:ext>
                </a:extLst>
              </a:tr>
              <a:tr h="24422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Onzaga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26.01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19.12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F3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36.36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D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4.53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31.50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51.13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22.58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F1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52.41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759507"/>
                  </a:ext>
                </a:extLst>
              </a:tr>
              <a:tr h="24422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Albania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25.89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F0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19.39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F3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35.63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8.92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F6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29.93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51.13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47.61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16.81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3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49.32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364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025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Amazonas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1EBA9A0-3B6D-2E60-62D9-345AADDB51D3}"/>
              </a:ext>
            </a:extLst>
          </p:cNvPr>
          <p:cNvSpPr txBox="1"/>
          <p:nvPr/>
        </p:nvSpPr>
        <p:spPr>
          <a:xfrm>
            <a:off x="2471214" y="4056102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7056CC3-B79B-021F-EF77-2C2F456CE8D6}"/>
              </a:ext>
            </a:extLst>
          </p:cNvPr>
          <p:cNvSpPr txBox="1"/>
          <p:nvPr/>
        </p:nvSpPr>
        <p:spPr>
          <a:xfrm>
            <a:off x="5701747" y="4056101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B3CA1C6-F1A8-40BB-39EA-88EF98A67B5E}"/>
              </a:ext>
            </a:extLst>
          </p:cNvPr>
          <p:cNvSpPr txBox="1"/>
          <p:nvPr/>
        </p:nvSpPr>
        <p:spPr>
          <a:xfrm>
            <a:off x="8845360" y="4056101"/>
            <a:ext cx="3045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F13E67E-A289-A4F5-59F8-A424BE0ABA4F}"/>
              </a:ext>
            </a:extLst>
          </p:cNvPr>
          <p:cNvSpPr txBox="1"/>
          <p:nvPr/>
        </p:nvSpPr>
        <p:spPr>
          <a:xfrm>
            <a:off x="5366083" y="350045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Verdana"/>
                <a:ea typeface="Verdana"/>
              </a:rPr>
              <a:t>Radar de Servicios Públicos Domiciliarios por municipios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015C6E0-C499-9BFA-4131-B81225B08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50" y="937625"/>
            <a:ext cx="4534133" cy="2902099"/>
          </a:xfrm>
          <a:prstGeom prst="rect">
            <a:avLst/>
          </a:prstGeom>
        </p:spPr>
      </p:pic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32CD155E-9BE1-BF1A-538A-CBA3EC533A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159271"/>
              </p:ext>
            </p:extLst>
          </p:nvPr>
        </p:nvGraphicFramePr>
        <p:xfrm>
          <a:off x="426720" y="4428863"/>
          <a:ext cx="11285052" cy="1375664"/>
        </p:xfrm>
        <a:graphic>
          <a:graphicData uri="http://schemas.openxmlformats.org/drawingml/2006/table">
            <a:tbl>
              <a:tblPr/>
              <a:tblGrid>
                <a:gridCol w="1528038">
                  <a:extLst>
                    <a:ext uri="{9D8B030D-6E8A-4147-A177-3AD203B41FA5}">
                      <a16:colId xmlns:a16="http://schemas.microsoft.com/office/drawing/2014/main" val="1534115945"/>
                    </a:ext>
                  </a:extLst>
                </a:gridCol>
                <a:gridCol w="1023365">
                  <a:extLst>
                    <a:ext uri="{9D8B030D-6E8A-4147-A177-3AD203B41FA5}">
                      <a16:colId xmlns:a16="http://schemas.microsoft.com/office/drawing/2014/main" val="2207186232"/>
                    </a:ext>
                  </a:extLst>
                </a:gridCol>
                <a:gridCol w="1023365">
                  <a:extLst>
                    <a:ext uri="{9D8B030D-6E8A-4147-A177-3AD203B41FA5}">
                      <a16:colId xmlns:a16="http://schemas.microsoft.com/office/drawing/2014/main" val="3007591864"/>
                    </a:ext>
                  </a:extLst>
                </a:gridCol>
                <a:gridCol w="1023365">
                  <a:extLst>
                    <a:ext uri="{9D8B030D-6E8A-4147-A177-3AD203B41FA5}">
                      <a16:colId xmlns:a16="http://schemas.microsoft.com/office/drawing/2014/main" val="2815657620"/>
                    </a:ext>
                  </a:extLst>
                </a:gridCol>
                <a:gridCol w="1205608">
                  <a:extLst>
                    <a:ext uri="{9D8B030D-6E8A-4147-A177-3AD203B41FA5}">
                      <a16:colId xmlns:a16="http://schemas.microsoft.com/office/drawing/2014/main" val="2862659110"/>
                    </a:ext>
                  </a:extLst>
                </a:gridCol>
                <a:gridCol w="1205608">
                  <a:extLst>
                    <a:ext uri="{9D8B030D-6E8A-4147-A177-3AD203B41FA5}">
                      <a16:colId xmlns:a16="http://schemas.microsoft.com/office/drawing/2014/main" val="494298628"/>
                    </a:ext>
                  </a:extLst>
                </a:gridCol>
                <a:gridCol w="1205608">
                  <a:extLst>
                    <a:ext uri="{9D8B030D-6E8A-4147-A177-3AD203B41FA5}">
                      <a16:colId xmlns:a16="http://schemas.microsoft.com/office/drawing/2014/main" val="3561134884"/>
                    </a:ext>
                  </a:extLst>
                </a:gridCol>
                <a:gridCol w="1023365">
                  <a:extLst>
                    <a:ext uri="{9D8B030D-6E8A-4147-A177-3AD203B41FA5}">
                      <a16:colId xmlns:a16="http://schemas.microsoft.com/office/drawing/2014/main" val="4013805358"/>
                    </a:ext>
                  </a:extLst>
                </a:gridCol>
                <a:gridCol w="1023365">
                  <a:extLst>
                    <a:ext uri="{9D8B030D-6E8A-4147-A177-3AD203B41FA5}">
                      <a16:colId xmlns:a16="http://schemas.microsoft.com/office/drawing/2014/main" val="3441501345"/>
                    </a:ext>
                  </a:extLst>
                </a:gridCol>
                <a:gridCol w="1023365">
                  <a:extLst>
                    <a:ext uri="{9D8B030D-6E8A-4147-A177-3AD203B41FA5}">
                      <a16:colId xmlns:a16="http://schemas.microsoft.com/office/drawing/2014/main" val="1692280304"/>
                    </a:ext>
                  </a:extLst>
                </a:gridCol>
              </a:tblGrid>
              <a:tr h="825398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RADAR.SPD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Corrupción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 Vulneración SPD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 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 Corrupción Oculta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 Capacidad Institucional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 Agua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 Energia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2.3 Aseo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3968829"/>
                  </a:ext>
                </a:extLst>
              </a:tr>
              <a:tr h="27513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Leticia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41.74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B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46.23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35.02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F7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67.31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E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67.84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58.81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E5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10.97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3F5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35.52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006301"/>
                  </a:ext>
                </a:extLst>
              </a:tr>
              <a:tr h="27513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Puerto Nariño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39.66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43.89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33.31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1.83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66.78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67.84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37.57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27.17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653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78783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Sucre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0BDF002-5B50-3433-FDB4-09911137C1FF}"/>
              </a:ext>
            </a:extLst>
          </p:cNvPr>
          <p:cNvSpPr txBox="1"/>
          <p:nvPr/>
        </p:nvSpPr>
        <p:spPr>
          <a:xfrm>
            <a:off x="2790662" y="300292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36DB86D-0DA4-FCDD-C688-9F29A3822C1F}"/>
              </a:ext>
            </a:extLst>
          </p:cNvPr>
          <p:cNvSpPr txBox="1"/>
          <p:nvPr/>
        </p:nvSpPr>
        <p:spPr>
          <a:xfrm>
            <a:off x="5175503" y="300292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18FF38-D467-95C8-6711-64B4BA197F83}"/>
              </a:ext>
            </a:extLst>
          </p:cNvPr>
          <p:cNvSpPr txBox="1"/>
          <p:nvPr/>
        </p:nvSpPr>
        <p:spPr>
          <a:xfrm>
            <a:off x="8780045" y="3002920"/>
            <a:ext cx="309041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4EEB856-55B5-4523-32C4-6FBCE9AE89B3}"/>
              </a:ext>
            </a:extLst>
          </p:cNvPr>
          <p:cNvSpPr txBox="1"/>
          <p:nvPr/>
        </p:nvSpPr>
        <p:spPr>
          <a:xfrm>
            <a:off x="457201" y="2223700"/>
            <a:ext cx="91265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 Domiciliarios</a:t>
            </a:r>
            <a:endParaRPr lang="es-CO" sz="12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C8D0CBC-912F-7889-A93E-E7671A7B3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9149" y="8186"/>
            <a:ext cx="2952902" cy="2940201"/>
          </a:xfrm>
          <a:prstGeom prst="rect">
            <a:avLst/>
          </a:prstGeom>
        </p:spPr>
      </p:pic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F14DCADC-37BA-E06A-0D58-07B00102EA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389756"/>
              </p:ext>
            </p:extLst>
          </p:nvPr>
        </p:nvGraphicFramePr>
        <p:xfrm>
          <a:off x="457200" y="3578080"/>
          <a:ext cx="11413255" cy="2940094"/>
        </p:xfrm>
        <a:graphic>
          <a:graphicData uri="http://schemas.openxmlformats.org/drawingml/2006/table">
            <a:tbl>
              <a:tblPr/>
              <a:tblGrid>
                <a:gridCol w="1545397">
                  <a:extLst>
                    <a:ext uri="{9D8B030D-6E8A-4147-A177-3AD203B41FA5}">
                      <a16:colId xmlns:a16="http://schemas.microsoft.com/office/drawing/2014/main" val="2404934487"/>
                    </a:ext>
                  </a:extLst>
                </a:gridCol>
                <a:gridCol w="1034991">
                  <a:extLst>
                    <a:ext uri="{9D8B030D-6E8A-4147-A177-3AD203B41FA5}">
                      <a16:colId xmlns:a16="http://schemas.microsoft.com/office/drawing/2014/main" val="366142171"/>
                    </a:ext>
                  </a:extLst>
                </a:gridCol>
                <a:gridCol w="1034991">
                  <a:extLst>
                    <a:ext uri="{9D8B030D-6E8A-4147-A177-3AD203B41FA5}">
                      <a16:colId xmlns:a16="http://schemas.microsoft.com/office/drawing/2014/main" val="354850757"/>
                    </a:ext>
                  </a:extLst>
                </a:gridCol>
                <a:gridCol w="1034991">
                  <a:extLst>
                    <a:ext uri="{9D8B030D-6E8A-4147-A177-3AD203B41FA5}">
                      <a16:colId xmlns:a16="http://schemas.microsoft.com/office/drawing/2014/main" val="1869871907"/>
                    </a:ext>
                  </a:extLst>
                </a:gridCol>
                <a:gridCol w="1219304">
                  <a:extLst>
                    <a:ext uri="{9D8B030D-6E8A-4147-A177-3AD203B41FA5}">
                      <a16:colId xmlns:a16="http://schemas.microsoft.com/office/drawing/2014/main" val="3406209936"/>
                    </a:ext>
                  </a:extLst>
                </a:gridCol>
                <a:gridCol w="1219304">
                  <a:extLst>
                    <a:ext uri="{9D8B030D-6E8A-4147-A177-3AD203B41FA5}">
                      <a16:colId xmlns:a16="http://schemas.microsoft.com/office/drawing/2014/main" val="2722572008"/>
                    </a:ext>
                  </a:extLst>
                </a:gridCol>
                <a:gridCol w="1219304">
                  <a:extLst>
                    <a:ext uri="{9D8B030D-6E8A-4147-A177-3AD203B41FA5}">
                      <a16:colId xmlns:a16="http://schemas.microsoft.com/office/drawing/2014/main" val="2175275447"/>
                    </a:ext>
                  </a:extLst>
                </a:gridCol>
                <a:gridCol w="1034991">
                  <a:extLst>
                    <a:ext uri="{9D8B030D-6E8A-4147-A177-3AD203B41FA5}">
                      <a16:colId xmlns:a16="http://schemas.microsoft.com/office/drawing/2014/main" val="1026577284"/>
                    </a:ext>
                  </a:extLst>
                </a:gridCol>
                <a:gridCol w="1034991">
                  <a:extLst>
                    <a:ext uri="{9D8B030D-6E8A-4147-A177-3AD203B41FA5}">
                      <a16:colId xmlns:a16="http://schemas.microsoft.com/office/drawing/2014/main" val="2529305379"/>
                    </a:ext>
                  </a:extLst>
                </a:gridCol>
                <a:gridCol w="1034991">
                  <a:extLst>
                    <a:ext uri="{9D8B030D-6E8A-4147-A177-3AD203B41FA5}">
                      <a16:colId xmlns:a16="http://schemas.microsoft.com/office/drawing/2014/main" val="237792042"/>
                    </a:ext>
                  </a:extLst>
                </a:gridCol>
              </a:tblGrid>
              <a:tr h="678484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RADAR.SPD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Corrupción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 Vulneración SPD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 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 Corrupción Oculta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 Capacidad Institucional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 Agua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 Energia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2.3 Aseo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5159600"/>
                  </a:ext>
                </a:extLst>
              </a:tr>
              <a:tr h="22616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Santiago de Tolú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46.34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43.89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50.02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CE7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4.01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C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60.39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38.87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61.67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E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E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500692"/>
                  </a:ext>
                </a:extLst>
              </a:tr>
              <a:tr h="22616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 Onofre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45.63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46.60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44.18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64.08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38.87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43.66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44.79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255346"/>
                  </a:ext>
                </a:extLst>
              </a:tr>
              <a:tr h="22616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Ovejas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46.30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43.52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2.48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64.08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38.87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47.61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8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39.63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43.11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8892157"/>
                  </a:ext>
                </a:extLst>
              </a:tr>
              <a:tr h="22616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Guaranda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44.65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46.48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41.92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64.08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38.87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8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32.85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49.61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061051"/>
                  </a:ext>
                </a:extLst>
              </a:tr>
              <a:tr h="22616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 Marcos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44.43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46.07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41.97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63.02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38.87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7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27.77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55.09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E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157336"/>
                  </a:ext>
                </a:extLst>
              </a:tr>
              <a:tr h="22616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Galeras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44.41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45.78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42.37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F7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61.44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E2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38.87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48.52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29.08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56.62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E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467614"/>
                  </a:ext>
                </a:extLst>
              </a:tr>
              <a:tr h="22616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Majagual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47.80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39.31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6.76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F7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64.08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38.87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39.01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32.71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53.13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323558"/>
                  </a:ext>
                </a:extLst>
              </a:tr>
              <a:tr h="22616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 Benito Abad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44.35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43.92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1.73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61.97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E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38.87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38.55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45.74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51.03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405111"/>
                  </a:ext>
                </a:extLst>
              </a:tr>
              <a:tr h="22616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 Luis de Sincé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43.82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45.46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41.36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4.90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61.97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E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38.87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36.83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C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43.86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45.41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871690"/>
                  </a:ext>
                </a:extLst>
              </a:tr>
              <a:tr h="22616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Sincelejo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48.77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36.35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10.75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5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63.55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38.87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28.87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35.53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52.96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71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7767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Tolima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0FA90DA-CAD6-148C-DAA3-C8289B232AA3}"/>
              </a:ext>
            </a:extLst>
          </p:cNvPr>
          <p:cNvSpPr txBox="1"/>
          <p:nvPr/>
        </p:nvSpPr>
        <p:spPr>
          <a:xfrm>
            <a:off x="2790027" y="308991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F86403E-336C-83D1-73FD-6FB7EAA60F87}"/>
              </a:ext>
            </a:extLst>
          </p:cNvPr>
          <p:cNvSpPr txBox="1"/>
          <p:nvPr/>
        </p:nvSpPr>
        <p:spPr>
          <a:xfrm>
            <a:off x="5165343" y="308991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569FE62-BE70-3FD2-BA1B-75D35D8E72EA}"/>
              </a:ext>
            </a:extLst>
          </p:cNvPr>
          <p:cNvSpPr txBox="1"/>
          <p:nvPr/>
        </p:nvSpPr>
        <p:spPr>
          <a:xfrm>
            <a:off x="8780117" y="3089915"/>
            <a:ext cx="309033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5DE87F7-B750-CE24-68FE-0F6A387255C1}"/>
              </a:ext>
            </a:extLst>
          </p:cNvPr>
          <p:cNvSpPr txBox="1"/>
          <p:nvPr/>
        </p:nvSpPr>
        <p:spPr>
          <a:xfrm>
            <a:off x="633465" y="1830893"/>
            <a:ext cx="85677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 Domiciliarios</a:t>
            </a:r>
            <a:endParaRPr lang="es-CO" sz="12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C3208EE-7B24-81B0-B857-24B21116F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0117" y="93516"/>
            <a:ext cx="3352972" cy="2959252"/>
          </a:xfrm>
          <a:prstGeom prst="rect">
            <a:avLst/>
          </a:prstGeom>
        </p:spPr>
      </p:pic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F7AFBB26-5DF9-2219-A4BA-CE153E5260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978209"/>
              </p:ext>
            </p:extLst>
          </p:nvPr>
        </p:nvGraphicFramePr>
        <p:xfrm>
          <a:off x="356506" y="3491086"/>
          <a:ext cx="11513950" cy="3102750"/>
        </p:xfrm>
        <a:graphic>
          <a:graphicData uri="http://schemas.openxmlformats.org/drawingml/2006/table">
            <a:tbl>
              <a:tblPr/>
              <a:tblGrid>
                <a:gridCol w="1559032">
                  <a:extLst>
                    <a:ext uri="{9D8B030D-6E8A-4147-A177-3AD203B41FA5}">
                      <a16:colId xmlns:a16="http://schemas.microsoft.com/office/drawing/2014/main" val="2426393674"/>
                    </a:ext>
                  </a:extLst>
                </a:gridCol>
                <a:gridCol w="1044122">
                  <a:extLst>
                    <a:ext uri="{9D8B030D-6E8A-4147-A177-3AD203B41FA5}">
                      <a16:colId xmlns:a16="http://schemas.microsoft.com/office/drawing/2014/main" val="2488447189"/>
                    </a:ext>
                  </a:extLst>
                </a:gridCol>
                <a:gridCol w="1044122">
                  <a:extLst>
                    <a:ext uri="{9D8B030D-6E8A-4147-A177-3AD203B41FA5}">
                      <a16:colId xmlns:a16="http://schemas.microsoft.com/office/drawing/2014/main" val="1389225197"/>
                    </a:ext>
                  </a:extLst>
                </a:gridCol>
                <a:gridCol w="1044122">
                  <a:extLst>
                    <a:ext uri="{9D8B030D-6E8A-4147-A177-3AD203B41FA5}">
                      <a16:colId xmlns:a16="http://schemas.microsoft.com/office/drawing/2014/main" val="3043854665"/>
                    </a:ext>
                  </a:extLst>
                </a:gridCol>
                <a:gridCol w="1230062">
                  <a:extLst>
                    <a:ext uri="{9D8B030D-6E8A-4147-A177-3AD203B41FA5}">
                      <a16:colId xmlns:a16="http://schemas.microsoft.com/office/drawing/2014/main" val="2242619780"/>
                    </a:ext>
                  </a:extLst>
                </a:gridCol>
                <a:gridCol w="1230062">
                  <a:extLst>
                    <a:ext uri="{9D8B030D-6E8A-4147-A177-3AD203B41FA5}">
                      <a16:colId xmlns:a16="http://schemas.microsoft.com/office/drawing/2014/main" val="739735856"/>
                    </a:ext>
                  </a:extLst>
                </a:gridCol>
                <a:gridCol w="1230062">
                  <a:extLst>
                    <a:ext uri="{9D8B030D-6E8A-4147-A177-3AD203B41FA5}">
                      <a16:colId xmlns:a16="http://schemas.microsoft.com/office/drawing/2014/main" val="463011975"/>
                    </a:ext>
                  </a:extLst>
                </a:gridCol>
                <a:gridCol w="1044122">
                  <a:extLst>
                    <a:ext uri="{9D8B030D-6E8A-4147-A177-3AD203B41FA5}">
                      <a16:colId xmlns:a16="http://schemas.microsoft.com/office/drawing/2014/main" val="824557214"/>
                    </a:ext>
                  </a:extLst>
                </a:gridCol>
                <a:gridCol w="1044122">
                  <a:extLst>
                    <a:ext uri="{9D8B030D-6E8A-4147-A177-3AD203B41FA5}">
                      <a16:colId xmlns:a16="http://schemas.microsoft.com/office/drawing/2014/main" val="3643323720"/>
                    </a:ext>
                  </a:extLst>
                </a:gridCol>
                <a:gridCol w="1044122">
                  <a:extLst>
                    <a:ext uri="{9D8B030D-6E8A-4147-A177-3AD203B41FA5}">
                      <a16:colId xmlns:a16="http://schemas.microsoft.com/office/drawing/2014/main" val="2549527577"/>
                    </a:ext>
                  </a:extLst>
                </a:gridCol>
              </a:tblGrid>
              <a:tr h="716020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RADAR.SPD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Corrupción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 Vulneración SPD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 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 Corrupción Oculta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 Capacidad Institucional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 Agua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 Energia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2.3 Aseo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569760"/>
                  </a:ext>
                </a:extLst>
              </a:tr>
              <a:tr h="23867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Rioblanco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35.38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25.70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EF1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49.90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38.44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43.24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69.06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5E3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18.27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7F4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74.84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858281"/>
                  </a:ext>
                </a:extLst>
              </a:tr>
              <a:tr h="23867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Cunday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34.74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28.53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F0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44.05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F4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36.34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43.24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56.48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17.71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F4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71.86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E2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173227"/>
                  </a:ext>
                </a:extLst>
              </a:tr>
              <a:tr h="23867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Ambalema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33.82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26.02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F1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45.51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5.01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38.44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43.24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46.44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38.20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58.29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903696"/>
                  </a:ext>
                </a:extLst>
              </a:tr>
              <a:tr h="23867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Ibagué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32.65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31.84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F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33.87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18.01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F4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40.02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43.24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48.66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8.78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54.49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954515"/>
                  </a:ext>
                </a:extLst>
              </a:tr>
              <a:tr h="23867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Chaparral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32.08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F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26.87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39.91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6.23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38.97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43.24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44.52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25.33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F2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59.83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614457"/>
                  </a:ext>
                </a:extLst>
              </a:tr>
              <a:tr h="23867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Honda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32.05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F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29.81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35.42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15.82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5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38.44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43.24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43.36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19.23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F3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51.92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563782"/>
                  </a:ext>
                </a:extLst>
              </a:tr>
              <a:tr h="23867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Natagaima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31.69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F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24.64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F2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42.28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4.66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36.86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43.24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53.76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19.73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F3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64.41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E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671308"/>
                  </a:ext>
                </a:extLst>
              </a:tr>
              <a:tr h="23867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Venadillo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31.64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F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30.36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33.56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F3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36.34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43.24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45.58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11.95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F6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52.75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86742"/>
                  </a:ext>
                </a:extLst>
              </a:tr>
              <a:tr h="23867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Ortega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31.63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F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25.15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F2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41.36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3.72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37.92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43.24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47.73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24.18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2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62.98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E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21553"/>
                  </a:ext>
                </a:extLst>
              </a:tr>
              <a:tr h="23867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Alpujarra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31.44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25.65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F1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40.12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7.57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36.86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43.24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26.96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57.48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83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9179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1"/>
            <a:ext cx="5694581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Valle del Cauca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75C3A81-3E82-DF4C-6140-08DCC56FD398}"/>
              </a:ext>
            </a:extLst>
          </p:cNvPr>
          <p:cNvSpPr txBox="1"/>
          <p:nvPr/>
        </p:nvSpPr>
        <p:spPr>
          <a:xfrm>
            <a:off x="2501737" y="289751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4ADD88D-00E1-7171-D37B-11F353AAFCA3}"/>
              </a:ext>
            </a:extLst>
          </p:cNvPr>
          <p:cNvSpPr txBox="1"/>
          <p:nvPr/>
        </p:nvSpPr>
        <p:spPr>
          <a:xfrm>
            <a:off x="4819903" y="289751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3360231-EB9F-CAB3-5634-783E036A0DC9}"/>
              </a:ext>
            </a:extLst>
          </p:cNvPr>
          <p:cNvSpPr txBox="1"/>
          <p:nvPr/>
        </p:nvSpPr>
        <p:spPr>
          <a:xfrm>
            <a:off x="8829369" y="2897510"/>
            <a:ext cx="3041088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D4ECAA2-CBF8-6F6D-F928-DD728FB787CA}"/>
              </a:ext>
            </a:extLst>
          </p:cNvPr>
          <p:cNvSpPr txBox="1"/>
          <p:nvPr/>
        </p:nvSpPr>
        <p:spPr>
          <a:xfrm>
            <a:off x="471353" y="1927739"/>
            <a:ext cx="90351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 Domiciliarios</a:t>
            </a:r>
            <a:endParaRPr lang="es-CO" sz="12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451FD66-BCD9-F964-2B44-9A77C27BC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850" y="49969"/>
            <a:ext cx="4083260" cy="2844946"/>
          </a:xfrm>
          <a:prstGeom prst="rect">
            <a:avLst/>
          </a:prstGeom>
        </p:spPr>
      </p:pic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618DFE52-FFB6-38AD-04D1-A56B1C6907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594403"/>
              </p:ext>
            </p:extLst>
          </p:nvPr>
        </p:nvGraphicFramePr>
        <p:xfrm>
          <a:off x="323850" y="3259613"/>
          <a:ext cx="11451590" cy="3258567"/>
        </p:xfrm>
        <a:graphic>
          <a:graphicData uri="http://schemas.openxmlformats.org/drawingml/2006/table">
            <a:tbl>
              <a:tblPr/>
              <a:tblGrid>
                <a:gridCol w="1550588">
                  <a:extLst>
                    <a:ext uri="{9D8B030D-6E8A-4147-A177-3AD203B41FA5}">
                      <a16:colId xmlns:a16="http://schemas.microsoft.com/office/drawing/2014/main" val="3623782725"/>
                    </a:ext>
                  </a:extLst>
                </a:gridCol>
                <a:gridCol w="1038467">
                  <a:extLst>
                    <a:ext uri="{9D8B030D-6E8A-4147-A177-3AD203B41FA5}">
                      <a16:colId xmlns:a16="http://schemas.microsoft.com/office/drawing/2014/main" val="876071304"/>
                    </a:ext>
                  </a:extLst>
                </a:gridCol>
                <a:gridCol w="1038467">
                  <a:extLst>
                    <a:ext uri="{9D8B030D-6E8A-4147-A177-3AD203B41FA5}">
                      <a16:colId xmlns:a16="http://schemas.microsoft.com/office/drawing/2014/main" val="2584911905"/>
                    </a:ext>
                  </a:extLst>
                </a:gridCol>
                <a:gridCol w="1038467">
                  <a:extLst>
                    <a:ext uri="{9D8B030D-6E8A-4147-A177-3AD203B41FA5}">
                      <a16:colId xmlns:a16="http://schemas.microsoft.com/office/drawing/2014/main" val="3668275847"/>
                    </a:ext>
                  </a:extLst>
                </a:gridCol>
                <a:gridCol w="1223400">
                  <a:extLst>
                    <a:ext uri="{9D8B030D-6E8A-4147-A177-3AD203B41FA5}">
                      <a16:colId xmlns:a16="http://schemas.microsoft.com/office/drawing/2014/main" val="4130839558"/>
                    </a:ext>
                  </a:extLst>
                </a:gridCol>
                <a:gridCol w="1223400">
                  <a:extLst>
                    <a:ext uri="{9D8B030D-6E8A-4147-A177-3AD203B41FA5}">
                      <a16:colId xmlns:a16="http://schemas.microsoft.com/office/drawing/2014/main" val="2482584571"/>
                    </a:ext>
                  </a:extLst>
                </a:gridCol>
                <a:gridCol w="1223400">
                  <a:extLst>
                    <a:ext uri="{9D8B030D-6E8A-4147-A177-3AD203B41FA5}">
                      <a16:colId xmlns:a16="http://schemas.microsoft.com/office/drawing/2014/main" val="3458508370"/>
                    </a:ext>
                  </a:extLst>
                </a:gridCol>
                <a:gridCol w="1038467">
                  <a:extLst>
                    <a:ext uri="{9D8B030D-6E8A-4147-A177-3AD203B41FA5}">
                      <a16:colId xmlns:a16="http://schemas.microsoft.com/office/drawing/2014/main" val="3498364776"/>
                    </a:ext>
                  </a:extLst>
                </a:gridCol>
                <a:gridCol w="1038467">
                  <a:extLst>
                    <a:ext uri="{9D8B030D-6E8A-4147-A177-3AD203B41FA5}">
                      <a16:colId xmlns:a16="http://schemas.microsoft.com/office/drawing/2014/main" val="1043958606"/>
                    </a:ext>
                  </a:extLst>
                </a:gridCol>
                <a:gridCol w="1038467">
                  <a:extLst>
                    <a:ext uri="{9D8B030D-6E8A-4147-A177-3AD203B41FA5}">
                      <a16:colId xmlns:a16="http://schemas.microsoft.com/office/drawing/2014/main" val="1577333226"/>
                    </a:ext>
                  </a:extLst>
                </a:gridCol>
              </a:tblGrid>
              <a:tr h="75197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RADAR.SPD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Corrupción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 Vulneración SPD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 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 Corrupción Oculta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 Capacidad Institucional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 Agua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 Energia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2.3 Aseo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81960"/>
                  </a:ext>
                </a:extLst>
              </a:tr>
              <a:tr h="25065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Buenaventura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31.89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29.42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EF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35.58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10.07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F6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45.23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68.57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44.83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20.57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BF2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47.13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7342"/>
                  </a:ext>
                </a:extLst>
              </a:tr>
              <a:tr h="25065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Cali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F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28.05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31.01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27.82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35.75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68.57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43.84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8.64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F7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50.08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83278"/>
                  </a:ext>
                </a:extLst>
              </a:tr>
              <a:tr h="25065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Bugalagrande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26.08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F0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19.52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F3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35.93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15.47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F4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68.57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53.76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7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7.70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56.70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591247"/>
                  </a:ext>
                </a:extLst>
              </a:tr>
              <a:tr h="25065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El Cairo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25.55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16.93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F4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F6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29.96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68.57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43.59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27.44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50.39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538955"/>
                  </a:ext>
                </a:extLst>
              </a:tr>
              <a:tr h="25065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Andalucía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16.05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F4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39.67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5.55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68.57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52.29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16.11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F4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61.54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E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906728"/>
                  </a:ext>
                </a:extLst>
              </a:tr>
              <a:tr h="25065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Sevilla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23.91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F1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16.82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F4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34.53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6.56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31.02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68.57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46.96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12.42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F5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53.91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472687"/>
                  </a:ext>
                </a:extLst>
              </a:tr>
              <a:tr h="25065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Cartago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22.53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F2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16.18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F4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32.06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29.96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68.57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50.02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3.45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53.35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959130"/>
                  </a:ext>
                </a:extLst>
              </a:tr>
              <a:tr h="25065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Versalles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22.45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2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16.28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F4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31.71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8.62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29.44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F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68.57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19.38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F3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45.20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98849"/>
                  </a:ext>
                </a:extLst>
              </a:tr>
              <a:tr h="25065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Obando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2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14.46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F5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33.69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3.41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29.44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F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68.57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34.44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25.16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49.25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093788"/>
                  </a:ext>
                </a:extLst>
              </a:tr>
              <a:tr h="25065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El Dovio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22.08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2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17.45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4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29.03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F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9.55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F6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68.57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35.49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14.20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F5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45.77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27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26480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Vaupés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99B9466-A17E-5675-4B14-69AC51A62652}"/>
              </a:ext>
            </a:extLst>
          </p:cNvPr>
          <p:cNvSpPr txBox="1"/>
          <p:nvPr/>
        </p:nvSpPr>
        <p:spPr>
          <a:xfrm>
            <a:off x="2671282" y="356426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2C3006-7093-DF8F-717F-C9D4311B332A}"/>
              </a:ext>
            </a:extLst>
          </p:cNvPr>
          <p:cNvSpPr txBox="1"/>
          <p:nvPr/>
        </p:nvSpPr>
        <p:spPr>
          <a:xfrm>
            <a:off x="5307583" y="356426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57F3ADF-8C1C-0885-E855-1D52C108A5A5}"/>
              </a:ext>
            </a:extLst>
          </p:cNvPr>
          <p:cNvSpPr txBox="1"/>
          <p:nvPr/>
        </p:nvSpPr>
        <p:spPr>
          <a:xfrm>
            <a:off x="8740877" y="3564260"/>
            <a:ext cx="312957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9E77BD2-D7D3-F96D-8CB5-E928003371EB}"/>
              </a:ext>
            </a:extLst>
          </p:cNvPr>
          <p:cNvSpPr txBox="1"/>
          <p:nvPr/>
        </p:nvSpPr>
        <p:spPr>
          <a:xfrm>
            <a:off x="1200483" y="210733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latin typeface="Verdana"/>
                <a:ea typeface="Verdana"/>
              </a:rPr>
              <a:t>Radar de Servicios Públicos Domiciliarios por municipios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1A5B923-7FC6-25F1-1E43-7B78490DD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1086" y="112901"/>
            <a:ext cx="3797495" cy="2971953"/>
          </a:xfrm>
          <a:prstGeom prst="rect">
            <a:avLst/>
          </a:prstGeom>
        </p:spPr>
      </p:pic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F4D29A02-CCC1-788D-E502-2F05974DEF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948711"/>
              </p:ext>
            </p:extLst>
          </p:nvPr>
        </p:nvGraphicFramePr>
        <p:xfrm>
          <a:off x="476250" y="3989467"/>
          <a:ext cx="11278869" cy="2015094"/>
        </p:xfrm>
        <a:graphic>
          <a:graphicData uri="http://schemas.openxmlformats.org/drawingml/2006/table">
            <a:tbl>
              <a:tblPr/>
              <a:tblGrid>
                <a:gridCol w="1527201">
                  <a:extLst>
                    <a:ext uri="{9D8B030D-6E8A-4147-A177-3AD203B41FA5}">
                      <a16:colId xmlns:a16="http://schemas.microsoft.com/office/drawing/2014/main" val="2034359113"/>
                    </a:ext>
                  </a:extLst>
                </a:gridCol>
                <a:gridCol w="1022804">
                  <a:extLst>
                    <a:ext uri="{9D8B030D-6E8A-4147-A177-3AD203B41FA5}">
                      <a16:colId xmlns:a16="http://schemas.microsoft.com/office/drawing/2014/main" val="2968216065"/>
                    </a:ext>
                  </a:extLst>
                </a:gridCol>
                <a:gridCol w="1022804">
                  <a:extLst>
                    <a:ext uri="{9D8B030D-6E8A-4147-A177-3AD203B41FA5}">
                      <a16:colId xmlns:a16="http://schemas.microsoft.com/office/drawing/2014/main" val="2263887680"/>
                    </a:ext>
                  </a:extLst>
                </a:gridCol>
                <a:gridCol w="1022804">
                  <a:extLst>
                    <a:ext uri="{9D8B030D-6E8A-4147-A177-3AD203B41FA5}">
                      <a16:colId xmlns:a16="http://schemas.microsoft.com/office/drawing/2014/main" val="1537259424"/>
                    </a:ext>
                  </a:extLst>
                </a:gridCol>
                <a:gridCol w="1204948">
                  <a:extLst>
                    <a:ext uri="{9D8B030D-6E8A-4147-A177-3AD203B41FA5}">
                      <a16:colId xmlns:a16="http://schemas.microsoft.com/office/drawing/2014/main" val="3607314526"/>
                    </a:ext>
                  </a:extLst>
                </a:gridCol>
                <a:gridCol w="1204948">
                  <a:extLst>
                    <a:ext uri="{9D8B030D-6E8A-4147-A177-3AD203B41FA5}">
                      <a16:colId xmlns:a16="http://schemas.microsoft.com/office/drawing/2014/main" val="3732655085"/>
                    </a:ext>
                  </a:extLst>
                </a:gridCol>
                <a:gridCol w="1204948">
                  <a:extLst>
                    <a:ext uri="{9D8B030D-6E8A-4147-A177-3AD203B41FA5}">
                      <a16:colId xmlns:a16="http://schemas.microsoft.com/office/drawing/2014/main" val="3459872157"/>
                    </a:ext>
                  </a:extLst>
                </a:gridCol>
                <a:gridCol w="1022804">
                  <a:extLst>
                    <a:ext uri="{9D8B030D-6E8A-4147-A177-3AD203B41FA5}">
                      <a16:colId xmlns:a16="http://schemas.microsoft.com/office/drawing/2014/main" val="503018289"/>
                    </a:ext>
                  </a:extLst>
                </a:gridCol>
                <a:gridCol w="1022804">
                  <a:extLst>
                    <a:ext uri="{9D8B030D-6E8A-4147-A177-3AD203B41FA5}">
                      <a16:colId xmlns:a16="http://schemas.microsoft.com/office/drawing/2014/main" val="3789303869"/>
                    </a:ext>
                  </a:extLst>
                </a:gridCol>
                <a:gridCol w="1022804">
                  <a:extLst>
                    <a:ext uri="{9D8B030D-6E8A-4147-A177-3AD203B41FA5}">
                      <a16:colId xmlns:a16="http://schemas.microsoft.com/office/drawing/2014/main" val="2877300543"/>
                    </a:ext>
                  </a:extLst>
                </a:gridCol>
              </a:tblGrid>
              <a:tr h="100754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RADAR.SPD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Corrupción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 Vulneración SPD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 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 Corrupción Oculta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 Capacidad Institucional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 Agua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 Energia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2.3 Aseo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7010771"/>
                  </a:ext>
                </a:extLst>
              </a:tr>
              <a:tr h="33584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Carurú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41.95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5.44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60.44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E4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55.39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EE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39.92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34.25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39.13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868644"/>
                  </a:ext>
                </a:extLst>
              </a:tr>
              <a:tr h="33584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Taraira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39.93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41.31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37.87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62.02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55.39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32.99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41.38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259260"/>
                  </a:ext>
                </a:extLst>
              </a:tr>
              <a:tr h="33584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Mitú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41.62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28.04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60.44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4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55.39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6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9.17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F5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39.61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815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7639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Vichada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F4D4652-E371-C7B2-DFF0-A67F8B4F7736}"/>
              </a:ext>
            </a:extLst>
          </p:cNvPr>
          <p:cNvSpPr txBox="1"/>
          <p:nvPr/>
        </p:nvSpPr>
        <p:spPr>
          <a:xfrm>
            <a:off x="2574762" y="3185801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C89FFE-79EB-74E3-A35C-D16C51781C76}"/>
              </a:ext>
            </a:extLst>
          </p:cNvPr>
          <p:cNvSpPr txBox="1"/>
          <p:nvPr/>
        </p:nvSpPr>
        <p:spPr>
          <a:xfrm>
            <a:off x="5114543" y="3185800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A67A2D-7EDE-326B-9DBE-FDFF67D1202C}"/>
              </a:ext>
            </a:extLst>
          </p:cNvPr>
          <p:cNvSpPr txBox="1"/>
          <p:nvPr/>
        </p:nvSpPr>
        <p:spPr>
          <a:xfrm>
            <a:off x="8839201" y="3185800"/>
            <a:ext cx="3031256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EBD13FB-C8C1-982A-48FF-904CC978EC6A}"/>
              </a:ext>
            </a:extLst>
          </p:cNvPr>
          <p:cNvSpPr txBox="1"/>
          <p:nvPr/>
        </p:nvSpPr>
        <p:spPr>
          <a:xfrm>
            <a:off x="457599" y="2099144"/>
            <a:ext cx="632728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</a:t>
            </a:r>
            <a:endParaRPr lang="es-CO" sz="12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5AEDA21-A192-E43E-95B1-6B0F408F00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94"/>
          <a:stretch>
            <a:fillRect/>
          </a:stretch>
        </p:blipFill>
        <p:spPr>
          <a:xfrm>
            <a:off x="7993660" y="99548"/>
            <a:ext cx="4121362" cy="2886151"/>
          </a:xfrm>
          <a:prstGeom prst="rect">
            <a:avLst/>
          </a:prstGeom>
        </p:spPr>
      </p:pic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F81D22EE-09B2-DD4A-B418-A99EF90ACF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047142"/>
              </p:ext>
            </p:extLst>
          </p:nvPr>
        </p:nvGraphicFramePr>
        <p:xfrm>
          <a:off x="457599" y="3519732"/>
          <a:ext cx="11412860" cy="2566109"/>
        </p:xfrm>
        <a:graphic>
          <a:graphicData uri="http://schemas.openxmlformats.org/drawingml/2006/table">
            <a:tbl>
              <a:tblPr/>
              <a:tblGrid>
                <a:gridCol w="1545344">
                  <a:extLst>
                    <a:ext uri="{9D8B030D-6E8A-4147-A177-3AD203B41FA5}">
                      <a16:colId xmlns:a16="http://schemas.microsoft.com/office/drawing/2014/main" val="2134533417"/>
                    </a:ext>
                  </a:extLst>
                </a:gridCol>
                <a:gridCol w="1034955">
                  <a:extLst>
                    <a:ext uri="{9D8B030D-6E8A-4147-A177-3AD203B41FA5}">
                      <a16:colId xmlns:a16="http://schemas.microsoft.com/office/drawing/2014/main" val="2797440677"/>
                    </a:ext>
                  </a:extLst>
                </a:gridCol>
                <a:gridCol w="1034955">
                  <a:extLst>
                    <a:ext uri="{9D8B030D-6E8A-4147-A177-3AD203B41FA5}">
                      <a16:colId xmlns:a16="http://schemas.microsoft.com/office/drawing/2014/main" val="885911166"/>
                    </a:ext>
                  </a:extLst>
                </a:gridCol>
                <a:gridCol w="1034955">
                  <a:extLst>
                    <a:ext uri="{9D8B030D-6E8A-4147-A177-3AD203B41FA5}">
                      <a16:colId xmlns:a16="http://schemas.microsoft.com/office/drawing/2014/main" val="1311720970"/>
                    </a:ext>
                  </a:extLst>
                </a:gridCol>
                <a:gridCol w="1219262">
                  <a:extLst>
                    <a:ext uri="{9D8B030D-6E8A-4147-A177-3AD203B41FA5}">
                      <a16:colId xmlns:a16="http://schemas.microsoft.com/office/drawing/2014/main" val="1204770048"/>
                    </a:ext>
                  </a:extLst>
                </a:gridCol>
                <a:gridCol w="1219262">
                  <a:extLst>
                    <a:ext uri="{9D8B030D-6E8A-4147-A177-3AD203B41FA5}">
                      <a16:colId xmlns:a16="http://schemas.microsoft.com/office/drawing/2014/main" val="143365982"/>
                    </a:ext>
                  </a:extLst>
                </a:gridCol>
                <a:gridCol w="1219262">
                  <a:extLst>
                    <a:ext uri="{9D8B030D-6E8A-4147-A177-3AD203B41FA5}">
                      <a16:colId xmlns:a16="http://schemas.microsoft.com/office/drawing/2014/main" val="2163111265"/>
                    </a:ext>
                  </a:extLst>
                </a:gridCol>
                <a:gridCol w="1034955">
                  <a:extLst>
                    <a:ext uri="{9D8B030D-6E8A-4147-A177-3AD203B41FA5}">
                      <a16:colId xmlns:a16="http://schemas.microsoft.com/office/drawing/2014/main" val="2712457435"/>
                    </a:ext>
                  </a:extLst>
                </a:gridCol>
                <a:gridCol w="1034955">
                  <a:extLst>
                    <a:ext uri="{9D8B030D-6E8A-4147-A177-3AD203B41FA5}">
                      <a16:colId xmlns:a16="http://schemas.microsoft.com/office/drawing/2014/main" val="2237564415"/>
                    </a:ext>
                  </a:extLst>
                </a:gridCol>
                <a:gridCol w="1034955">
                  <a:extLst>
                    <a:ext uri="{9D8B030D-6E8A-4147-A177-3AD203B41FA5}">
                      <a16:colId xmlns:a16="http://schemas.microsoft.com/office/drawing/2014/main" val="3695860689"/>
                    </a:ext>
                  </a:extLst>
                </a:gridCol>
              </a:tblGrid>
              <a:tr h="1099761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RADAR.SPD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Corrupción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 Vulneración SPD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 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 Corrupción Oculta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 Capacidad Institucional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 Agua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 Energia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2.3 Aseo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4525347"/>
                  </a:ext>
                </a:extLst>
              </a:tr>
              <a:tr h="36658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Cumaribo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49.76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47.81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52.68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0.87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70.31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58.28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6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51.08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55.43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50.38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017890"/>
                  </a:ext>
                </a:extLst>
              </a:tr>
              <a:tr h="36658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Santa Rosalía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48.17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49.65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1.51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69.26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58.28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6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45.86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54.04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8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48.44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559077"/>
                  </a:ext>
                </a:extLst>
              </a:tr>
              <a:tr h="36658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 Primavera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52.37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31.91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5.48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73.99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58.28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6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44.62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10.90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F5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48.51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A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6035773"/>
                  </a:ext>
                </a:extLst>
              </a:tr>
              <a:tr h="36658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Puerto Carreño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42.78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52.04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28.88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11.76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5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70.84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2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58.28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37.64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17.62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3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33.91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216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6855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0BDF9CF-D207-1677-C41E-DD5890FF14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028"/>
          <a:stretch/>
        </p:blipFill>
        <p:spPr>
          <a:xfrm>
            <a:off x="9661" y="-1788"/>
            <a:ext cx="13073676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CCE9036-6CAC-24CC-9BEE-174C37A134F1}"/>
              </a:ext>
            </a:extLst>
          </p:cNvPr>
          <p:cNvSpPr txBox="1"/>
          <p:nvPr/>
        </p:nvSpPr>
        <p:spPr>
          <a:xfrm>
            <a:off x="784907" y="1667051"/>
            <a:ext cx="4270517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6000" b="1" dirty="0">
                <a:solidFill>
                  <a:srgbClr val="F8B017"/>
                </a:solidFill>
                <a:latin typeface="Verdana"/>
                <a:ea typeface="Verdana"/>
                <a:cs typeface="Helvetica"/>
              </a:rPr>
              <a:t>Gracias!</a:t>
            </a:r>
          </a:p>
        </p:txBody>
      </p:sp>
    </p:spTree>
    <p:extLst>
      <p:ext uri="{BB962C8B-B14F-4D97-AF65-F5344CB8AC3E}">
        <p14:creationId xmlns:p14="http://schemas.microsoft.com/office/powerpoint/2010/main" val="3843219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Antioquia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7391B7-24EE-0FC7-9ACB-58F39D137B73}"/>
              </a:ext>
            </a:extLst>
          </p:cNvPr>
          <p:cNvSpPr txBox="1"/>
          <p:nvPr/>
        </p:nvSpPr>
        <p:spPr>
          <a:xfrm>
            <a:off x="2591229" y="3038832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5237E06-1410-22BB-45D6-9F42DE1D82D0}"/>
              </a:ext>
            </a:extLst>
          </p:cNvPr>
          <p:cNvSpPr txBox="1"/>
          <p:nvPr/>
        </p:nvSpPr>
        <p:spPr>
          <a:xfrm>
            <a:off x="5185620" y="3038831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F0A5B5A-AC61-6496-67B9-C0884F0877EE}"/>
              </a:ext>
            </a:extLst>
          </p:cNvPr>
          <p:cNvSpPr txBox="1"/>
          <p:nvPr/>
        </p:nvSpPr>
        <p:spPr>
          <a:xfrm>
            <a:off x="8460330" y="3038831"/>
            <a:ext cx="3095123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81C792B-F02C-62EC-F3F6-87D7FF59A6AB}"/>
              </a:ext>
            </a:extLst>
          </p:cNvPr>
          <p:cNvSpPr txBox="1"/>
          <p:nvPr/>
        </p:nvSpPr>
        <p:spPr>
          <a:xfrm>
            <a:off x="984250" y="2462890"/>
            <a:ext cx="64559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</a:t>
            </a:r>
            <a:endParaRPr lang="es-CO" sz="12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4C1019D-DB3B-CB8D-24B4-DCEC1AEEF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157" y="0"/>
            <a:ext cx="3753043" cy="2933851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4EDFB97-C481-8359-8F6E-66162E0F4D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658267"/>
              </p:ext>
            </p:extLst>
          </p:nvPr>
        </p:nvGraphicFramePr>
        <p:xfrm>
          <a:off x="984250" y="3454330"/>
          <a:ext cx="10445746" cy="3159828"/>
        </p:xfrm>
        <a:graphic>
          <a:graphicData uri="http://schemas.openxmlformats.org/drawingml/2006/table">
            <a:tbl>
              <a:tblPr/>
              <a:tblGrid>
                <a:gridCol w="1414393">
                  <a:extLst>
                    <a:ext uri="{9D8B030D-6E8A-4147-A177-3AD203B41FA5}">
                      <a16:colId xmlns:a16="http://schemas.microsoft.com/office/drawing/2014/main" val="3877515714"/>
                    </a:ext>
                  </a:extLst>
                </a:gridCol>
                <a:gridCol w="947254">
                  <a:extLst>
                    <a:ext uri="{9D8B030D-6E8A-4147-A177-3AD203B41FA5}">
                      <a16:colId xmlns:a16="http://schemas.microsoft.com/office/drawing/2014/main" val="121086498"/>
                    </a:ext>
                  </a:extLst>
                </a:gridCol>
                <a:gridCol w="947254">
                  <a:extLst>
                    <a:ext uri="{9D8B030D-6E8A-4147-A177-3AD203B41FA5}">
                      <a16:colId xmlns:a16="http://schemas.microsoft.com/office/drawing/2014/main" val="2921832244"/>
                    </a:ext>
                  </a:extLst>
                </a:gridCol>
                <a:gridCol w="947254">
                  <a:extLst>
                    <a:ext uri="{9D8B030D-6E8A-4147-A177-3AD203B41FA5}">
                      <a16:colId xmlns:a16="http://schemas.microsoft.com/office/drawing/2014/main" val="2835534265"/>
                    </a:ext>
                  </a:extLst>
                </a:gridCol>
                <a:gridCol w="1115943">
                  <a:extLst>
                    <a:ext uri="{9D8B030D-6E8A-4147-A177-3AD203B41FA5}">
                      <a16:colId xmlns:a16="http://schemas.microsoft.com/office/drawing/2014/main" val="1886630812"/>
                    </a:ext>
                  </a:extLst>
                </a:gridCol>
                <a:gridCol w="1115943">
                  <a:extLst>
                    <a:ext uri="{9D8B030D-6E8A-4147-A177-3AD203B41FA5}">
                      <a16:colId xmlns:a16="http://schemas.microsoft.com/office/drawing/2014/main" val="104862873"/>
                    </a:ext>
                  </a:extLst>
                </a:gridCol>
                <a:gridCol w="1115943">
                  <a:extLst>
                    <a:ext uri="{9D8B030D-6E8A-4147-A177-3AD203B41FA5}">
                      <a16:colId xmlns:a16="http://schemas.microsoft.com/office/drawing/2014/main" val="4070887168"/>
                    </a:ext>
                  </a:extLst>
                </a:gridCol>
                <a:gridCol w="947254">
                  <a:extLst>
                    <a:ext uri="{9D8B030D-6E8A-4147-A177-3AD203B41FA5}">
                      <a16:colId xmlns:a16="http://schemas.microsoft.com/office/drawing/2014/main" val="2901426902"/>
                    </a:ext>
                  </a:extLst>
                </a:gridCol>
                <a:gridCol w="947254">
                  <a:extLst>
                    <a:ext uri="{9D8B030D-6E8A-4147-A177-3AD203B41FA5}">
                      <a16:colId xmlns:a16="http://schemas.microsoft.com/office/drawing/2014/main" val="754860413"/>
                    </a:ext>
                  </a:extLst>
                </a:gridCol>
                <a:gridCol w="947254">
                  <a:extLst>
                    <a:ext uri="{9D8B030D-6E8A-4147-A177-3AD203B41FA5}">
                      <a16:colId xmlns:a16="http://schemas.microsoft.com/office/drawing/2014/main" val="3219352119"/>
                    </a:ext>
                  </a:extLst>
                </a:gridCol>
              </a:tblGrid>
              <a:tr h="677106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RADAR.SPD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Corrupción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 Vulneración SPD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 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 Corrupción Oculta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 Capacidad Institucional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 Agua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 Energia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2.3 Aseo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767440"/>
                  </a:ext>
                </a:extLst>
              </a:tr>
              <a:tr h="22570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Murindó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40.34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7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30.77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54.70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C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46.30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56.32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48.86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61.26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53.27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551333"/>
                  </a:ext>
                </a:extLst>
              </a:tr>
              <a:tr h="22570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Vigía del Fuerte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26.06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2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43.80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39.46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56.32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63.10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8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15.77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F5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61.27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97442"/>
                  </a:ext>
                </a:extLst>
              </a:tr>
              <a:tr h="22570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Mutatá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26.74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F2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41.88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10.36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F6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39.46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56.32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74.86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E4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2.53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54.62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013283"/>
                  </a:ext>
                </a:extLst>
              </a:tr>
              <a:tr h="22570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Cáceres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32.41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29.48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36.79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6.14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44.72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56.32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59.45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F6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44.70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776165"/>
                  </a:ext>
                </a:extLst>
              </a:tr>
              <a:tr h="22570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Anorí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31.54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F0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24.23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F2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42.51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4.36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38.93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56.32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59.20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17.88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F4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58.43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870188"/>
                  </a:ext>
                </a:extLst>
              </a:tr>
              <a:tr h="22570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Abejorral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30.76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16.02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F5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52.85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4.99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28.41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F1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56.32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76.12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13.77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F5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84.49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138118"/>
                  </a:ext>
                </a:extLst>
              </a:tr>
              <a:tr h="22570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Necoclí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30.37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24.16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F2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39.68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2.98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39.46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56.32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63.13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2.53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67.10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231217"/>
                  </a:ext>
                </a:extLst>
              </a:tr>
              <a:tr h="22570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Zaragoza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25.05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F2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37.06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39.98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56.32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65.20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7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2.53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49.86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408413"/>
                  </a:ext>
                </a:extLst>
              </a:tr>
              <a:tr h="22570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Nariño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29.72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21.81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F3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41.59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4.69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35.77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56.32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62.28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8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7.87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67.66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83438"/>
                  </a:ext>
                </a:extLst>
              </a:tr>
              <a:tr h="22570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Peque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29.03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29.29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28.63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F1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6.81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44.20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56.32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44.44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2.53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49.22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882932"/>
                  </a:ext>
                </a:extLst>
              </a:tr>
              <a:tr h="22570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Hispania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28.93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24.71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2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35.26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11.77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36.30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56.32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46.98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6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15.05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52.25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056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251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Arauca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1B06711-4DAD-3016-5573-B41BEE58750E}"/>
              </a:ext>
            </a:extLst>
          </p:cNvPr>
          <p:cNvSpPr txBox="1"/>
          <p:nvPr/>
        </p:nvSpPr>
        <p:spPr>
          <a:xfrm>
            <a:off x="2611549" y="3287139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A5FF617-217C-A2A5-B05F-B99EEC86E024}"/>
              </a:ext>
            </a:extLst>
          </p:cNvPr>
          <p:cNvSpPr txBox="1"/>
          <p:nvPr/>
        </p:nvSpPr>
        <p:spPr>
          <a:xfrm>
            <a:off x="5205940" y="3287138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37C825D-4D9D-C3FB-25B3-4CF53977CF45}"/>
              </a:ext>
            </a:extLst>
          </p:cNvPr>
          <p:cNvSpPr txBox="1"/>
          <p:nvPr/>
        </p:nvSpPr>
        <p:spPr>
          <a:xfrm>
            <a:off x="8642884" y="3287138"/>
            <a:ext cx="3085290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4914B59-3974-068A-CE5A-6D43559F2AEA}"/>
              </a:ext>
            </a:extLst>
          </p:cNvPr>
          <p:cNvSpPr txBox="1"/>
          <p:nvPr/>
        </p:nvSpPr>
        <p:spPr>
          <a:xfrm>
            <a:off x="4981575" y="2822878"/>
            <a:ext cx="53946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Radar de Servicios Públicos Domiciliarios por municipios</a:t>
            </a:r>
            <a:endParaRPr lang="es-CO" sz="12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2FA0DB2-A773-7348-EEC3-1F14BA519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45" y="739932"/>
            <a:ext cx="5258070" cy="1682836"/>
          </a:xfrm>
          <a:prstGeom prst="rect">
            <a:avLst/>
          </a:prstGeom>
        </p:spPr>
      </p:pic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AEB8A444-AB8A-ADD6-BD99-889ED4BD5C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014777"/>
              </p:ext>
            </p:extLst>
          </p:nvPr>
        </p:nvGraphicFramePr>
        <p:xfrm>
          <a:off x="633464" y="3661216"/>
          <a:ext cx="11091178" cy="2633440"/>
        </p:xfrm>
        <a:graphic>
          <a:graphicData uri="http://schemas.openxmlformats.org/drawingml/2006/table">
            <a:tbl>
              <a:tblPr/>
              <a:tblGrid>
                <a:gridCol w="1501786">
                  <a:extLst>
                    <a:ext uri="{9D8B030D-6E8A-4147-A177-3AD203B41FA5}">
                      <a16:colId xmlns:a16="http://schemas.microsoft.com/office/drawing/2014/main" val="1644998942"/>
                    </a:ext>
                  </a:extLst>
                </a:gridCol>
                <a:gridCol w="1005784">
                  <a:extLst>
                    <a:ext uri="{9D8B030D-6E8A-4147-A177-3AD203B41FA5}">
                      <a16:colId xmlns:a16="http://schemas.microsoft.com/office/drawing/2014/main" val="3351427650"/>
                    </a:ext>
                  </a:extLst>
                </a:gridCol>
                <a:gridCol w="1005784">
                  <a:extLst>
                    <a:ext uri="{9D8B030D-6E8A-4147-A177-3AD203B41FA5}">
                      <a16:colId xmlns:a16="http://schemas.microsoft.com/office/drawing/2014/main" val="1169812885"/>
                    </a:ext>
                  </a:extLst>
                </a:gridCol>
                <a:gridCol w="1005784">
                  <a:extLst>
                    <a:ext uri="{9D8B030D-6E8A-4147-A177-3AD203B41FA5}">
                      <a16:colId xmlns:a16="http://schemas.microsoft.com/office/drawing/2014/main" val="3548368553"/>
                    </a:ext>
                  </a:extLst>
                </a:gridCol>
                <a:gridCol w="1184896">
                  <a:extLst>
                    <a:ext uri="{9D8B030D-6E8A-4147-A177-3AD203B41FA5}">
                      <a16:colId xmlns:a16="http://schemas.microsoft.com/office/drawing/2014/main" val="3934245352"/>
                    </a:ext>
                  </a:extLst>
                </a:gridCol>
                <a:gridCol w="1184896">
                  <a:extLst>
                    <a:ext uri="{9D8B030D-6E8A-4147-A177-3AD203B41FA5}">
                      <a16:colId xmlns:a16="http://schemas.microsoft.com/office/drawing/2014/main" val="4018537195"/>
                    </a:ext>
                  </a:extLst>
                </a:gridCol>
                <a:gridCol w="1184896">
                  <a:extLst>
                    <a:ext uri="{9D8B030D-6E8A-4147-A177-3AD203B41FA5}">
                      <a16:colId xmlns:a16="http://schemas.microsoft.com/office/drawing/2014/main" val="1578675510"/>
                    </a:ext>
                  </a:extLst>
                </a:gridCol>
                <a:gridCol w="1005784">
                  <a:extLst>
                    <a:ext uri="{9D8B030D-6E8A-4147-A177-3AD203B41FA5}">
                      <a16:colId xmlns:a16="http://schemas.microsoft.com/office/drawing/2014/main" val="1594631462"/>
                    </a:ext>
                  </a:extLst>
                </a:gridCol>
                <a:gridCol w="1005784">
                  <a:extLst>
                    <a:ext uri="{9D8B030D-6E8A-4147-A177-3AD203B41FA5}">
                      <a16:colId xmlns:a16="http://schemas.microsoft.com/office/drawing/2014/main" val="1101658381"/>
                    </a:ext>
                  </a:extLst>
                </a:gridCol>
                <a:gridCol w="1005784">
                  <a:extLst>
                    <a:ext uri="{9D8B030D-6E8A-4147-A177-3AD203B41FA5}">
                      <a16:colId xmlns:a16="http://schemas.microsoft.com/office/drawing/2014/main" val="3194733203"/>
                    </a:ext>
                  </a:extLst>
                </a:gridCol>
              </a:tblGrid>
              <a:tr h="790032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RADAR.SPD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Corrupción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 Vulneración SPD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 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 Corrupción Oculta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 Capacidad Institucional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 Agua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 Energia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2.3 Aseo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9586610"/>
                  </a:ext>
                </a:extLst>
              </a:tr>
              <a:tr h="26334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Saravena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44.66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6E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45.66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43.16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2.52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C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63.01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E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37.53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46.92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9E8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54.95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1E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273053"/>
                  </a:ext>
                </a:extLst>
              </a:tr>
              <a:tr h="26334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Puerto Rondón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43.90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39.67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50.24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7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4.67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54.59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E5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37.53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54.62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E5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40.92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60.13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288380"/>
                  </a:ext>
                </a:extLst>
              </a:tr>
              <a:tr h="26334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Arauca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43.41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49.41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7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34.42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F3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61.43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37.53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45.84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15.62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F3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49.18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82722"/>
                  </a:ext>
                </a:extLst>
              </a:tr>
              <a:tr h="26334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Arauquita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46.82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8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32.68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64.59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37.53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24.59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563795"/>
                  </a:ext>
                </a:extLst>
              </a:tr>
              <a:tr h="26334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Cravo Norte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37.87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0.70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54.06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E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37.53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57.28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E4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31.82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653321"/>
                  </a:ext>
                </a:extLst>
              </a:tr>
              <a:tr h="26334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Tame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39.42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46.03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29.51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3.58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63.01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2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37.53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14.52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F3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35.90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591599"/>
                  </a:ext>
                </a:extLst>
              </a:tr>
              <a:tr h="26334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Fortul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44.06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24.21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0.36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61.96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2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37.53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32.78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14.52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F3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26.45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906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5668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Atlántico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52BE6A1-BEF3-C8BF-BAAB-175E09DB022A}"/>
              </a:ext>
            </a:extLst>
          </p:cNvPr>
          <p:cNvSpPr txBox="1"/>
          <p:nvPr/>
        </p:nvSpPr>
        <p:spPr>
          <a:xfrm>
            <a:off x="5886660" y="3035021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E9C8EB8-A7F8-610A-0973-F2ED501BCB73}"/>
              </a:ext>
            </a:extLst>
          </p:cNvPr>
          <p:cNvSpPr txBox="1"/>
          <p:nvPr/>
        </p:nvSpPr>
        <p:spPr>
          <a:xfrm>
            <a:off x="8625186" y="3035021"/>
            <a:ext cx="3163948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  <a:endParaRPr lang="es-CO" sz="1200" b="1" dirty="0">
              <a:solidFill>
                <a:srgbClr val="CD3637"/>
              </a:solidFill>
              <a:latin typeface="Aptos" panose="02110004020202020204"/>
              <a:ea typeface="Verdana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E355F54-529F-6085-3143-1254608F7211}"/>
              </a:ext>
            </a:extLst>
          </p:cNvPr>
          <p:cNvSpPr txBox="1"/>
          <p:nvPr/>
        </p:nvSpPr>
        <p:spPr>
          <a:xfrm>
            <a:off x="1902793" y="2367561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</a:t>
            </a:r>
            <a:endParaRPr lang="es-CO" sz="12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751849C-615B-DE53-5ED5-BE14F3A020EB}"/>
              </a:ext>
            </a:extLst>
          </p:cNvPr>
          <p:cNvSpPr txBox="1"/>
          <p:nvPr/>
        </p:nvSpPr>
        <p:spPr>
          <a:xfrm>
            <a:off x="3159752" y="3037127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BF75A9A-53DC-9613-2349-3EACAA2E5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995" y="19155"/>
            <a:ext cx="3988005" cy="2991004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43BFC9E1-54B6-0F1E-C8CE-CB8C7ECDD2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962436"/>
              </p:ext>
            </p:extLst>
          </p:nvPr>
        </p:nvGraphicFramePr>
        <p:xfrm>
          <a:off x="633465" y="3400620"/>
          <a:ext cx="11030211" cy="3117556"/>
        </p:xfrm>
        <a:graphic>
          <a:graphicData uri="http://schemas.openxmlformats.org/drawingml/2006/table">
            <a:tbl>
              <a:tblPr/>
              <a:tblGrid>
                <a:gridCol w="1493532">
                  <a:extLst>
                    <a:ext uri="{9D8B030D-6E8A-4147-A177-3AD203B41FA5}">
                      <a16:colId xmlns:a16="http://schemas.microsoft.com/office/drawing/2014/main" val="2143714879"/>
                    </a:ext>
                  </a:extLst>
                </a:gridCol>
                <a:gridCol w="1000255">
                  <a:extLst>
                    <a:ext uri="{9D8B030D-6E8A-4147-A177-3AD203B41FA5}">
                      <a16:colId xmlns:a16="http://schemas.microsoft.com/office/drawing/2014/main" val="2834202831"/>
                    </a:ext>
                  </a:extLst>
                </a:gridCol>
                <a:gridCol w="1000255">
                  <a:extLst>
                    <a:ext uri="{9D8B030D-6E8A-4147-A177-3AD203B41FA5}">
                      <a16:colId xmlns:a16="http://schemas.microsoft.com/office/drawing/2014/main" val="740191590"/>
                    </a:ext>
                  </a:extLst>
                </a:gridCol>
                <a:gridCol w="1000255">
                  <a:extLst>
                    <a:ext uri="{9D8B030D-6E8A-4147-A177-3AD203B41FA5}">
                      <a16:colId xmlns:a16="http://schemas.microsoft.com/office/drawing/2014/main" val="3357973715"/>
                    </a:ext>
                  </a:extLst>
                </a:gridCol>
                <a:gridCol w="1178383">
                  <a:extLst>
                    <a:ext uri="{9D8B030D-6E8A-4147-A177-3AD203B41FA5}">
                      <a16:colId xmlns:a16="http://schemas.microsoft.com/office/drawing/2014/main" val="1883184052"/>
                    </a:ext>
                  </a:extLst>
                </a:gridCol>
                <a:gridCol w="1178383">
                  <a:extLst>
                    <a:ext uri="{9D8B030D-6E8A-4147-A177-3AD203B41FA5}">
                      <a16:colId xmlns:a16="http://schemas.microsoft.com/office/drawing/2014/main" val="2754948497"/>
                    </a:ext>
                  </a:extLst>
                </a:gridCol>
                <a:gridCol w="1178383">
                  <a:extLst>
                    <a:ext uri="{9D8B030D-6E8A-4147-A177-3AD203B41FA5}">
                      <a16:colId xmlns:a16="http://schemas.microsoft.com/office/drawing/2014/main" val="111491544"/>
                    </a:ext>
                  </a:extLst>
                </a:gridCol>
                <a:gridCol w="1000255">
                  <a:extLst>
                    <a:ext uri="{9D8B030D-6E8A-4147-A177-3AD203B41FA5}">
                      <a16:colId xmlns:a16="http://schemas.microsoft.com/office/drawing/2014/main" val="271672688"/>
                    </a:ext>
                  </a:extLst>
                </a:gridCol>
                <a:gridCol w="1000255">
                  <a:extLst>
                    <a:ext uri="{9D8B030D-6E8A-4147-A177-3AD203B41FA5}">
                      <a16:colId xmlns:a16="http://schemas.microsoft.com/office/drawing/2014/main" val="3226658533"/>
                    </a:ext>
                  </a:extLst>
                </a:gridCol>
                <a:gridCol w="1000255">
                  <a:extLst>
                    <a:ext uri="{9D8B030D-6E8A-4147-A177-3AD203B41FA5}">
                      <a16:colId xmlns:a16="http://schemas.microsoft.com/office/drawing/2014/main" val="2361151689"/>
                    </a:ext>
                  </a:extLst>
                </a:gridCol>
              </a:tblGrid>
              <a:tr h="719436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RADAR.SPD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Corrupción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 Vulneración SPD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 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 Corrupción Oculta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 Capacidad Institucional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 Agua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 Energia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2.3 Aseo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556158"/>
                  </a:ext>
                </a:extLst>
              </a:tr>
              <a:tr h="2398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Malambo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32.18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47.34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4.09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C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44.77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33.78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59.92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E4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25.12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1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66.61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517781"/>
                  </a:ext>
                </a:extLst>
              </a:tr>
              <a:tr h="2398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Palmar de Varela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34.04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28.92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41.73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41.08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33.78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30.39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43.28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61.30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711002"/>
                  </a:ext>
                </a:extLst>
              </a:tr>
              <a:tr h="2398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Santo Tomás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33.70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29.30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40.29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4.29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41.08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33.78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48.06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26.01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53.28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6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11415"/>
                  </a:ext>
                </a:extLst>
              </a:tr>
              <a:tr h="2398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Sabanalarga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33.36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30.54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37.61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3.01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33.78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49.95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13.29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F4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61.55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189053"/>
                  </a:ext>
                </a:extLst>
              </a:tr>
              <a:tr h="2398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Santa Lucía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32.69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28.22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39.41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41.08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33.78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F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42.47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57.57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295781"/>
                  </a:ext>
                </a:extLst>
              </a:tr>
              <a:tr h="2398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Tubará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29.38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37.44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4.51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41.08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33.78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F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37.55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57.57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908138"/>
                  </a:ext>
                </a:extLst>
              </a:tr>
              <a:tr h="2398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Piojó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32.49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28.69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2.54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41.08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33.78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F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39.42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57.57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014714"/>
                  </a:ext>
                </a:extLst>
              </a:tr>
              <a:tr h="2398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Usiacurí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31.98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28.55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37.12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41.08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33.78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31.21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51.90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7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19.37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2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246720"/>
                  </a:ext>
                </a:extLst>
              </a:tr>
              <a:tr h="2398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Suan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31.53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29.20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35.01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F8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41.08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33.78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28.77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25.69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66.15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611517"/>
                  </a:ext>
                </a:extLst>
              </a:tr>
              <a:tr h="23981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Baranoa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28.88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29.06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28.60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3.61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41.08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33.78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32.57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22.98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31.89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018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6616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Bolívar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46DE2D8-7AB5-C832-CA4C-ABA4A0FB1509}"/>
              </a:ext>
            </a:extLst>
          </p:cNvPr>
          <p:cNvSpPr txBox="1"/>
          <p:nvPr/>
        </p:nvSpPr>
        <p:spPr>
          <a:xfrm>
            <a:off x="2920177" y="3010716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767AE9-D371-363E-17DC-593EA3948394}"/>
              </a:ext>
            </a:extLst>
          </p:cNvPr>
          <p:cNvSpPr txBox="1"/>
          <p:nvPr/>
        </p:nvSpPr>
        <p:spPr>
          <a:xfrm>
            <a:off x="5514568" y="3010715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6B9691D-420F-837B-A15A-15D606A9344B}"/>
              </a:ext>
            </a:extLst>
          </p:cNvPr>
          <p:cNvSpPr txBox="1"/>
          <p:nvPr/>
        </p:nvSpPr>
        <p:spPr>
          <a:xfrm>
            <a:off x="8609776" y="3010715"/>
            <a:ext cx="3112065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3EA0692-6CA9-6EC5-6EE9-DCFAB806623B}"/>
              </a:ext>
            </a:extLst>
          </p:cNvPr>
          <p:cNvSpPr txBox="1"/>
          <p:nvPr/>
        </p:nvSpPr>
        <p:spPr>
          <a:xfrm>
            <a:off x="1189858" y="2199720"/>
            <a:ext cx="76680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 Domiciliarios</a:t>
            </a:r>
            <a:endParaRPr lang="es-CO" sz="12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FCFDBA0-CA47-3263-0830-E8A4B5877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859" y="0"/>
            <a:ext cx="2559182" cy="2971953"/>
          </a:xfrm>
          <a:prstGeom prst="rect">
            <a:avLst/>
          </a:prstGeom>
        </p:spPr>
      </p:pic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563EAC26-A21B-1B84-44D7-212F64C445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339813"/>
              </p:ext>
            </p:extLst>
          </p:nvPr>
        </p:nvGraphicFramePr>
        <p:xfrm>
          <a:off x="528320" y="3371374"/>
          <a:ext cx="11125201" cy="3146805"/>
        </p:xfrm>
        <a:graphic>
          <a:graphicData uri="http://schemas.openxmlformats.org/drawingml/2006/table">
            <a:tbl>
              <a:tblPr/>
              <a:tblGrid>
                <a:gridCol w="1506394">
                  <a:extLst>
                    <a:ext uri="{9D8B030D-6E8A-4147-A177-3AD203B41FA5}">
                      <a16:colId xmlns:a16="http://schemas.microsoft.com/office/drawing/2014/main" val="1388957333"/>
                    </a:ext>
                  </a:extLst>
                </a:gridCol>
                <a:gridCol w="1008869">
                  <a:extLst>
                    <a:ext uri="{9D8B030D-6E8A-4147-A177-3AD203B41FA5}">
                      <a16:colId xmlns:a16="http://schemas.microsoft.com/office/drawing/2014/main" val="2729381529"/>
                    </a:ext>
                  </a:extLst>
                </a:gridCol>
                <a:gridCol w="1008869">
                  <a:extLst>
                    <a:ext uri="{9D8B030D-6E8A-4147-A177-3AD203B41FA5}">
                      <a16:colId xmlns:a16="http://schemas.microsoft.com/office/drawing/2014/main" val="4032165301"/>
                    </a:ext>
                  </a:extLst>
                </a:gridCol>
                <a:gridCol w="1008869">
                  <a:extLst>
                    <a:ext uri="{9D8B030D-6E8A-4147-A177-3AD203B41FA5}">
                      <a16:colId xmlns:a16="http://schemas.microsoft.com/office/drawing/2014/main" val="1879085441"/>
                    </a:ext>
                  </a:extLst>
                </a:gridCol>
                <a:gridCol w="1188531">
                  <a:extLst>
                    <a:ext uri="{9D8B030D-6E8A-4147-A177-3AD203B41FA5}">
                      <a16:colId xmlns:a16="http://schemas.microsoft.com/office/drawing/2014/main" val="1790486802"/>
                    </a:ext>
                  </a:extLst>
                </a:gridCol>
                <a:gridCol w="1188531">
                  <a:extLst>
                    <a:ext uri="{9D8B030D-6E8A-4147-A177-3AD203B41FA5}">
                      <a16:colId xmlns:a16="http://schemas.microsoft.com/office/drawing/2014/main" val="1911463067"/>
                    </a:ext>
                  </a:extLst>
                </a:gridCol>
                <a:gridCol w="1188531">
                  <a:extLst>
                    <a:ext uri="{9D8B030D-6E8A-4147-A177-3AD203B41FA5}">
                      <a16:colId xmlns:a16="http://schemas.microsoft.com/office/drawing/2014/main" val="739495860"/>
                    </a:ext>
                  </a:extLst>
                </a:gridCol>
                <a:gridCol w="1008869">
                  <a:extLst>
                    <a:ext uri="{9D8B030D-6E8A-4147-A177-3AD203B41FA5}">
                      <a16:colId xmlns:a16="http://schemas.microsoft.com/office/drawing/2014/main" val="4081158968"/>
                    </a:ext>
                  </a:extLst>
                </a:gridCol>
                <a:gridCol w="1008869">
                  <a:extLst>
                    <a:ext uri="{9D8B030D-6E8A-4147-A177-3AD203B41FA5}">
                      <a16:colId xmlns:a16="http://schemas.microsoft.com/office/drawing/2014/main" val="2821940940"/>
                    </a:ext>
                  </a:extLst>
                </a:gridCol>
                <a:gridCol w="1008869">
                  <a:extLst>
                    <a:ext uri="{9D8B030D-6E8A-4147-A177-3AD203B41FA5}">
                      <a16:colId xmlns:a16="http://schemas.microsoft.com/office/drawing/2014/main" val="1764806221"/>
                    </a:ext>
                  </a:extLst>
                </a:gridCol>
              </a:tblGrid>
              <a:tr h="726185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RADAR.SPD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Corrupción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 Vulneración SPD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 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 Corrupción Oculta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 Capacidad Institucional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 Agua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 Energia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2.3 Aseo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5147384"/>
                  </a:ext>
                </a:extLst>
              </a:tr>
              <a:tr h="24206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Norosí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48.62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37.59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65.16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E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0.91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53.75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38.21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6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51.45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87.40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48.12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468506"/>
                  </a:ext>
                </a:extLst>
              </a:tr>
              <a:tr h="24206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Tiquisio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45.07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38.06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55.58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7.07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51.65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38.21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80.98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E3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49.39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351290"/>
                  </a:ext>
                </a:extLst>
              </a:tr>
              <a:tr h="24206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Cartagena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44.95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43.46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47.20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21.28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F3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52.17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38.21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54.07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40.29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47.28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C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922281"/>
                  </a:ext>
                </a:extLst>
              </a:tr>
              <a:tr h="24206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Montecristo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44.87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42.29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48.73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59.54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38.21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32.36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69.56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6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39.82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767180"/>
                  </a:ext>
                </a:extLst>
              </a:tr>
              <a:tr h="24206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Morales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44.63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45.75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42.95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61.65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38.21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40.42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45.80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42.29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351490"/>
                  </a:ext>
                </a:extLst>
              </a:tr>
              <a:tr h="24206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Soplaviento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44.43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36.07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56.98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4.99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50.07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38.21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73.75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E5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52.79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438847"/>
                  </a:ext>
                </a:extLst>
              </a:tr>
              <a:tr h="24206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 Jacinto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43.96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36.77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54.73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4.60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F8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51.12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38.21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47.02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69.23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6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41.14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003094"/>
                  </a:ext>
                </a:extLst>
              </a:tr>
              <a:tr h="24206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El Carmen de Bolívar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43.44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39.69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49.06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5.71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54.28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38.21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38.84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57.55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52.53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81333"/>
                  </a:ext>
                </a:extLst>
              </a:tr>
              <a:tr h="24206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Santa Rosa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36.60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52.09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2.91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51.65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38.21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39.63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68.52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7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44.16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103492"/>
                  </a:ext>
                </a:extLst>
              </a:tr>
              <a:tr h="24206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Río Viejo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42.73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49.09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5.90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52.70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38.21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44.54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56.79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42.77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976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8505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BF99543-072F-4952-8AB9-35460FCAB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226" y="57488"/>
            <a:ext cx="4521432" cy="2978303"/>
          </a:xfrm>
          <a:prstGeom prst="rect">
            <a:avLst/>
          </a:prstGeom>
        </p:spPr>
      </p:pic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1147511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Boyacá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0FA749B-DAE9-C088-8CA3-8994D9278A0E}"/>
              </a:ext>
            </a:extLst>
          </p:cNvPr>
          <p:cNvSpPr txBox="1"/>
          <p:nvPr/>
        </p:nvSpPr>
        <p:spPr>
          <a:xfrm>
            <a:off x="2832553" y="3050308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BA925AE-4EE7-6290-96E6-0FB23F333AEC}"/>
              </a:ext>
            </a:extLst>
          </p:cNvPr>
          <p:cNvSpPr txBox="1"/>
          <p:nvPr/>
        </p:nvSpPr>
        <p:spPr>
          <a:xfrm>
            <a:off x="5510783" y="3035791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8AA33F2-847A-AB8A-C289-56D8126566A9}"/>
              </a:ext>
            </a:extLst>
          </p:cNvPr>
          <p:cNvSpPr txBox="1"/>
          <p:nvPr/>
        </p:nvSpPr>
        <p:spPr>
          <a:xfrm>
            <a:off x="8728557" y="3035791"/>
            <a:ext cx="324349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9413ABF-13BE-2968-3B41-092B69A172E5}"/>
              </a:ext>
            </a:extLst>
          </p:cNvPr>
          <p:cNvSpPr txBox="1"/>
          <p:nvPr/>
        </p:nvSpPr>
        <p:spPr>
          <a:xfrm>
            <a:off x="1461200" y="2405871"/>
            <a:ext cx="63353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</a:t>
            </a:r>
            <a:endParaRPr lang="es-CO" sz="1200" b="1" dirty="0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486ABD39-3B9A-F873-9D37-F651103DA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729498"/>
              </p:ext>
            </p:extLst>
          </p:nvPr>
        </p:nvGraphicFramePr>
        <p:xfrm>
          <a:off x="633465" y="3327307"/>
          <a:ext cx="11187429" cy="3103788"/>
        </p:xfrm>
        <a:graphic>
          <a:graphicData uri="http://schemas.openxmlformats.org/drawingml/2006/table">
            <a:tbl>
              <a:tblPr/>
              <a:tblGrid>
                <a:gridCol w="1514820">
                  <a:extLst>
                    <a:ext uri="{9D8B030D-6E8A-4147-A177-3AD203B41FA5}">
                      <a16:colId xmlns:a16="http://schemas.microsoft.com/office/drawing/2014/main" val="3200612643"/>
                    </a:ext>
                  </a:extLst>
                </a:gridCol>
                <a:gridCol w="1014512">
                  <a:extLst>
                    <a:ext uri="{9D8B030D-6E8A-4147-A177-3AD203B41FA5}">
                      <a16:colId xmlns:a16="http://schemas.microsoft.com/office/drawing/2014/main" val="232294692"/>
                    </a:ext>
                  </a:extLst>
                </a:gridCol>
                <a:gridCol w="1014512">
                  <a:extLst>
                    <a:ext uri="{9D8B030D-6E8A-4147-A177-3AD203B41FA5}">
                      <a16:colId xmlns:a16="http://schemas.microsoft.com/office/drawing/2014/main" val="40588612"/>
                    </a:ext>
                  </a:extLst>
                </a:gridCol>
                <a:gridCol w="1014512">
                  <a:extLst>
                    <a:ext uri="{9D8B030D-6E8A-4147-A177-3AD203B41FA5}">
                      <a16:colId xmlns:a16="http://schemas.microsoft.com/office/drawing/2014/main" val="2680447070"/>
                    </a:ext>
                  </a:extLst>
                </a:gridCol>
                <a:gridCol w="1195179">
                  <a:extLst>
                    <a:ext uri="{9D8B030D-6E8A-4147-A177-3AD203B41FA5}">
                      <a16:colId xmlns:a16="http://schemas.microsoft.com/office/drawing/2014/main" val="3640094665"/>
                    </a:ext>
                  </a:extLst>
                </a:gridCol>
                <a:gridCol w="1195179">
                  <a:extLst>
                    <a:ext uri="{9D8B030D-6E8A-4147-A177-3AD203B41FA5}">
                      <a16:colId xmlns:a16="http://schemas.microsoft.com/office/drawing/2014/main" val="470368115"/>
                    </a:ext>
                  </a:extLst>
                </a:gridCol>
                <a:gridCol w="1195179">
                  <a:extLst>
                    <a:ext uri="{9D8B030D-6E8A-4147-A177-3AD203B41FA5}">
                      <a16:colId xmlns:a16="http://schemas.microsoft.com/office/drawing/2014/main" val="3205103551"/>
                    </a:ext>
                  </a:extLst>
                </a:gridCol>
                <a:gridCol w="1014512">
                  <a:extLst>
                    <a:ext uri="{9D8B030D-6E8A-4147-A177-3AD203B41FA5}">
                      <a16:colId xmlns:a16="http://schemas.microsoft.com/office/drawing/2014/main" val="343382628"/>
                    </a:ext>
                  </a:extLst>
                </a:gridCol>
                <a:gridCol w="1014512">
                  <a:extLst>
                    <a:ext uri="{9D8B030D-6E8A-4147-A177-3AD203B41FA5}">
                      <a16:colId xmlns:a16="http://schemas.microsoft.com/office/drawing/2014/main" val="366694388"/>
                    </a:ext>
                  </a:extLst>
                </a:gridCol>
                <a:gridCol w="1014512">
                  <a:extLst>
                    <a:ext uri="{9D8B030D-6E8A-4147-A177-3AD203B41FA5}">
                      <a16:colId xmlns:a16="http://schemas.microsoft.com/office/drawing/2014/main" val="161415146"/>
                    </a:ext>
                  </a:extLst>
                </a:gridCol>
              </a:tblGrid>
              <a:tr h="716258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RADAR.SPD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Corrupción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 Vulneración SPD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 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 Corrupción Oculta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 Capacidad Institucional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 Agua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 Energia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2.3 Aseo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2079800"/>
                  </a:ext>
                </a:extLst>
              </a:tr>
              <a:tr h="23875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Almeida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35.97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36.78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D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34.74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48.02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45.47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4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45.99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5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14.77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F5F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52.17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BE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788708"/>
                  </a:ext>
                </a:extLst>
              </a:tr>
              <a:tr h="23875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Monguí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33.83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27.82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42.86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22.41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F2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45.47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43.77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29.76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67.22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787797"/>
                  </a:ext>
                </a:extLst>
              </a:tr>
              <a:tr h="23875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Pajarito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27.37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39.51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C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F2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45.47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49.45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20.52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F2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57.59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E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122819"/>
                  </a:ext>
                </a:extLst>
              </a:tr>
              <a:tr h="23875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Guayatá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30.95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22.36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F2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43.83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45.47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56.57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E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19.97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F3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66.05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154420"/>
                  </a:ext>
                </a:extLst>
              </a:tr>
              <a:tr h="23875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Susacón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30.64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35.00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24.09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42.92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45.47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16.50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F4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23.39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F1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40.69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861784"/>
                  </a:ext>
                </a:extLst>
              </a:tr>
              <a:tr h="23875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Sativanorte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30.58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23.57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F1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41.09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F6F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45.47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48.01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F0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56.43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319599"/>
                  </a:ext>
                </a:extLst>
              </a:tr>
              <a:tr h="23875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Pachavita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28.34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33.26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23.88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F1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45.47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39.62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EEC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11.41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F6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64.25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328157"/>
                  </a:ext>
                </a:extLst>
              </a:tr>
              <a:tr h="23875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Páez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21.30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F2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43.61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3.76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45.47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58.49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5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18.84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F3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63.37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7453094"/>
                  </a:ext>
                </a:extLst>
              </a:tr>
              <a:tr h="23875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Labranzagrande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30.18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28.24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33.08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23.62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EF1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45.47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25.61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32.04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50.10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808014"/>
                  </a:ext>
                </a:extLst>
              </a:tr>
              <a:tr h="23875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Ráquira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29.27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21.35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2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41.16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3.92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33.50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45.47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49.22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23.80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1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59.74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4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475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177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C2DF971-C781-C90B-AE98-41F40EC82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772" y="119272"/>
            <a:ext cx="5035809" cy="2883048"/>
          </a:xfrm>
          <a:prstGeom prst="rect">
            <a:avLst/>
          </a:prstGeom>
        </p:spPr>
      </p:pic>
      <p:sp>
        <p:nvSpPr>
          <p:cNvPr id="4" name="CuadroTexto 2">
            <a:extLst>
              <a:ext uri="{FF2B5EF4-FFF2-40B4-BE49-F238E27FC236}">
                <a16:creationId xmlns:a16="http://schemas.microsoft.com/office/drawing/2014/main" id="{A683BDCA-EACE-3BDC-035D-B93264047FC4}"/>
              </a:ext>
            </a:extLst>
          </p:cNvPr>
          <p:cNvSpPr txBox="1"/>
          <p:nvPr/>
        </p:nvSpPr>
        <p:spPr>
          <a:xfrm>
            <a:off x="633465" y="339822"/>
            <a:ext cx="5997577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s-MX" sz="2000" b="1" dirty="0">
                <a:solidFill>
                  <a:srgbClr val="CD3637"/>
                </a:solidFill>
                <a:latin typeface="Verdana"/>
                <a:ea typeface="Verdana"/>
                <a:cs typeface="Helvetica"/>
              </a:rPr>
              <a:t>Caldas – </a:t>
            </a:r>
            <a:r>
              <a:rPr lang="es-MX" sz="2000" b="1" dirty="0">
                <a:solidFill>
                  <a:srgbClr val="3E415F"/>
                </a:solidFill>
                <a:latin typeface="Verdana"/>
                <a:ea typeface="Verdana"/>
                <a:cs typeface="Helvetica"/>
              </a:rPr>
              <a:t>Radar de Servicios Públicos Domiciliarios</a:t>
            </a:r>
            <a:endParaRPr lang="es-ES" sz="2000" dirty="0">
              <a:solidFill>
                <a:srgbClr val="3E415F"/>
              </a:solidFill>
              <a:latin typeface="Verdana"/>
              <a:ea typeface="Verdana"/>
              <a:cs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15786DA-84D0-BA08-CB00-D41CEAEB1E88}"/>
              </a:ext>
            </a:extLst>
          </p:cNvPr>
          <p:cNvSpPr txBox="1"/>
          <p:nvPr/>
        </p:nvSpPr>
        <p:spPr>
          <a:xfrm>
            <a:off x="2603475" y="3002320"/>
            <a:ext cx="2678229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altLang="en-US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del Radar</a:t>
            </a:r>
            <a:endParaRPr lang="es-CO" sz="1200" dirty="0">
              <a:solidFill>
                <a:srgbClr val="CD3637"/>
              </a:solidFill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FE78C4F-0E68-7FF1-B072-83E538312BD3}"/>
              </a:ext>
            </a:extLst>
          </p:cNvPr>
          <p:cNvSpPr txBox="1"/>
          <p:nvPr/>
        </p:nvSpPr>
        <p:spPr>
          <a:xfrm>
            <a:off x="5197866" y="3002319"/>
            <a:ext cx="3334961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Corrupción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9125A92-67F3-A531-F13C-B67DEA0B3E52}"/>
              </a:ext>
            </a:extLst>
          </p:cNvPr>
          <p:cNvSpPr txBox="1"/>
          <p:nvPr/>
        </p:nvSpPr>
        <p:spPr>
          <a:xfrm>
            <a:off x="8550536" y="3002319"/>
            <a:ext cx="3149243" cy="27699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s-CO" sz="1200" b="1" dirty="0">
                <a:solidFill>
                  <a:srgbClr val="CD3637"/>
                </a:solidFill>
                <a:latin typeface="Aptos" panose="02110004020202020204"/>
                <a:ea typeface="Verdana"/>
              </a:rPr>
              <a:t>Subcomponentes de Servicios Públicos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6CEEBC-5376-2DC2-CB65-676799C057E7}"/>
              </a:ext>
            </a:extLst>
          </p:cNvPr>
          <p:cNvSpPr txBox="1"/>
          <p:nvPr/>
        </p:nvSpPr>
        <p:spPr>
          <a:xfrm>
            <a:off x="735096" y="2365981"/>
            <a:ext cx="63376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200" b="1" dirty="0">
                <a:latin typeface="Verdana"/>
                <a:ea typeface="Verdana"/>
              </a:rPr>
              <a:t>Top de municipios con el mayor valor en el Radar de Servicios Públicos</a:t>
            </a:r>
            <a:endParaRPr lang="es-CO" sz="1200" b="1" dirty="0"/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15B4A79E-B818-05D2-B58E-B4D3C7121D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240893"/>
              </p:ext>
            </p:extLst>
          </p:nvPr>
        </p:nvGraphicFramePr>
        <p:xfrm>
          <a:off x="457200" y="3429000"/>
          <a:ext cx="11247117" cy="3089176"/>
        </p:xfrm>
        <a:graphic>
          <a:graphicData uri="http://schemas.openxmlformats.org/drawingml/2006/table">
            <a:tbl>
              <a:tblPr/>
              <a:tblGrid>
                <a:gridCol w="1522902">
                  <a:extLst>
                    <a:ext uri="{9D8B030D-6E8A-4147-A177-3AD203B41FA5}">
                      <a16:colId xmlns:a16="http://schemas.microsoft.com/office/drawing/2014/main" val="2545389759"/>
                    </a:ext>
                  </a:extLst>
                </a:gridCol>
                <a:gridCol w="1019925">
                  <a:extLst>
                    <a:ext uri="{9D8B030D-6E8A-4147-A177-3AD203B41FA5}">
                      <a16:colId xmlns:a16="http://schemas.microsoft.com/office/drawing/2014/main" val="4194837448"/>
                    </a:ext>
                  </a:extLst>
                </a:gridCol>
                <a:gridCol w="1019925">
                  <a:extLst>
                    <a:ext uri="{9D8B030D-6E8A-4147-A177-3AD203B41FA5}">
                      <a16:colId xmlns:a16="http://schemas.microsoft.com/office/drawing/2014/main" val="1389619417"/>
                    </a:ext>
                  </a:extLst>
                </a:gridCol>
                <a:gridCol w="1019925">
                  <a:extLst>
                    <a:ext uri="{9D8B030D-6E8A-4147-A177-3AD203B41FA5}">
                      <a16:colId xmlns:a16="http://schemas.microsoft.com/office/drawing/2014/main" val="3352338083"/>
                    </a:ext>
                  </a:extLst>
                </a:gridCol>
                <a:gridCol w="1201555">
                  <a:extLst>
                    <a:ext uri="{9D8B030D-6E8A-4147-A177-3AD203B41FA5}">
                      <a16:colId xmlns:a16="http://schemas.microsoft.com/office/drawing/2014/main" val="133619594"/>
                    </a:ext>
                  </a:extLst>
                </a:gridCol>
                <a:gridCol w="1201555">
                  <a:extLst>
                    <a:ext uri="{9D8B030D-6E8A-4147-A177-3AD203B41FA5}">
                      <a16:colId xmlns:a16="http://schemas.microsoft.com/office/drawing/2014/main" val="1534635215"/>
                    </a:ext>
                  </a:extLst>
                </a:gridCol>
                <a:gridCol w="1201555">
                  <a:extLst>
                    <a:ext uri="{9D8B030D-6E8A-4147-A177-3AD203B41FA5}">
                      <a16:colId xmlns:a16="http://schemas.microsoft.com/office/drawing/2014/main" val="3460599498"/>
                    </a:ext>
                  </a:extLst>
                </a:gridCol>
                <a:gridCol w="1019925">
                  <a:extLst>
                    <a:ext uri="{9D8B030D-6E8A-4147-A177-3AD203B41FA5}">
                      <a16:colId xmlns:a16="http://schemas.microsoft.com/office/drawing/2014/main" val="1918723372"/>
                    </a:ext>
                  </a:extLst>
                </a:gridCol>
                <a:gridCol w="1019925">
                  <a:extLst>
                    <a:ext uri="{9D8B030D-6E8A-4147-A177-3AD203B41FA5}">
                      <a16:colId xmlns:a16="http://schemas.microsoft.com/office/drawing/2014/main" val="2616365842"/>
                    </a:ext>
                  </a:extLst>
                </a:gridCol>
                <a:gridCol w="1019925">
                  <a:extLst>
                    <a:ext uri="{9D8B030D-6E8A-4147-A177-3AD203B41FA5}">
                      <a16:colId xmlns:a16="http://schemas.microsoft.com/office/drawing/2014/main" val="3746321866"/>
                    </a:ext>
                  </a:extLst>
                </a:gridCol>
              </a:tblGrid>
              <a:tr h="712886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Municipio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RADAR.SPD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 Corrupción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 Vulneración SPD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 Corrupción Observable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 Corrupción Oculta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 Capacidad Institucional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 Agua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 Energia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2.3 Aseo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9245559"/>
                  </a:ext>
                </a:extLst>
              </a:tr>
              <a:tr h="23762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Salamina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25.88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4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16.62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AF3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39.76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3E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3.66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C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55.00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4E4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43.93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26.71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5EF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57.52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6E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250749"/>
                  </a:ext>
                </a:extLst>
              </a:tr>
              <a:tr h="23762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Pensilvania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25.25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F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16.79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F3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37.95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55.00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45.97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7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23.37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51.06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FE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60348"/>
                  </a:ext>
                </a:extLst>
              </a:tr>
              <a:tr h="23762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 José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24.52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15.88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F3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37.49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EB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1.53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A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55.00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53.75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E4E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9.34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F5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61.25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6573756"/>
                  </a:ext>
                </a:extLst>
              </a:tr>
              <a:tr h="23762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Manzanares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24.20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15.93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F3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36.60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B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2.89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28.97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55.00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51.18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E5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19.43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DF2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41.76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843003"/>
                  </a:ext>
                </a:extLst>
              </a:tr>
              <a:tr h="23762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Filadelfia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23.42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16.48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F3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33.82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4.46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F7F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28.97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55.00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44.72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8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18.98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2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41.70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142460"/>
                  </a:ext>
                </a:extLst>
              </a:tr>
              <a:tr h="23762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Marulanda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23.30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F0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18.10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2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31.10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9.09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F6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28.97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55.00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44.70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10.99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F5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44.09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648462"/>
                  </a:ext>
                </a:extLst>
              </a:tr>
              <a:tr h="23762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Anserma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22.98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1F0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16.35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F3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32.92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C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2.86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29.49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55.00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44.64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16.95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F3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41.41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35910"/>
                  </a:ext>
                </a:extLst>
              </a:tr>
              <a:tr h="23762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Victoria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22.33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F0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16.23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F3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31.48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3.73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C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28.97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55.00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44.69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E8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9.88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3F5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48.26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331877"/>
                  </a:ext>
                </a:extLst>
              </a:tr>
              <a:tr h="23762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Samaná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22.07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15.89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9F3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31.32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D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2.78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28.97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55.00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4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40.59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4E9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14.26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7F4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46.91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7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398971"/>
                  </a:ext>
                </a:extLst>
              </a:tr>
              <a:tr h="23762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Aranzazu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21.66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F1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16.14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F3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29.96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3.47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F8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28.97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55.00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4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39.01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A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13.74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F4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44.28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304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9145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5ab9b7-57ae-41f1-8beb-8290f78adce8" xsi:nil="true"/>
    <lcf76f155ced4ddcb4097134ff3c332f xmlns="6cdd4ce2-03b1-49b4-86c1-7572c28a754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1B5A809C9E30044BFE3FBFD8DED64EF" ma:contentTypeVersion="15" ma:contentTypeDescription="Crear nuevo documento." ma:contentTypeScope="" ma:versionID="e933e076846dc10223812a5243a48d20">
  <xsd:schema xmlns:xsd="http://www.w3.org/2001/XMLSchema" xmlns:xs="http://www.w3.org/2001/XMLSchema" xmlns:p="http://schemas.microsoft.com/office/2006/metadata/properties" xmlns:ns2="6cdd4ce2-03b1-49b4-86c1-7572c28a7541" xmlns:ns3="0e5ab9b7-57ae-41f1-8beb-8290f78adce8" targetNamespace="http://schemas.microsoft.com/office/2006/metadata/properties" ma:root="true" ma:fieldsID="7869fb81e0e4163cf87834640a87b37e" ns2:_="" ns3:_="">
    <xsd:import namespace="6cdd4ce2-03b1-49b4-86c1-7572c28a7541"/>
    <xsd:import namespace="0e5ab9b7-57ae-41f1-8beb-8290f78adc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dd4ce2-03b1-49b4-86c1-7572c28a75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n" ma:readOnly="false" ma:fieldId="{5cf76f15-5ced-4ddc-b409-7134ff3c332f}" ma:taxonomyMulti="true" ma:sspId="60fb8ed9-e6ff-4cbe-b2c6-bea558e2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5ab9b7-57ae-41f1-8beb-8290f78adce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0273fb1-89d7-45eb-8cf1-af7b5256ac4d}" ma:internalName="TaxCatchAll" ma:showField="CatchAllData" ma:web="0e5ab9b7-57ae-41f1-8beb-8290f78adc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2C5B52-94BA-4A62-9CC6-B3E57418CDDB}">
  <ds:schemaRefs>
    <ds:schemaRef ds:uri="http://schemas.microsoft.com/office/2006/metadata/properties"/>
    <ds:schemaRef ds:uri="http://schemas.microsoft.com/office/infopath/2007/PartnerControls"/>
    <ds:schemaRef ds:uri="0e5ab9b7-57ae-41f1-8beb-8290f78adce8"/>
    <ds:schemaRef ds:uri="6cdd4ce2-03b1-49b4-86c1-7572c28a7541"/>
  </ds:schemaRefs>
</ds:datastoreItem>
</file>

<file path=customXml/itemProps2.xml><?xml version="1.0" encoding="utf-8"?>
<ds:datastoreItem xmlns:ds="http://schemas.openxmlformats.org/officeDocument/2006/customXml" ds:itemID="{F8B95F08-C272-4B59-B9D9-E069D6659BEF}"/>
</file>

<file path=customXml/itemProps3.xml><?xml version="1.0" encoding="utf-8"?>
<ds:datastoreItem xmlns:ds="http://schemas.openxmlformats.org/officeDocument/2006/customXml" ds:itemID="{89197F19-4D2B-48C4-BF93-2631E88766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4722</Words>
  <Application>Microsoft Office PowerPoint</Application>
  <PresentationFormat>Panorámica</PresentationFormat>
  <Paragraphs>3320</Paragraphs>
  <Slides>35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1" baseType="lpstr">
      <vt:lpstr>Aptos</vt:lpstr>
      <vt:lpstr>Aptos Narrow</vt:lpstr>
      <vt:lpstr>Arial</vt:lpstr>
      <vt:lpstr>Calibri</vt:lpstr>
      <vt:lpstr>Verdana</vt:lpstr>
      <vt:lpstr>Office Theme</vt:lpstr>
      <vt:lpstr>Radar de Corrupción  &amp; Derechos Económicos  Culturales y Sociales: </vt:lpstr>
      <vt:lpstr>Radar de Servicios Públicos Domiciliarios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Radar de Corrupción  &amp; Derechos Económicos  Culturales y Sociales:</dc:title>
  <dc:creator>Edith Johana Medina Hernández</dc:creator>
  <cp:lastModifiedBy>Edith Johana Medina Hernández</cp:lastModifiedBy>
  <cp:revision>86</cp:revision>
  <dcterms:created xsi:type="dcterms:W3CDTF">2024-09-02T03:43:19Z</dcterms:created>
  <dcterms:modified xsi:type="dcterms:W3CDTF">2025-07-16T21:36:01Z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0x01010001B5A809C9E30044BFE3FBFD8DED64EF</vt:lpwstr>
  </property>
</Properties>
</file>