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</p:sldMasterIdLst>
  <p:sldIdLst>
    <p:sldId id="257" r:id="rId5"/>
    <p:sldId id="492" r:id="rId6"/>
    <p:sldId id="493" r:id="rId7"/>
    <p:sldId id="494" r:id="rId8"/>
    <p:sldId id="495" r:id="rId9"/>
    <p:sldId id="496" r:id="rId10"/>
    <p:sldId id="497" r:id="rId11"/>
    <p:sldId id="498" r:id="rId12"/>
    <p:sldId id="499" r:id="rId13"/>
    <p:sldId id="400" r:id="rId1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A24C"/>
    <a:srgbClr val="4BC665"/>
    <a:srgbClr val="1B7D8D"/>
    <a:srgbClr val="2198AA"/>
    <a:srgbClr val="85C6D0"/>
    <a:srgbClr val="4FC9DD"/>
    <a:srgbClr val="63B7C3"/>
    <a:srgbClr val="F0F0F0"/>
    <a:srgbClr val="A9D7DE"/>
    <a:srgbClr val="99AD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85C81F-983F-5559-7408-E3FB852B5383}" v="19" dt="2024-08-13T21:45:17.8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61" autoAdjust="0"/>
  </p:normalViewPr>
  <p:slideViewPr>
    <p:cSldViewPr snapToGrid="0">
      <p:cViewPr varScale="1">
        <p:scale>
          <a:sx n="66" d="100"/>
          <a:sy n="66" d="100"/>
        </p:scale>
        <p:origin x="5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hian Steven Lesmes Piñeres" userId="S::cristhianlesmes@presidencia.gov.co::e5e3dd15-69e6-4f0c-982d-ea48c6e98c58" providerId="AD" clId="Web-{2385C81F-983F-5559-7408-E3FB852B5383}"/>
    <pc:docChg chg="modSld">
      <pc:chgData name="Cristhian Steven Lesmes Piñeres" userId="S::cristhianlesmes@presidencia.gov.co::e5e3dd15-69e6-4f0c-982d-ea48c6e98c58" providerId="AD" clId="Web-{2385C81F-983F-5559-7408-E3FB852B5383}" dt="2024-08-13T21:45:17.860" v="11"/>
      <pc:docMkLst>
        <pc:docMk/>
      </pc:docMkLst>
      <pc:sldChg chg="delSp modSp">
        <pc:chgData name="Cristhian Steven Lesmes Piñeres" userId="S::cristhianlesmes@presidencia.gov.co::e5e3dd15-69e6-4f0c-982d-ea48c6e98c58" providerId="AD" clId="Web-{2385C81F-983F-5559-7408-E3FB852B5383}" dt="2024-08-13T21:45:17.860" v="11"/>
        <pc:sldMkLst>
          <pc:docMk/>
          <pc:sldMk cId="3073463864" sldId="443"/>
        </pc:sldMkLst>
        <pc:spChg chg="del mod">
          <ac:chgData name="Cristhian Steven Lesmes Piñeres" userId="S::cristhianlesmes@presidencia.gov.co::e5e3dd15-69e6-4f0c-982d-ea48c6e98c58" providerId="AD" clId="Web-{2385C81F-983F-5559-7408-E3FB852B5383}" dt="2024-08-13T21:45:14.375" v="10"/>
          <ac:spMkLst>
            <pc:docMk/>
            <pc:sldMk cId="3073463864" sldId="443"/>
            <ac:spMk id="538" creationId="{6476DC9E-F49C-222F-028C-0A2D15B023C2}"/>
          </ac:spMkLst>
        </pc:spChg>
        <pc:spChg chg="mod">
          <ac:chgData name="Cristhian Steven Lesmes Piñeres" userId="S::cristhianlesmes@presidencia.gov.co::e5e3dd15-69e6-4f0c-982d-ea48c6e98c58" providerId="AD" clId="Web-{2385C81F-983F-5559-7408-E3FB852B5383}" dt="2024-08-13T21:44:37.249" v="6" actId="1076"/>
          <ac:spMkLst>
            <pc:docMk/>
            <pc:sldMk cId="3073463864" sldId="443"/>
            <ac:spMk id="539" creationId="{5FFA1709-7361-8A4F-81E9-A917151C913F}"/>
          </ac:spMkLst>
        </pc:spChg>
        <pc:spChg chg="del">
          <ac:chgData name="Cristhian Steven Lesmes Piñeres" userId="S::cristhianlesmes@presidencia.gov.co::e5e3dd15-69e6-4f0c-982d-ea48c6e98c58" providerId="AD" clId="Web-{2385C81F-983F-5559-7408-E3FB852B5383}" dt="2024-08-13T21:45:09.969" v="8"/>
          <ac:spMkLst>
            <pc:docMk/>
            <pc:sldMk cId="3073463864" sldId="443"/>
            <ac:spMk id="546" creationId="{0CA4F0B8-8360-0FAF-F6D5-C2D5FCCC9466}"/>
          </ac:spMkLst>
        </pc:spChg>
        <pc:spChg chg="mod">
          <ac:chgData name="Cristhian Steven Lesmes Piñeres" userId="S::cristhianlesmes@presidencia.gov.co::e5e3dd15-69e6-4f0c-982d-ea48c6e98c58" providerId="AD" clId="Web-{2385C81F-983F-5559-7408-E3FB852B5383}" dt="2024-08-13T21:44:32.093" v="5" actId="14100"/>
          <ac:spMkLst>
            <pc:docMk/>
            <pc:sldMk cId="3073463864" sldId="443"/>
            <ac:spMk id="547" creationId="{92C90263-B623-3E40-06E7-0C5C58CF43FC}"/>
          </ac:spMkLst>
        </pc:spChg>
        <pc:spChg chg="del">
          <ac:chgData name="Cristhian Steven Lesmes Piñeres" userId="S::cristhianlesmes@presidencia.gov.co::e5e3dd15-69e6-4f0c-982d-ea48c6e98c58" providerId="AD" clId="Web-{2385C81F-983F-5559-7408-E3FB852B5383}" dt="2024-08-13T21:45:07.172" v="7"/>
          <ac:spMkLst>
            <pc:docMk/>
            <pc:sldMk cId="3073463864" sldId="443"/>
            <ac:spMk id="549" creationId="{95BB9E92-119F-2E10-976C-4AA7E6252356}"/>
          </ac:spMkLst>
        </pc:spChg>
        <pc:cxnChg chg="del">
          <ac:chgData name="Cristhian Steven Lesmes Piñeres" userId="S::cristhianlesmes@presidencia.gov.co::e5e3dd15-69e6-4f0c-982d-ea48c6e98c58" providerId="AD" clId="Web-{2385C81F-983F-5559-7408-E3FB852B5383}" dt="2024-08-13T21:45:17.860" v="11"/>
          <ac:cxnSpMkLst>
            <pc:docMk/>
            <pc:sldMk cId="3073463864" sldId="443"/>
            <ac:cxnSpMk id="552" creationId="{ACD21EC1-9618-0292-086F-D9192439C871}"/>
          </ac:cxnSpMkLst>
        </pc:cxnChg>
      </pc:sldChg>
    </pc:docChg>
  </pc:docChgLst>
  <pc:docChgLst>
    <pc:chgData name="German Leonardo Rodríguez Galeano" userId="S::germanrodriguez@presidencia.gov.co::5b6be96d-a680-46b8-88ff-efa40846ed19" providerId="AD" clId="Web-{4C1C66EB-A259-3E3E-B784-5C465A6F1A32}"/>
    <pc:docChg chg="modSld">
      <pc:chgData name="German Leonardo Rodríguez Galeano" userId="S::germanrodriguez@presidencia.gov.co::5b6be96d-a680-46b8-88ff-efa40846ed19" providerId="AD" clId="Web-{4C1C66EB-A259-3E3E-B784-5C465A6F1A32}" dt="2024-08-02T17:24:03.948" v="37"/>
      <pc:docMkLst>
        <pc:docMk/>
      </pc:docMkLst>
      <pc:sldChg chg="modSp">
        <pc:chgData name="German Leonardo Rodríguez Galeano" userId="S::germanrodriguez@presidencia.gov.co::5b6be96d-a680-46b8-88ff-efa40846ed19" providerId="AD" clId="Web-{4C1C66EB-A259-3E3E-B784-5C465A6F1A32}" dt="2024-08-02T17:24:03.948" v="37"/>
        <pc:sldMkLst>
          <pc:docMk/>
          <pc:sldMk cId="3384046474" sldId="446"/>
        </pc:sldMkLst>
        <pc:graphicFrameChg chg="mod modGraphic">
          <ac:chgData name="German Leonardo Rodríguez Galeano" userId="S::germanrodriguez@presidencia.gov.co::5b6be96d-a680-46b8-88ff-efa40846ed19" providerId="AD" clId="Web-{4C1C66EB-A259-3E3E-B784-5C465A6F1A32}" dt="2024-08-02T17:24:03.948" v="37"/>
          <ac:graphicFrameMkLst>
            <pc:docMk/>
            <pc:sldMk cId="3384046474" sldId="446"/>
            <ac:graphicFrameMk id="8" creationId="{DD2F610D-869A-8C02-1BF3-09202F26F999}"/>
          </ac:graphicFrameMkLst>
        </pc:graphicFrameChg>
      </pc:sldChg>
      <pc:sldChg chg="modSp">
        <pc:chgData name="German Leonardo Rodríguez Galeano" userId="S::germanrodriguez@presidencia.gov.co::5b6be96d-a680-46b8-88ff-efa40846ed19" providerId="AD" clId="Web-{4C1C66EB-A259-3E3E-B784-5C465A6F1A32}" dt="2024-08-02T17:22:45.070" v="9" actId="1076"/>
        <pc:sldMkLst>
          <pc:docMk/>
          <pc:sldMk cId="447684114" sldId="460"/>
        </pc:sldMkLst>
        <pc:spChg chg="mod">
          <ac:chgData name="German Leonardo Rodríguez Galeano" userId="S::germanrodriguez@presidencia.gov.co::5b6be96d-a680-46b8-88ff-efa40846ed19" providerId="AD" clId="Web-{4C1C66EB-A259-3E3E-B784-5C465A6F1A32}" dt="2024-08-02T17:22:45.070" v="9" actId="1076"/>
          <ac:spMkLst>
            <pc:docMk/>
            <pc:sldMk cId="447684114" sldId="460"/>
            <ac:spMk id="8" creationId="{E7E4F974-5E80-480E-D48F-2FBBC5CC7034}"/>
          </ac:spMkLst>
        </pc:spChg>
      </pc:sldChg>
    </pc:docChg>
  </pc:docChgLst>
  <pc:docChgLst>
    <pc:chgData name="German Leonardo Rodríguez Galeano" userId="S::germanrodriguez@presidencia.gov.co::5b6be96d-a680-46b8-88ff-efa40846ed19" providerId="AD" clId="Web-{F4525D82-A9B3-078B-7B5E-C2CCF57EC952}"/>
    <pc:docChg chg="modSld">
      <pc:chgData name="German Leonardo Rodríguez Galeano" userId="S::germanrodriguez@presidencia.gov.co::5b6be96d-a680-46b8-88ff-efa40846ed19" providerId="AD" clId="Web-{F4525D82-A9B3-078B-7B5E-C2CCF57EC952}" dt="2024-08-08T17:16:51.743" v="25"/>
      <pc:docMkLst>
        <pc:docMk/>
      </pc:docMkLst>
      <pc:sldChg chg="addSp delSp modSp">
        <pc:chgData name="German Leonardo Rodríguez Galeano" userId="S::germanrodriguez@presidencia.gov.co::5b6be96d-a680-46b8-88ff-efa40846ed19" providerId="AD" clId="Web-{F4525D82-A9B3-078B-7B5E-C2CCF57EC952}" dt="2024-08-08T17:16:51.743" v="25"/>
        <pc:sldMkLst>
          <pc:docMk/>
          <pc:sldMk cId="3384046474" sldId="446"/>
        </pc:sldMkLst>
        <pc:graphicFrameChg chg="add del mod">
          <ac:chgData name="German Leonardo Rodríguez Galeano" userId="S::germanrodriguez@presidencia.gov.co::5b6be96d-a680-46b8-88ff-efa40846ed19" providerId="AD" clId="Web-{F4525D82-A9B3-078B-7B5E-C2CCF57EC952}" dt="2024-08-08T17:15:51.491" v="8"/>
          <ac:graphicFrameMkLst>
            <pc:docMk/>
            <pc:sldMk cId="3384046474" sldId="446"/>
            <ac:graphicFrameMk id="5" creationId="{A7B8DB17-C80D-8F6B-DB91-208B552FFD1D}"/>
          </ac:graphicFrameMkLst>
        </pc:graphicFrameChg>
        <pc:graphicFrameChg chg="mod modGraphic">
          <ac:chgData name="German Leonardo Rodríguez Galeano" userId="S::germanrodriguez@presidencia.gov.co::5b6be96d-a680-46b8-88ff-efa40846ed19" providerId="AD" clId="Web-{F4525D82-A9B3-078B-7B5E-C2CCF57EC952}" dt="2024-08-08T17:16:51.743" v="25"/>
          <ac:graphicFrameMkLst>
            <pc:docMk/>
            <pc:sldMk cId="3384046474" sldId="446"/>
            <ac:graphicFrameMk id="8" creationId="{DD2F610D-869A-8C02-1BF3-09202F26F999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3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2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28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16/07/2025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8"/>
            <a:ext cx="12192000" cy="685829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CD590E0-EA1E-4BBD-CB15-4058BE250E3A}"/>
              </a:ext>
            </a:extLst>
          </p:cNvPr>
          <p:cNvSpPr txBox="1"/>
          <p:nvPr userDrawn="1"/>
        </p:nvSpPr>
        <p:spPr>
          <a:xfrm>
            <a:off x="8418286" y="2917371"/>
            <a:ext cx="3556000" cy="101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78542CE-1C30-6275-EF60-0063968649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58251" y="3013182"/>
            <a:ext cx="3276070" cy="96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1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7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49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5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3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29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13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06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1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41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0848DA3A-A9FC-56DB-307B-304B64799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336887" cy="6465603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F6A2F246-BCB4-B8AE-60A3-6991287314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966" y="947238"/>
            <a:ext cx="7546034" cy="2874546"/>
          </a:xfrm>
          <a:noFill/>
        </p:spPr>
        <p:txBody>
          <a:bodyPr anchor="b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s-CO" sz="4000" b="1" dirty="0">
                <a:solidFill>
                  <a:schemeClr val="bg1"/>
                </a:solidFill>
                <a:latin typeface="Verdana"/>
                <a:ea typeface="Verdana"/>
              </a:rPr>
              <a:t>Radar de Corrupción </a:t>
            </a:r>
            <a:br>
              <a:rPr lang="es-CO" sz="4000" b="1" dirty="0">
                <a:latin typeface="Verdana"/>
                <a:ea typeface="Verdana"/>
              </a:rPr>
            </a:br>
            <a:r>
              <a:rPr lang="es-CO" sz="4000" b="1" dirty="0">
                <a:solidFill>
                  <a:schemeClr val="bg1"/>
                </a:solidFill>
                <a:latin typeface="Verdana"/>
                <a:ea typeface="Verdana"/>
              </a:rPr>
              <a:t>&amp; Derechos Económicos </a:t>
            </a:r>
            <a:br>
              <a:rPr lang="es-CO" sz="4000" b="1" dirty="0">
                <a:latin typeface="Verdana"/>
                <a:ea typeface="Verdana"/>
              </a:rPr>
            </a:br>
            <a:r>
              <a:rPr lang="es-CO" sz="4000" b="1" dirty="0">
                <a:solidFill>
                  <a:schemeClr val="bg1"/>
                </a:solidFill>
                <a:latin typeface="Verdana"/>
                <a:ea typeface="Verdana"/>
              </a:rPr>
              <a:t>Culturales y Sociales:</a:t>
            </a:r>
            <a:r>
              <a:rPr lang="es-CO" sz="4400" b="1" dirty="0">
                <a:solidFill>
                  <a:schemeClr val="bg1"/>
                </a:solidFill>
                <a:latin typeface="Verdana"/>
                <a:ea typeface="Verdana"/>
              </a:rPr>
              <a:t> </a:t>
            </a:r>
            <a:endParaRPr lang="es-CO" sz="3600" b="1" dirty="0">
              <a:solidFill>
                <a:schemeClr val="bg1"/>
              </a:solidFill>
              <a:latin typeface="Verdana"/>
              <a:ea typeface="Verdana"/>
            </a:endParaRPr>
          </a:p>
        </p:txBody>
      </p:sp>
      <p:pic>
        <p:nvPicPr>
          <p:cNvPr id="6" name="Imagen 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76EAB12B-4A61-191D-197D-28991FBA2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4593" y="600878"/>
            <a:ext cx="1918049" cy="6116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03750CE-7D73-D298-2F50-9DC411F8A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67" y="641946"/>
            <a:ext cx="1497908" cy="515409"/>
          </a:xfrm>
          <a:prstGeom prst="rect">
            <a:avLst/>
          </a:prstGeom>
        </p:spPr>
      </p:pic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33F4B56-33CD-A0AB-3441-B9DD8000C9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07" y="5556164"/>
            <a:ext cx="2429774" cy="748462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E6C0278-F743-7BA0-FCE6-995E9B910F4C}"/>
              </a:ext>
            </a:extLst>
          </p:cNvPr>
          <p:cNvSpPr/>
          <p:nvPr/>
        </p:nvSpPr>
        <p:spPr>
          <a:xfrm>
            <a:off x="628916" y="3986902"/>
            <a:ext cx="3452195" cy="747623"/>
          </a:xfrm>
          <a:prstGeom prst="rect">
            <a:avLst/>
          </a:prstGeom>
          <a:solidFill>
            <a:srgbClr val="F8B0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5B7F6D4-6E88-C774-2A6D-7249D59075DD}"/>
              </a:ext>
            </a:extLst>
          </p:cNvPr>
          <p:cNvSpPr txBox="1"/>
          <p:nvPr/>
        </p:nvSpPr>
        <p:spPr>
          <a:xfrm>
            <a:off x="638542" y="4120858"/>
            <a:ext cx="379870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Verdana"/>
                <a:ea typeface="Verdana"/>
                <a:cs typeface="Calibri"/>
              </a:rPr>
              <a:t>Derecho al Trabajo</a:t>
            </a:r>
          </a:p>
          <a:p>
            <a:endParaRPr lang="es-ES" sz="2400" b="1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297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90E84AA-2780-A9A1-60BD-E5A943651CD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4BC665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-620090" y="-7083"/>
            <a:ext cx="16350782" cy="728777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CCE9036-6CAC-24CC-9BEE-174C37A134F1}"/>
              </a:ext>
            </a:extLst>
          </p:cNvPr>
          <p:cNvSpPr txBox="1"/>
          <p:nvPr/>
        </p:nvSpPr>
        <p:spPr>
          <a:xfrm>
            <a:off x="914116" y="2919381"/>
            <a:ext cx="4270517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6000" b="1" dirty="0">
                <a:solidFill>
                  <a:schemeClr val="bg1"/>
                </a:solidFill>
                <a:latin typeface="Verdana"/>
                <a:ea typeface="Verdana"/>
                <a:cs typeface="Helvetica"/>
              </a:rPr>
              <a:t>Gracias!</a:t>
            </a:r>
          </a:p>
        </p:txBody>
      </p:sp>
    </p:spTree>
    <p:extLst>
      <p:ext uri="{BB962C8B-B14F-4D97-AF65-F5344CB8AC3E}">
        <p14:creationId xmlns:p14="http://schemas.microsoft.com/office/powerpoint/2010/main" val="3843219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0905B-912D-61E1-8CD7-4B6429440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3ABAD08-1ECE-EDA2-3084-306A563836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4BC665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504624" y="-5912"/>
            <a:ext cx="7676680" cy="344711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B5A829C-6DFA-9212-7361-38EE90EADC71}"/>
              </a:ext>
            </a:extLst>
          </p:cNvPr>
          <p:cNvSpPr txBox="1"/>
          <p:nvPr/>
        </p:nvSpPr>
        <p:spPr>
          <a:xfrm>
            <a:off x="4708437" y="104139"/>
            <a:ext cx="6152606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4800" b="1" dirty="0">
                <a:solidFill>
                  <a:schemeClr val="bg1"/>
                </a:solidFill>
                <a:latin typeface="Verdana"/>
                <a:ea typeface="Verdana"/>
                <a:cs typeface="Helvetica"/>
              </a:rPr>
              <a:t>Resultados Territoriales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2B02C08-77A3-47AF-B36A-4409020A8B87}"/>
              </a:ext>
            </a:extLst>
          </p:cNvPr>
          <p:cNvSpPr/>
          <p:nvPr/>
        </p:nvSpPr>
        <p:spPr>
          <a:xfrm>
            <a:off x="8322649" y="1845877"/>
            <a:ext cx="3654849" cy="747623"/>
          </a:xfrm>
          <a:prstGeom prst="rect">
            <a:avLst/>
          </a:prstGeom>
          <a:solidFill>
            <a:srgbClr val="F8B0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59E4D44-2B95-D9BA-0A2A-E873AC30F09B}"/>
              </a:ext>
            </a:extLst>
          </p:cNvPr>
          <p:cNvSpPr txBox="1"/>
          <p:nvPr/>
        </p:nvSpPr>
        <p:spPr>
          <a:xfrm>
            <a:off x="8401849" y="1950016"/>
            <a:ext cx="379870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Verdana"/>
                <a:ea typeface="Verdana"/>
                <a:cs typeface="Calibri"/>
              </a:rPr>
              <a:t>Mapas por regiones</a:t>
            </a:r>
          </a:p>
          <a:p>
            <a:endParaRPr lang="es-ES" sz="2400" b="1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D3BA5C-9782-B687-2AB0-3AC547957A34}"/>
              </a:ext>
            </a:extLst>
          </p:cNvPr>
          <p:cNvSpPr txBox="1"/>
          <p:nvPr/>
        </p:nvSpPr>
        <p:spPr>
          <a:xfrm>
            <a:off x="4776480" y="2851273"/>
            <a:ext cx="7404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>
                <a:latin typeface="Verdana"/>
                <a:ea typeface="Verdana"/>
              </a:rPr>
              <a:t>Radar Trabajo según departamentos y ciudades principales</a:t>
            </a:r>
            <a:endParaRPr lang="es-CO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29704762-D1D6-E0FB-73EC-8DE04E68B7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758250"/>
              </p:ext>
            </p:extLst>
          </p:nvPr>
        </p:nvGraphicFramePr>
        <p:xfrm>
          <a:off x="528635" y="3770974"/>
          <a:ext cx="11134729" cy="2794136"/>
        </p:xfrm>
        <a:graphic>
          <a:graphicData uri="http://schemas.openxmlformats.org/drawingml/2006/table">
            <a:tbl>
              <a:tblPr/>
              <a:tblGrid>
                <a:gridCol w="904874">
                  <a:extLst>
                    <a:ext uri="{9D8B030D-6E8A-4147-A177-3AD203B41FA5}">
                      <a16:colId xmlns:a16="http://schemas.microsoft.com/office/drawing/2014/main" val="472161202"/>
                    </a:ext>
                  </a:extLst>
                </a:gridCol>
                <a:gridCol w="1013759">
                  <a:extLst>
                    <a:ext uri="{9D8B030D-6E8A-4147-A177-3AD203B41FA5}">
                      <a16:colId xmlns:a16="http://schemas.microsoft.com/office/drawing/2014/main" val="947162280"/>
                    </a:ext>
                  </a:extLst>
                </a:gridCol>
                <a:gridCol w="876140">
                  <a:extLst>
                    <a:ext uri="{9D8B030D-6E8A-4147-A177-3AD203B41FA5}">
                      <a16:colId xmlns:a16="http://schemas.microsoft.com/office/drawing/2014/main" val="3451924290"/>
                    </a:ext>
                  </a:extLst>
                </a:gridCol>
                <a:gridCol w="876140">
                  <a:extLst>
                    <a:ext uri="{9D8B030D-6E8A-4147-A177-3AD203B41FA5}">
                      <a16:colId xmlns:a16="http://schemas.microsoft.com/office/drawing/2014/main" val="1212600771"/>
                    </a:ext>
                  </a:extLst>
                </a:gridCol>
                <a:gridCol w="876140">
                  <a:extLst>
                    <a:ext uri="{9D8B030D-6E8A-4147-A177-3AD203B41FA5}">
                      <a16:colId xmlns:a16="http://schemas.microsoft.com/office/drawing/2014/main" val="229329795"/>
                    </a:ext>
                  </a:extLst>
                </a:gridCol>
                <a:gridCol w="876140">
                  <a:extLst>
                    <a:ext uri="{9D8B030D-6E8A-4147-A177-3AD203B41FA5}">
                      <a16:colId xmlns:a16="http://schemas.microsoft.com/office/drawing/2014/main" val="3843314739"/>
                    </a:ext>
                  </a:extLst>
                </a:gridCol>
                <a:gridCol w="876140">
                  <a:extLst>
                    <a:ext uri="{9D8B030D-6E8A-4147-A177-3AD203B41FA5}">
                      <a16:colId xmlns:a16="http://schemas.microsoft.com/office/drawing/2014/main" val="556106474"/>
                    </a:ext>
                  </a:extLst>
                </a:gridCol>
                <a:gridCol w="1208849">
                  <a:extLst>
                    <a:ext uri="{9D8B030D-6E8A-4147-A177-3AD203B41FA5}">
                      <a16:colId xmlns:a16="http://schemas.microsoft.com/office/drawing/2014/main" val="2855452004"/>
                    </a:ext>
                  </a:extLst>
                </a:gridCol>
                <a:gridCol w="1208849">
                  <a:extLst>
                    <a:ext uri="{9D8B030D-6E8A-4147-A177-3AD203B41FA5}">
                      <a16:colId xmlns:a16="http://schemas.microsoft.com/office/drawing/2014/main" val="91096898"/>
                    </a:ext>
                  </a:extLst>
                </a:gridCol>
                <a:gridCol w="1208849">
                  <a:extLst>
                    <a:ext uri="{9D8B030D-6E8A-4147-A177-3AD203B41FA5}">
                      <a16:colId xmlns:a16="http://schemas.microsoft.com/office/drawing/2014/main" val="3389407633"/>
                    </a:ext>
                  </a:extLst>
                </a:gridCol>
                <a:gridCol w="1208849">
                  <a:extLst>
                    <a:ext uri="{9D8B030D-6E8A-4147-A177-3AD203B41FA5}">
                      <a16:colId xmlns:a16="http://schemas.microsoft.com/office/drawing/2014/main" val="1161649506"/>
                    </a:ext>
                  </a:extLst>
                </a:gridCol>
              </a:tblGrid>
              <a:tr h="757732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Condición</a:t>
                      </a:r>
                    </a:p>
                  </a:txBody>
                  <a:tcPr marL="5237" marR="5237" marT="52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Radar.Trabajo</a:t>
                      </a:r>
                    </a:p>
                  </a:txBody>
                  <a:tcPr marL="5237" marR="5237" marT="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Corrupción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 Vulneración al Trabajo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 Corrupción Observable</a:t>
                      </a:r>
                    </a:p>
                  </a:txBody>
                  <a:tcPr marL="5237" marR="5237" marT="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 Corrupción Oculta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 Capacidad Institucional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 Porcentaje de Desocupados</a:t>
                      </a:r>
                    </a:p>
                  </a:txBody>
                  <a:tcPr marL="5237" marR="5237" marT="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 Porcentaje de Subocupados 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2.3 Porcentaje de población en edad de trabajar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2.4 Tasa Global de Participación 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856422"/>
                  </a:ext>
                </a:extLst>
              </a:tr>
              <a:tr h="25257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Amazonía</a:t>
                      </a:r>
                    </a:p>
                  </a:txBody>
                  <a:tcPr marL="5237" marR="5237" marT="52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29.66</a:t>
                      </a:r>
                    </a:p>
                  </a:txBody>
                  <a:tcPr marL="5237" marR="5237" marT="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EE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31.84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26.40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5.08</a:t>
                      </a:r>
                    </a:p>
                  </a:txBody>
                  <a:tcPr marL="5237" marR="5237" marT="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57.26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8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80.04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6E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11.66</a:t>
                      </a:r>
                    </a:p>
                  </a:txBody>
                  <a:tcPr marL="5237" marR="5237" marT="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4.09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73.31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63.40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E7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737187"/>
                  </a:ext>
                </a:extLst>
              </a:tr>
              <a:tr h="25257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Caribe</a:t>
                      </a:r>
                    </a:p>
                  </a:txBody>
                  <a:tcPr marL="5237" marR="5237" marT="52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26.18</a:t>
                      </a:r>
                    </a:p>
                  </a:txBody>
                  <a:tcPr marL="5237" marR="5237" marT="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25.16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27.72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4.90</a:t>
                      </a:r>
                    </a:p>
                  </a:txBody>
                  <a:tcPr marL="5237" marR="5237" marT="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50.45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A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85.77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11.21</a:t>
                      </a:r>
                    </a:p>
                  </a:txBody>
                  <a:tcPr marL="5237" marR="5237" marT="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F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9.24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F2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73.49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62.93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E7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469402"/>
                  </a:ext>
                </a:extLst>
              </a:tr>
              <a:tr h="25257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Central</a:t>
                      </a:r>
                    </a:p>
                  </a:txBody>
                  <a:tcPr marL="5237" marR="5237" marT="52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18.01</a:t>
                      </a:r>
                    </a:p>
                  </a:txBody>
                  <a:tcPr marL="5237" marR="5237" marT="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F0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12.11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26.85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6.63</a:t>
                      </a:r>
                    </a:p>
                  </a:txBody>
                  <a:tcPr marL="5237" marR="5237" marT="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34.50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D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90.72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10.08</a:t>
                      </a:r>
                    </a:p>
                  </a:txBody>
                  <a:tcPr marL="5237" marR="5237" marT="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7.34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76.93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4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60.51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8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63283"/>
                  </a:ext>
                </a:extLst>
              </a:tr>
              <a:tr h="25257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EjeCafetero</a:t>
                      </a:r>
                    </a:p>
                  </a:txBody>
                  <a:tcPr marL="5237" marR="5237" marT="52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14.79</a:t>
                      </a:r>
                    </a:p>
                  </a:txBody>
                  <a:tcPr marL="5237" marR="5237" marT="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6.84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26.72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4.22</a:t>
                      </a:r>
                    </a:p>
                  </a:txBody>
                  <a:tcPr marL="5237" marR="5237" marT="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29.53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E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92.34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10.29</a:t>
                      </a:r>
                    </a:p>
                  </a:txBody>
                  <a:tcPr marL="5237" marR="5237" marT="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5.45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80.87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58.92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82595"/>
                  </a:ext>
                </a:extLst>
              </a:tr>
              <a:tr h="25257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Llanos</a:t>
                      </a:r>
                    </a:p>
                  </a:txBody>
                  <a:tcPr marL="5237" marR="5237" marT="52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28.95</a:t>
                      </a:r>
                    </a:p>
                  </a:txBody>
                  <a:tcPr marL="5237" marR="5237" marT="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27.06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31.79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4.82</a:t>
                      </a:r>
                    </a:p>
                  </a:txBody>
                  <a:tcPr marL="5237" marR="5237" marT="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51.49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80.31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16.45</a:t>
                      </a:r>
                    </a:p>
                  </a:txBody>
                  <a:tcPr marL="5237" marR="5237" marT="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11.16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74.63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71.10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825475"/>
                  </a:ext>
                </a:extLst>
              </a:tr>
              <a:tr h="25257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Pacífico</a:t>
                      </a:r>
                    </a:p>
                  </a:txBody>
                  <a:tcPr marL="5237" marR="5237" marT="52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24.25</a:t>
                      </a:r>
                    </a:p>
                  </a:txBody>
                  <a:tcPr marL="5237" marR="5237" marT="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21.99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27.63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6.16</a:t>
                      </a:r>
                    </a:p>
                  </a:txBody>
                  <a:tcPr marL="5237" marR="5237" marT="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46.83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89.66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11.08</a:t>
                      </a:r>
                    </a:p>
                  </a:txBody>
                  <a:tcPr marL="5237" marR="5237" marT="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F0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8.83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F2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75.13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61.85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489828"/>
                  </a:ext>
                </a:extLst>
              </a:tr>
              <a:tr h="260471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Santanderes</a:t>
                      </a:r>
                    </a:p>
                  </a:txBody>
                  <a:tcPr marL="5237" marR="5237" marT="52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21.54</a:t>
                      </a:r>
                    </a:p>
                  </a:txBody>
                  <a:tcPr marL="5237" marR="5237" marT="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17.90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27.00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6.41</a:t>
                      </a:r>
                    </a:p>
                  </a:txBody>
                  <a:tcPr marL="5237" marR="5237" marT="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39.87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82.83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3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10.96</a:t>
                      </a:r>
                    </a:p>
                  </a:txBody>
                  <a:tcPr marL="5237" marR="5237" marT="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6.08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77.00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4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61.65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069662"/>
                  </a:ext>
                </a:extLst>
              </a:tr>
              <a:tr h="260471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general</a:t>
                      </a:r>
                    </a:p>
                  </a:txBody>
                  <a:tcPr marL="5237" marR="5237" marT="52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24.20</a:t>
                      </a:r>
                    </a:p>
                  </a:txBody>
                  <a:tcPr marL="5237" marR="5237" marT="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21.88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27.69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5.31</a:t>
                      </a:r>
                    </a:p>
                  </a:txBody>
                  <a:tcPr marL="5237" marR="5237" marT="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46.13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85.76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11.66</a:t>
                      </a:r>
                    </a:p>
                  </a:txBody>
                  <a:tcPr marL="5237" marR="5237" marT="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7.56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75.38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63.02</a:t>
                      </a:r>
                    </a:p>
                  </a:txBody>
                  <a:tcPr marL="5237" marR="5237" marT="523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170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7116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BCEF59E8-8B17-F4F1-D1C0-F622A7C453CA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34A24C"/>
                </a:solidFill>
                <a:latin typeface="Verdana"/>
                <a:ea typeface="Verdana"/>
                <a:cs typeface="Helvetica"/>
              </a:rPr>
              <a:t>Región Amazonía -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TRABAJO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FB1776C-0F89-F079-BD1B-4098320AD249}"/>
              </a:ext>
            </a:extLst>
          </p:cNvPr>
          <p:cNvSpPr txBox="1"/>
          <p:nvPr/>
        </p:nvSpPr>
        <p:spPr>
          <a:xfrm>
            <a:off x="2761185" y="2860368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35478D8-C68B-5B48-BC30-01150E3814F7}"/>
              </a:ext>
            </a:extLst>
          </p:cNvPr>
          <p:cNvSpPr txBox="1"/>
          <p:nvPr/>
        </p:nvSpPr>
        <p:spPr>
          <a:xfrm>
            <a:off x="4939211" y="2860367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3596AB5-719E-DC73-C907-9E7471A8B55A}"/>
              </a:ext>
            </a:extLst>
          </p:cNvPr>
          <p:cNvSpPr txBox="1"/>
          <p:nvPr/>
        </p:nvSpPr>
        <p:spPr>
          <a:xfrm>
            <a:off x="8079617" y="2870132"/>
            <a:ext cx="3045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derecho al trabajo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42CFAF6-2D03-036C-25C2-6BDCB8D3D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778" y="62823"/>
            <a:ext cx="4510757" cy="2839124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8D250F3-8280-EACD-0556-D9EEFBDD01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237060"/>
              </p:ext>
            </p:extLst>
          </p:nvPr>
        </p:nvGraphicFramePr>
        <p:xfrm>
          <a:off x="279133" y="3262965"/>
          <a:ext cx="11620298" cy="3378100"/>
        </p:xfrm>
        <a:graphic>
          <a:graphicData uri="http://schemas.openxmlformats.org/drawingml/2006/table">
            <a:tbl>
              <a:tblPr/>
              <a:tblGrid>
                <a:gridCol w="1156819">
                  <a:extLst>
                    <a:ext uri="{9D8B030D-6E8A-4147-A177-3AD203B41FA5}">
                      <a16:colId xmlns:a16="http://schemas.microsoft.com/office/drawing/2014/main" val="1586227380"/>
                    </a:ext>
                  </a:extLst>
                </a:gridCol>
                <a:gridCol w="979649">
                  <a:extLst>
                    <a:ext uri="{9D8B030D-6E8A-4147-A177-3AD203B41FA5}">
                      <a16:colId xmlns:a16="http://schemas.microsoft.com/office/drawing/2014/main" val="3272219396"/>
                    </a:ext>
                  </a:extLst>
                </a:gridCol>
                <a:gridCol w="823321">
                  <a:extLst>
                    <a:ext uri="{9D8B030D-6E8A-4147-A177-3AD203B41FA5}">
                      <a16:colId xmlns:a16="http://schemas.microsoft.com/office/drawing/2014/main" val="78560875"/>
                    </a:ext>
                  </a:extLst>
                </a:gridCol>
                <a:gridCol w="823321">
                  <a:extLst>
                    <a:ext uri="{9D8B030D-6E8A-4147-A177-3AD203B41FA5}">
                      <a16:colId xmlns:a16="http://schemas.microsoft.com/office/drawing/2014/main" val="1130855936"/>
                    </a:ext>
                  </a:extLst>
                </a:gridCol>
                <a:gridCol w="823321">
                  <a:extLst>
                    <a:ext uri="{9D8B030D-6E8A-4147-A177-3AD203B41FA5}">
                      <a16:colId xmlns:a16="http://schemas.microsoft.com/office/drawing/2014/main" val="3971301538"/>
                    </a:ext>
                  </a:extLst>
                </a:gridCol>
                <a:gridCol w="823321">
                  <a:extLst>
                    <a:ext uri="{9D8B030D-6E8A-4147-A177-3AD203B41FA5}">
                      <a16:colId xmlns:a16="http://schemas.microsoft.com/office/drawing/2014/main" val="3011709004"/>
                    </a:ext>
                  </a:extLst>
                </a:gridCol>
                <a:gridCol w="823321">
                  <a:extLst>
                    <a:ext uri="{9D8B030D-6E8A-4147-A177-3AD203B41FA5}">
                      <a16:colId xmlns:a16="http://schemas.microsoft.com/office/drawing/2014/main" val="3910120086"/>
                    </a:ext>
                  </a:extLst>
                </a:gridCol>
                <a:gridCol w="823321">
                  <a:extLst>
                    <a:ext uri="{9D8B030D-6E8A-4147-A177-3AD203B41FA5}">
                      <a16:colId xmlns:a16="http://schemas.microsoft.com/office/drawing/2014/main" val="932004051"/>
                    </a:ext>
                  </a:extLst>
                </a:gridCol>
                <a:gridCol w="1135976">
                  <a:extLst>
                    <a:ext uri="{9D8B030D-6E8A-4147-A177-3AD203B41FA5}">
                      <a16:colId xmlns:a16="http://schemas.microsoft.com/office/drawing/2014/main" val="1857858511"/>
                    </a:ext>
                  </a:extLst>
                </a:gridCol>
                <a:gridCol w="1135976">
                  <a:extLst>
                    <a:ext uri="{9D8B030D-6E8A-4147-A177-3AD203B41FA5}">
                      <a16:colId xmlns:a16="http://schemas.microsoft.com/office/drawing/2014/main" val="2518310546"/>
                    </a:ext>
                  </a:extLst>
                </a:gridCol>
                <a:gridCol w="1135976">
                  <a:extLst>
                    <a:ext uri="{9D8B030D-6E8A-4147-A177-3AD203B41FA5}">
                      <a16:colId xmlns:a16="http://schemas.microsoft.com/office/drawing/2014/main" val="1263001550"/>
                    </a:ext>
                  </a:extLst>
                </a:gridCol>
                <a:gridCol w="1135976">
                  <a:extLst>
                    <a:ext uri="{9D8B030D-6E8A-4147-A177-3AD203B41FA5}">
                      <a16:colId xmlns:a16="http://schemas.microsoft.com/office/drawing/2014/main" val="3914437860"/>
                    </a:ext>
                  </a:extLst>
                </a:gridCol>
              </a:tblGrid>
              <a:tr h="61192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s-CO" sz="1050" b="1" i="0" u="none" strike="noStrike" kern="12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Ciudad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s-CO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Departamento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Radar.Trabajo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Corrupción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 Vulneración al Trabajo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 Corrupción Observable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 Corrupción Oculta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 Capacidad Institucional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 Porcentaje de Desocupados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 Porcentaje de Subocupados 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2.3 Porcentaje de población en edad de trabajar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2.4 Tasa Global de Participación 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3275697"/>
                  </a:ext>
                </a:extLst>
              </a:tr>
              <a:tr h="20187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Amazonas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32.45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C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40.07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EB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21.02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4.56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67.05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76.98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E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4.06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1.00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69.65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57.66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88839"/>
                  </a:ext>
                </a:extLst>
              </a:tr>
              <a:tr h="20187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Caquetá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27.30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27.54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26.94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3.80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49.73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68.82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10.98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8.75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71.38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5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61.41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E7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709948"/>
                  </a:ext>
                </a:extLst>
              </a:tr>
              <a:tr h="20187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Guainía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36.20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C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43.54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25.20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8.78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71.84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5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87.19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11.28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2.81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71.63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5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60.62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E7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958715"/>
                  </a:ext>
                </a:extLst>
              </a:tr>
              <a:tr h="20187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Guaviare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28.82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29.59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27.67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6.71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52.88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8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77.01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8.22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F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3.44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74.17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4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81.50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492057"/>
                  </a:ext>
                </a:extLst>
              </a:tr>
              <a:tr h="20187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Putumayo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23.94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17.61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33.43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3.34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41.12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B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83.10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26.79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6.93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78.39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3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59.18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E7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653960"/>
                  </a:ext>
                </a:extLst>
              </a:tr>
              <a:tr h="20818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Vaupés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29.26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32.67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24.14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3.31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60.97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87.12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8.64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1.62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74.62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4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60.00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94176"/>
                  </a:ext>
                </a:extLst>
              </a:tr>
              <a:tr h="20187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Florencia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Caquetá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33.54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C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36.56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B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29.01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31.47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C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47.17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E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68.82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14.20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EB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9.09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75.63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6E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61.69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E7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839908"/>
                  </a:ext>
                </a:extLst>
              </a:tr>
              <a:tr h="20187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Inírida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Guainía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38.10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B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46.70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25.20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13.00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73.68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4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87.19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11.28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2.81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71.63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5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60.62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E7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558553"/>
                  </a:ext>
                </a:extLst>
              </a:tr>
              <a:tr h="20187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Leticia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Amazonas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33.23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41.37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B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21.02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7.29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67.31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76.98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4.06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1.00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69.65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57.66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171552"/>
                  </a:ext>
                </a:extLst>
              </a:tr>
              <a:tr h="20187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Mitú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Vaupés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29.29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32.73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24.14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4.50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60.44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E7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87.12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8.64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1.62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74.62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4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60.00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E7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155801"/>
                  </a:ext>
                </a:extLst>
              </a:tr>
              <a:tr h="20187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 José del Guaviare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Guaviare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30.70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D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32.72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27.67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7.70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56.30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8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77.01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8.22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F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3.44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74.17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4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81.50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490076"/>
                  </a:ext>
                </a:extLst>
              </a:tr>
              <a:tr h="20818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 Miguel de Mocoa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Putumayo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24.38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18.35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33.43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7.46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39.98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83.10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26.79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6.93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78.39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3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59.18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11594"/>
                  </a:ext>
                </a:extLst>
              </a:tr>
              <a:tr h="20818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30.60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D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33.29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26.57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8.49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57.37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7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80.04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11.93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D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4.12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73.66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4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63.42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830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768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5B9BF-A9E3-B0F8-E60E-CFC266868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4C74DADF-C260-6F3B-4608-9264D85910C8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34A24C"/>
                </a:solidFill>
                <a:latin typeface="Verdana"/>
                <a:ea typeface="Verdana"/>
                <a:cs typeface="Helvetica"/>
              </a:rPr>
              <a:t>Región Caribe -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TRABAJO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DD62C222-A970-BA9C-D4D3-52F2FBD8E896}"/>
              </a:ext>
            </a:extLst>
          </p:cNvPr>
          <p:cNvGrpSpPr/>
          <p:nvPr/>
        </p:nvGrpSpPr>
        <p:grpSpPr>
          <a:xfrm>
            <a:off x="6859412" y="0"/>
            <a:ext cx="3581584" cy="2590933"/>
            <a:chOff x="6859412" y="0"/>
            <a:chExt cx="3581584" cy="2590933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EB39B898-A015-0829-2A9C-DF28389A3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9412" y="0"/>
              <a:ext cx="3581584" cy="2590933"/>
            </a:xfrm>
            <a:prstGeom prst="rect">
              <a:avLst/>
            </a:prstGeom>
          </p:spPr>
        </p:pic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15830DA5-EDAF-FE91-3751-DC5CFF4E4A6A}"/>
                </a:ext>
              </a:extLst>
            </p:cNvPr>
            <p:cNvGrpSpPr/>
            <p:nvPr/>
          </p:nvGrpSpPr>
          <p:grpSpPr>
            <a:xfrm>
              <a:off x="6988554" y="229183"/>
              <a:ext cx="890167" cy="882320"/>
              <a:chOff x="6988554" y="229183"/>
              <a:chExt cx="890167" cy="882320"/>
            </a:xfrm>
          </p:grpSpPr>
          <p:pic>
            <p:nvPicPr>
              <p:cNvPr id="2" name="Imagen 1">
                <a:extLst>
                  <a:ext uri="{FF2B5EF4-FFF2-40B4-BE49-F238E27FC236}">
                    <a16:creationId xmlns:a16="http://schemas.microsoft.com/office/drawing/2014/main" id="{5C5793B4-E609-1552-6C31-DA104CA735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96697" y="229183"/>
                <a:ext cx="582024" cy="510749"/>
              </a:xfrm>
              <a:prstGeom prst="rect">
                <a:avLst/>
              </a:prstGeom>
            </p:spPr>
          </p:pic>
          <p:pic>
            <p:nvPicPr>
              <p:cNvPr id="3" name="Imagen 2">
                <a:extLst>
                  <a:ext uri="{FF2B5EF4-FFF2-40B4-BE49-F238E27FC236}">
                    <a16:creationId xmlns:a16="http://schemas.microsoft.com/office/drawing/2014/main" id="{19317D18-7105-07C1-E90A-72AAF0FE33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88554" y="403751"/>
                <a:ext cx="405207" cy="707752"/>
              </a:xfrm>
              <a:prstGeom prst="rect">
                <a:avLst/>
              </a:prstGeom>
            </p:spPr>
          </p:pic>
        </p:grp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E0E01792-8C40-EAE7-510D-1AB5A3304E90}"/>
              </a:ext>
            </a:extLst>
          </p:cNvPr>
          <p:cNvSpPr txBox="1"/>
          <p:nvPr/>
        </p:nvSpPr>
        <p:spPr>
          <a:xfrm>
            <a:off x="2539478" y="2560235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7DA76AF-1A5D-5FA0-56D5-4F074FBABA26}"/>
              </a:ext>
            </a:extLst>
          </p:cNvPr>
          <p:cNvSpPr txBox="1"/>
          <p:nvPr/>
        </p:nvSpPr>
        <p:spPr>
          <a:xfrm>
            <a:off x="5016221" y="256023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2550B59-60C5-D637-194C-A25AAE7FE6C3}"/>
              </a:ext>
            </a:extLst>
          </p:cNvPr>
          <p:cNvSpPr txBox="1"/>
          <p:nvPr/>
        </p:nvSpPr>
        <p:spPr>
          <a:xfrm>
            <a:off x="8830392" y="2560234"/>
            <a:ext cx="3045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derecho al trabajo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D0FA9780-BC91-43DB-C818-29926D8C4E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070489"/>
              </p:ext>
            </p:extLst>
          </p:nvPr>
        </p:nvGraphicFramePr>
        <p:xfrm>
          <a:off x="482067" y="2930755"/>
          <a:ext cx="11394286" cy="3587418"/>
        </p:xfrm>
        <a:graphic>
          <a:graphicData uri="http://schemas.openxmlformats.org/drawingml/2006/table">
            <a:tbl>
              <a:tblPr/>
              <a:tblGrid>
                <a:gridCol w="1134319">
                  <a:extLst>
                    <a:ext uri="{9D8B030D-6E8A-4147-A177-3AD203B41FA5}">
                      <a16:colId xmlns:a16="http://schemas.microsoft.com/office/drawing/2014/main" val="2305991614"/>
                    </a:ext>
                  </a:extLst>
                </a:gridCol>
                <a:gridCol w="960595">
                  <a:extLst>
                    <a:ext uri="{9D8B030D-6E8A-4147-A177-3AD203B41FA5}">
                      <a16:colId xmlns:a16="http://schemas.microsoft.com/office/drawing/2014/main" val="1658096153"/>
                    </a:ext>
                  </a:extLst>
                </a:gridCol>
                <a:gridCol w="807308">
                  <a:extLst>
                    <a:ext uri="{9D8B030D-6E8A-4147-A177-3AD203B41FA5}">
                      <a16:colId xmlns:a16="http://schemas.microsoft.com/office/drawing/2014/main" val="3797828896"/>
                    </a:ext>
                  </a:extLst>
                </a:gridCol>
                <a:gridCol w="807308">
                  <a:extLst>
                    <a:ext uri="{9D8B030D-6E8A-4147-A177-3AD203B41FA5}">
                      <a16:colId xmlns:a16="http://schemas.microsoft.com/office/drawing/2014/main" val="621665717"/>
                    </a:ext>
                  </a:extLst>
                </a:gridCol>
                <a:gridCol w="807308">
                  <a:extLst>
                    <a:ext uri="{9D8B030D-6E8A-4147-A177-3AD203B41FA5}">
                      <a16:colId xmlns:a16="http://schemas.microsoft.com/office/drawing/2014/main" val="2944855418"/>
                    </a:ext>
                  </a:extLst>
                </a:gridCol>
                <a:gridCol w="807308">
                  <a:extLst>
                    <a:ext uri="{9D8B030D-6E8A-4147-A177-3AD203B41FA5}">
                      <a16:colId xmlns:a16="http://schemas.microsoft.com/office/drawing/2014/main" val="3358043153"/>
                    </a:ext>
                  </a:extLst>
                </a:gridCol>
                <a:gridCol w="807308">
                  <a:extLst>
                    <a:ext uri="{9D8B030D-6E8A-4147-A177-3AD203B41FA5}">
                      <a16:colId xmlns:a16="http://schemas.microsoft.com/office/drawing/2014/main" val="79524256"/>
                    </a:ext>
                  </a:extLst>
                </a:gridCol>
                <a:gridCol w="807308">
                  <a:extLst>
                    <a:ext uri="{9D8B030D-6E8A-4147-A177-3AD203B41FA5}">
                      <a16:colId xmlns:a16="http://schemas.microsoft.com/office/drawing/2014/main" val="94819716"/>
                    </a:ext>
                  </a:extLst>
                </a:gridCol>
                <a:gridCol w="1113881">
                  <a:extLst>
                    <a:ext uri="{9D8B030D-6E8A-4147-A177-3AD203B41FA5}">
                      <a16:colId xmlns:a16="http://schemas.microsoft.com/office/drawing/2014/main" val="1210617276"/>
                    </a:ext>
                  </a:extLst>
                </a:gridCol>
                <a:gridCol w="1113881">
                  <a:extLst>
                    <a:ext uri="{9D8B030D-6E8A-4147-A177-3AD203B41FA5}">
                      <a16:colId xmlns:a16="http://schemas.microsoft.com/office/drawing/2014/main" val="681602967"/>
                    </a:ext>
                  </a:extLst>
                </a:gridCol>
                <a:gridCol w="1113881">
                  <a:extLst>
                    <a:ext uri="{9D8B030D-6E8A-4147-A177-3AD203B41FA5}">
                      <a16:colId xmlns:a16="http://schemas.microsoft.com/office/drawing/2014/main" val="1806963964"/>
                    </a:ext>
                  </a:extLst>
                </a:gridCol>
                <a:gridCol w="1113881">
                  <a:extLst>
                    <a:ext uri="{9D8B030D-6E8A-4147-A177-3AD203B41FA5}">
                      <a16:colId xmlns:a16="http://schemas.microsoft.com/office/drawing/2014/main" val="3378391145"/>
                    </a:ext>
                  </a:extLst>
                </a:gridCol>
              </a:tblGrid>
              <a:tr h="5403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s-CO" sz="1050" b="1" i="0" u="none" strike="noStrike" kern="12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Ciudad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s-CO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Departamento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Radar.Trabajo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Corrupción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 Vulneración al Trabajo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 Corrupción Observable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 Corrupción Oculta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 Capacidad Institucional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 Porcentaje de Desocupados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 Porcentaje de Subocupados 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2.3 Porcentaje de población en edad de trabajar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2.4 Tasa Global de Participación 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9304440"/>
                  </a:ext>
                </a:extLst>
              </a:tr>
              <a:tr h="17825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Atlántico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20.90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15.97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F0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28.30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3.81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42.09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EB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96.13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E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9.12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11.62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75.93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65.14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88477"/>
                  </a:ext>
                </a:extLst>
              </a:tr>
              <a:tr h="17825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Bolívar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29.23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30.42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27.45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4.73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52.02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A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65.48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7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8.76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10.61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73.82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6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64.61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226773"/>
                  </a:ext>
                </a:extLst>
              </a:tr>
              <a:tr h="17825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Cesar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26.94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26.93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26.96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5.00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F2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53.49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89.34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12.00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8.26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71.42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E6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59.77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415884"/>
                  </a:ext>
                </a:extLst>
              </a:tr>
              <a:tr h="17825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Córdoba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25.68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23.32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29.23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3.73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51.96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A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98.71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12.14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12.73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73.97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6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63.06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8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468950"/>
                  </a:ext>
                </a:extLst>
              </a:tr>
              <a:tr h="17825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 Guajira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34.45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D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38.82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27.88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6.13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68.06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E7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90.39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14.53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8.62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67.53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E7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62.36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732419"/>
                  </a:ext>
                </a:extLst>
              </a:tr>
              <a:tr h="17825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Magdalena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29.04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E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30.54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26.78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4.70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57.00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9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84.70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8.79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10.37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72.66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6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61.70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552434"/>
                  </a:ext>
                </a:extLst>
              </a:tr>
              <a:tr h="35651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 Andrés y Providencia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11.97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1.55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27.59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6.74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17.21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F0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74.57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6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13.52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0.15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78.31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69.27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E7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965263"/>
                  </a:ext>
                </a:extLst>
              </a:tr>
              <a:tr h="18382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Sucre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31.28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33.74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D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27.58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4.34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61.73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86.87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10.84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D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11.57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74.29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6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57.53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9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203405"/>
                  </a:ext>
                </a:extLst>
              </a:tr>
              <a:tr h="17825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Barranquilla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Atlántico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25.75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23.34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29.36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14.77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F0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45.82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B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96.13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E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10.41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12.73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F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76.84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65.69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350364"/>
                  </a:ext>
                </a:extLst>
              </a:tr>
              <a:tr h="17825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Cartagena de Indias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Bolívar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33.99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D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37.16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29.24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21.28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52.17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A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65.48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7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10.95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11.91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76.58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65.38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530608"/>
                  </a:ext>
                </a:extLst>
              </a:tr>
              <a:tr h="17825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Montería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Córdoba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27.68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27.21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28.37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E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10.03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53.68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98.71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12.57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8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7.32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77.33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63.67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8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207972"/>
                  </a:ext>
                </a:extLst>
              </a:tr>
              <a:tr h="17825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Riohacha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 Guajira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38.08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43.90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B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29.36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11.24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71.85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6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90.39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14.70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11.55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69.53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E7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63.90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8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197320"/>
                  </a:ext>
                </a:extLst>
              </a:tr>
              <a:tr h="17825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Santa Marta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Magdalena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24.68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23.00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27.20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59.86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8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20.00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84.70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9.08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F2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9.98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76.61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60.55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136159"/>
                  </a:ext>
                </a:extLst>
              </a:tr>
              <a:tr h="17825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Sincelejo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Sucre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33.67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D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37.77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27.51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10.75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63.55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8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86.87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11.23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B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8.77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76.28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59.65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781626"/>
                  </a:ext>
                </a:extLst>
              </a:tr>
              <a:tr h="18382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Valledupar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Cesar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31.75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34.47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D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27.66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17.00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56.93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9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89.34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12.93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8.67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74.12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6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58.48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021644"/>
                  </a:ext>
                </a:extLst>
              </a:tr>
              <a:tr h="18382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28.34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E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28.54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E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28.03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12.28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51.17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86.52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11.44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9.66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74.35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6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62.72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282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247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14CD7-F7B8-653B-5218-3E06B43E0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FE8F4F87-567C-7F06-6979-F29FD3E98197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34A24C"/>
                </a:solidFill>
                <a:latin typeface="Verdana"/>
                <a:ea typeface="Verdana"/>
                <a:cs typeface="Helvetica"/>
              </a:rPr>
              <a:t>Región Central -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TRABAJO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BB8EFE-0948-D003-CF54-DFC8E1690D3A}"/>
              </a:ext>
            </a:extLst>
          </p:cNvPr>
          <p:cNvSpPr txBox="1"/>
          <p:nvPr/>
        </p:nvSpPr>
        <p:spPr>
          <a:xfrm>
            <a:off x="2808974" y="3176247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9C7881-000A-B597-50AF-3E3A45D5ADDC}"/>
              </a:ext>
            </a:extLst>
          </p:cNvPr>
          <p:cNvSpPr txBox="1"/>
          <p:nvPr/>
        </p:nvSpPr>
        <p:spPr>
          <a:xfrm>
            <a:off x="4939207" y="3176247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CF2F8C6-3C38-7D2A-E4FA-DB3106B65D85}"/>
              </a:ext>
            </a:extLst>
          </p:cNvPr>
          <p:cNvSpPr txBox="1"/>
          <p:nvPr/>
        </p:nvSpPr>
        <p:spPr>
          <a:xfrm>
            <a:off x="8281744" y="3176246"/>
            <a:ext cx="3045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derecho al trabajo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C0B8130-0BD2-6BE5-4ED4-623BFDB33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674" y="122217"/>
            <a:ext cx="3334961" cy="3004766"/>
          </a:xfrm>
          <a:prstGeom prst="rect">
            <a:avLst/>
          </a:prstGeom>
        </p:spPr>
      </p:pic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8E9FD280-2469-A6C2-90B0-587CC474B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772470"/>
              </p:ext>
            </p:extLst>
          </p:nvPr>
        </p:nvGraphicFramePr>
        <p:xfrm>
          <a:off x="450786" y="3513416"/>
          <a:ext cx="11311284" cy="3004768"/>
        </p:xfrm>
        <a:graphic>
          <a:graphicData uri="http://schemas.openxmlformats.org/drawingml/2006/table">
            <a:tbl>
              <a:tblPr/>
              <a:tblGrid>
                <a:gridCol w="1126056">
                  <a:extLst>
                    <a:ext uri="{9D8B030D-6E8A-4147-A177-3AD203B41FA5}">
                      <a16:colId xmlns:a16="http://schemas.microsoft.com/office/drawing/2014/main" val="1297865719"/>
                    </a:ext>
                  </a:extLst>
                </a:gridCol>
                <a:gridCol w="953598">
                  <a:extLst>
                    <a:ext uri="{9D8B030D-6E8A-4147-A177-3AD203B41FA5}">
                      <a16:colId xmlns:a16="http://schemas.microsoft.com/office/drawing/2014/main" val="1728251317"/>
                    </a:ext>
                  </a:extLst>
                </a:gridCol>
                <a:gridCol w="801427">
                  <a:extLst>
                    <a:ext uri="{9D8B030D-6E8A-4147-A177-3AD203B41FA5}">
                      <a16:colId xmlns:a16="http://schemas.microsoft.com/office/drawing/2014/main" val="3387735606"/>
                    </a:ext>
                  </a:extLst>
                </a:gridCol>
                <a:gridCol w="801427">
                  <a:extLst>
                    <a:ext uri="{9D8B030D-6E8A-4147-A177-3AD203B41FA5}">
                      <a16:colId xmlns:a16="http://schemas.microsoft.com/office/drawing/2014/main" val="2330022918"/>
                    </a:ext>
                  </a:extLst>
                </a:gridCol>
                <a:gridCol w="801427">
                  <a:extLst>
                    <a:ext uri="{9D8B030D-6E8A-4147-A177-3AD203B41FA5}">
                      <a16:colId xmlns:a16="http://schemas.microsoft.com/office/drawing/2014/main" val="1808469476"/>
                    </a:ext>
                  </a:extLst>
                </a:gridCol>
                <a:gridCol w="801427">
                  <a:extLst>
                    <a:ext uri="{9D8B030D-6E8A-4147-A177-3AD203B41FA5}">
                      <a16:colId xmlns:a16="http://schemas.microsoft.com/office/drawing/2014/main" val="593845884"/>
                    </a:ext>
                  </a:extLst>
                </a:gridCol>
                <a:gridCol w="801427">
                  <a:extLst>
                    <a:ext uri="{9D8B030D-6E8A-4147-A177-3AD203B41FA5}">
                      <a16:colId xmlns:a16="http://schemas.microsoft.com/office/drawing/2014/main" val="4030890147"/>
                    </a:ext>
                  </a:extLst>
                </a:gridCol>
                <a:gridCol w="801427">
                  <a:extLst>
                    <a:ext uri="{9D8B030D-6E8A-4147-A177-3AD203B41FA5}">
                      <a16:colId xmlns:a16="http://schemas.microsoft.com/office/drawing/2014/main" val="687657600"/>
                    </a:ext>
                  </a:extLst>
                </a:gridCol>
                <a:gridCol w="1105767">
                  <a:extLst>
                    <a:ext uri="{9D8B030D-6E8A-4147-A177-3AD203B41FA5}">
                      <a16:colId xmlns:a16="http://schemas.microsoft.com/office/drawing/2014/main" val="606309533"/>
                    </a:ext>
                  </a:extLst>
                </a:gridCol>
                <a:gridCol w="1105767">
                  <a:extLst>
                    <a:ext uri="{9D8B030D-6E8A-4147-A177-3AD203B41FA5}">
                      <a16:colId xmlns:a16="http://schemas.microsoft.com/office/drawing/2014/main" val="3828545856"/>
                    </a:ext>
                  </a:extLst>
                </a:gridCol>
                <a:gridCol w="1105767">
                  <a:extLst>
                    <a:ext uri="{9D8B030D-6E8A-4147-A177-3AD203B41FA5}">
                      <a16:colId xmlns:a16="http://schemas.microsoft.com/office/drawing/2014/main" val="3146778787"/>
                    </a:ext>
                  </a:extLst>
                </a:gridCol>
                <a:gridCol w="1105767">
                  <a:extLst>
                    <a:ext uri="{9D8B030D-6E8A-4147-A177-3AD203B41FA5}">
                      <a16:colId xmlns:a16="http://schemas.microsoft.com/office/drawing/2014/main" val="2262492040"/>
                    </a:ext>
                  </a:extLst>
                </a:gridCol>
              </a:tblGrid>
              <a:tr h="75118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s-CO" sz="1050" b="1" i="0" u="none" strike="noStrike" kern="12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Ciudad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s-CO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Departamento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Radar.Trabajo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Corrupción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 Vulneración al Trabajo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 Corrupción Observable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 Corrupción Oculta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 Capacidad Institucional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 Porcentaje de Desocupados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 Porcentaje de Subocupados 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2.3 Porcentaje de población en edad de trabajar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2.4 Tasa Global de Participación 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999925"/>
                  </a:ext>
                </a:extLst>
              </a:tr>
              <a:tr h="24781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Boyacá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17.53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F0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10.98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27.34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7.59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33.57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94.53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E2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9.90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E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9.46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77.49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59.46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9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284462"/>
                  </a:ext>
                </a:extLst>
              </a:tr>
              <a:tr h="24781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Cundinamarca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14.37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5.24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28.06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5.86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27.12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94.01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10.81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C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6.91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77.73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66.70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305581"/>
                  </a:ext>
                </a:extLst>
              </a:tr>
              <a:tr h="24781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Huila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19.81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F0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16.32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25.04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5.88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40.29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91.33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8.07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6.28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73.62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E6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59.20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9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0500"/>
                  </a:ext>
                </a:extLst>
              </a:tr>
              <a:tr h="255559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Tolima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20.32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15.90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26.96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7.20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37.02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D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83.00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4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11.53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6.70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78.89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56.70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290947"/>
                  </a:ext>
                </a:extLst>
              </a:tr>
              <a:tr h="24781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Ibagué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Tolima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24.76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22.62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27.98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18.01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F0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40.02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C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83.00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E4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15.82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3.44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81.95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E5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55.50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E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214536"/>
                  </a:ext>
                </a:extLst>
              </a:tr>
              <a:tr h="24781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Neiva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Huila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24.42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22.00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28.05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10.74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44.96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B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91.33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12.71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8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7.94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76.34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6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60.85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975598"/>
                  </a:ext>
                </a:extLst>
              </a:tr>
              <a:tr h="24781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Santafé de Bogotá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Cundinamarca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32.95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35.54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29.07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100.00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17.93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94.01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10.40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7.31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81.96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5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69.49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E7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284757"/>
                  </a:ext>
                </a:extLst>
              </a:tr>
              <a:tr h="255559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Tunja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Boyacá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19.95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14.60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27.97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13.61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35.08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94.53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2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10.24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8.18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2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79.79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63.03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823381"/>
                  </a:ext>
                </a:extLst>
              </a:tr>
              <a:tr h="255559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21.76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F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17.90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0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27.56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21.11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F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34.50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90.72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3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11.18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7.03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78.47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61.36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56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198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821A0-6EAA-CA68-3FAF-AEBCD777D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F3343101-A1A0-25F1-887A-3DC0C315F757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34A24C"/>
                </a:solidFill>
                <a:latin typeface="Verdana"/>
                <a:ea typeface="Verdana"/>
                <a:cs typeface="Helvetica"/>
              </a:rPr>
              <a:t>Región </a:t>
            </a:r>
            <a:r>
              <a:rPr lang="es-MX" sz="2000" b="1" dirty="0" err="1">
                <a:solidFill>
                  <a:srgbClr val="34A24C"/>
                </a:solidFill>
                <a:latin typeface="Verdana"/>
                <a:ea typeface="Verdana"/>
                <a:cs typeface="Helvetica"/>
              </a:rPr>
              <a:t>EjeCafetero</a:t>
            </a:r>
            <a:r>
              <a:rPr lang="es-MX" sz="2000" b="1" dirty="0">
                <a:solidFill>
                  <a:srgbClr val="34A24C"/>
                </a:solidFill>
                <a:latin typeface="Verdana"/>
                <a:ea typeface="Verdana"/>
                <a:cs typeface="Helvetica"/>
              </a:rPr>
              <a:t> -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TRABAJO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AF3DAA5-E473-66FA-AF97-4F8603FD3283}"/>
              </a:ext>
            </a:extLst>
          </p:cNvPr>
          <p:cNvSpPr txBox="1"/>
          <p:nvPr/>
        </p:nvSpPr>
        <p:spPr>
          <a:xfrm>
            <a:off x="2606848" y="3137340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371BB6-43BC-4E6F-0055-BC99F321A6CC}"/>
              </a:ext>
            </a:extLst>
          </p:cNvPr>
          <p:cNvSpPr txBox="1"/>
          <p:nvPr/>
        </p:nvSpPr>
        <p:spPr>
          <a:xfrm>
            <a:off x="4842959" y="313734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E445B39-F182-1520-D987-CD898BA2B405}"/>
              </a:ext>
            </a:extLst>
          </p:cNvPr>
          <p:cNvSpPr txBox="1"/>
          <p:nvPr/>
        </p:nvSpPr>
        <p:spPr>
          <a:xfrm>
            <a:off x="8368376" y="3137339"/>
            <a:ext cx="3045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derecho al trabajo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A75D3CD-942F-0237-76F1-EDC9AF9E6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0366" y="88551"/>
            <a:ext cx="3045962" cy="2894784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06D7903-DDF3-7263-382F-A8B445488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619899"/>
              </p:ext>
            </p:extLst>
          </p:nvPr>
        </p:nvGraphicFramePr>
        <p:xfrm>
          <a:off x="296778" y="3443662"/>
          <a:ext cx="11598443" cy="2918274"/>
        </p:xfrm>
        <a:graphic>
          <a:graphicData uri="http://schemas.openxmlformats.org/drawingml/2006/table">
            <a:tbl>
              <a:tblPr/>
              <a:tblGrid>
                <a:gridCol w="1154643">
                  <a:extLst>
                    <a:ext uri="{9D8B030D-6E8A-4147-A177-3AD203B41FA5}">
                      <a16:colId xmlns:a16="http://schemas.microsoft.com/office/drawing/2014/main" val="782935277"/>
                    </a:ext>
                  </a:extLst>
                </a:gridCol>
                <a:gridCol w="977806">
                  <a:extLst>
                    <a:ext uri="{9D8B030D-6E8A-4147-A177-3AD203B41FA5}">
                      <a16:colId xmlns:a16="http://schemas.microsoft.com/office/drawing/2014/main" val="225804656"/>
                    </a:ext>
                  </a:extLst>
                </a:gridCol>
                <a:gridCol w="821773">
                  <a:extLst>
                    <a:ext uri="{9D8B030D-6E8A-4147-A177-3AD203B41FA5}">
                      <a16:colId xmlns:a16="http://schemas.microsoft.com/office/drawing/2014/main" val="1802531064"/>
                    </a:ext>
                  </a:extLst>
                </a:gridCol>
                <a:gridCol w="821773">
                  <a:extLst>
                    <a:ext uri="{9D8B030D-6E8A-4147-A177-3AD203B41FA5}">
                      <a16:colId xmlns:a16="http://schemas.microsoft.com/office/drawing/2014/main" val="763353796"/>
                    </a:ext>
                  </a:extLst>
                </a:gridCol>
                <a:gridCol w="821773">
                  <a:extLst>
                    <a:ext uri="{9D8B030D-6E8A-4147-A177-3AD203B41FA5}">
                      <a16:colId xmlns:a16="http://schemas.microsoft.com/office/drawing/2014/main" val="3152933814"/>
                    </a:ext>
                  </a:extLst>
                </a:gridCol>
                <a:gridCol w="821773">
                  <a:extLst>
                    <a:ext uri="{9D8B030D-6E8A-4147-A177-3AD203B41FA5}">
                      <a16:colId xmlns:a16="http://schemas.microsoft.com/office/drawing/2014/main" val="1527988316"/>
                    </a:ext>
                  </a:extLst>
                </a:gridCol>
                <a:gridCol w="821773">
                  <a:extLst>
                    <a:ext uri="{9D8B030D-6E8A-4147-A177-3AD203B41FA5}">
                      <a16:colId xmlns:a16="http://schemas.microsoft.com/office/drawing/2014/main" val="1690753983"/>
                    </a:ext>
                  </a:extLst>
                </a:gridCol>
                <a:gridCol w="821773">
                  <a:extLst>
                    <a:ext uri="{9D8B030D-6E8A-4147-A177-3AD203B41FA5}">
                      <a16:colId xmlns:a16="http://schemas.microsoft.com/office/drawing/2014/main" val="2576593485"/>
                    </a:ext>
                  </a:extLst>
                </a:gridCol>
                <a:gridCol w="1133839">
                  <a:extLst>
                    <a:ext uri="{9D8B030D-6E8A-4147-A177-3AD203B41FA5}">
                      <a16:colId xmlns:a16="http://schemas.microsoft.com/office/drawing/2014/main" val="4153012906"/>
                    </a:ext>
                  </a:extLst>
                </a:gridCol>
                <a:gridCol w="1133839">
                  <a:extLst>
                    <a:ext uri="{9D8B030D-6E8A-4147-A177-3AD203B41FA5}">
                      <a16:colId xmlns:a16="http://schemas.microsoft.com/office/drawing/2014/main" val="1683163943"/>
                    </a:ext>
                  </a:extLst>
                </a:gridCol>
                <a:gridCol w="1133839">
                  <a:extLst>
                    <a:ext uri="{9D8B030D-6E8A-4147-A177-3AD203B41FA5}">
                      <a16:colId xmlns:a16="http://schemas.microsoft.com/office/drawing/2014/main" val="3893582917"/>
                    </a:ext>
                  </a:extLst>
                </a:gridCol>
                <a:gridCol w="1133839">
                  <a:extLst>
                    <a:ext uri="{9D8B030D-6E8A-4147-A177-3AD203B41FA5}">
                      <a16:colId xmlns:a16="http://schemas.microsoft.com/office/drawing/2014/main" val="2831338200"/>
                    </a:ext>
                  </a:extLst>
                </a:gridCol>
              </a:tblGrid>
              <a:tr h="72956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s-CO" sz="1050" b="1" i="0" u="none" strike="noStrike" kern="12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Ciudad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s-CO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Departamento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Radar.Trabajo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Corrupción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 Vulneración al Trabajo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 Corrupción Observable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 Corrupción Oculta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 Capacidad Institucional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 Porcentaje de Desocupados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 Porcentaje de Subocupados 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2.3 Porcentaje de población en edad de trabajar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2.4 Tasa Global de Participación 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9117747"/>
                  </a:ext>
                </a:extLst>
              </a:tr>
              <a:tr h="24068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Antioquia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17.70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F0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11.59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26.86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6.05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34.62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C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92.63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E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8.99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5.73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79.75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6E4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63.92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E7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339398"/>
                  </a:ext>
                </a:extLst>
              </a:tr>
              <a:tr h="24068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Caldas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14.25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6.38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26.05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3.45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29.34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92.34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9.77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4.50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80.94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57.69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438042"/>
                  </a:ext>
                </a:extLst>
              </a:tr>
              <a:tr h="24068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Quindío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12.41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2.17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27.76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3.64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23.78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91.54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13.66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5.60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81.98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55.44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9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717489"/>
                  </a:ext>
                </a:extLst>
              </a:tr>
              <a:tr h="24820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Risaralda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14.82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7.23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2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26.21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3.73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30.39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92.88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8.75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5.98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80.78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58.63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027323"/>
                  </a:ext>
                </a:extLst>
              </a:tr>
              <a:tr h="24068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Armenia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Quindío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15.84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F0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7.96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27.65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6.93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F2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29.65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92.63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E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12.05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E7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5.53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83.05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E3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58.11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104245"/>
                  </a:ext>
                </a:extLst>
              </a:tr>
              <a:tr h="24068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Manizales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Caldas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16.37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F0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9.55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26.59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5.81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32.12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92.34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9.94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3.46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83.80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3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60.04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8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440554"/>
                  </a:ext>
                </a:extLst>
              </a:tr>
              <a:tr h="24068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Medellín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Antioquia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27.08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26.67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27.68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24.61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44.20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B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92.63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8.99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F2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6.19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83.17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3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65.00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E7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178432"/>
                  </a:ext>
                </a:extLst>
              </a:tr>
              <a:tr h="24820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Pereira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Risaralda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17.95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12.22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26.54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11.17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32.91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D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92.88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9.64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4.56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82.45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3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59.63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094416"/>
                  </a:ext>
                </a:extLst>
              </a:tr>
              <a:tr h="24820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17.05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10.47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26.92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8.17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32.12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92.48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10.22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5.19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81.99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59.81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513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73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C8EC6-E2EA-BADD-A7E1-CE0A8B287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C84AD4B-D1DD-F7DB-E932-82418B98FD6C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34A24C"/>
                </a:solidFill>
                <a:latin typeface="Verdana"/>
                <a:ea typeface="Verdana"/>
                <a:cs typeface="Helvetica"/>
              </a:rPr>
              <a:t>Llanos Orientales -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TRABAJO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98FDDC3-F8B4-B386-5950-64BDBBEE5F15}"/>
              </a:ext>
            </a:extLst>
          </p:cNvPr>
          <p:cNvSpPr txBox="1"/>
          <p:nvPr/>
        </p:nvSpPr>
        <p:spPr>
          <a:xfrm>
            <a:off x="2542279" y="2981413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294EFEB-B03D-8D6E-FBAA-597FC29D5E42}"/>
              </a:ext>
            </a:extLst>
          </p:cNvPr>
          <p:cNvSpPr txBox="1"/>
          <p:nvPr/>
        </p:nvSpPr>
        <p:spPr>
          <a:xfrm>
            <a:off x="4836140" y="2981413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32666C1-29F5-07C0-AE38-3B7B84E1F482}"/>
              </a:ext>
            </a:extLst>
          </p:cNvPr>
          <p:cNvSpPr txBox="1"/>
          <p:nvPr/>
        </p:nvSpPr>
        <p:spPr>
          <a:xfrm>
            <a:off x="8361557" y="2981412"/>
            <a:ext cx="3045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derecho al trabajo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2E44A8B-2F3C-423D-AAC5-65A616C90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824" y="63530"/>
            <a:ext cx="4591036" cy="2806769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4348AFB-547F-15BF-A723-1F2EE26791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783766"/>
              </p:ext>
            </p:extLst>
          </p:nvPr>
        </p:nvGraphicFramePr>
        <p:xfrm>
          <a:off x="321242" y="3369524"/>
          <a:ext cx="11604458" cy="2944647"/>
        </p:xfrm>
        <a:graphic>
          <a:graphicData uri="http://schemas.openxmlformats.org/drawingml/2006/table">
            <a:tbl>
              <a:tblPr/>
              <a:tblGrid>
                <a:gridCol w="1155242">
                  <a:extLst>
                    <a:ext uri="{9D8B030D-6E8A-4147-A177-3AD203B41FA5}">
                      <a16:colId xmlns:a16="http://schemas.microsoft.com/office/drawing/2014/main" val="4092959369"/>
                    </a:ext>
                  </a:extLst>
                </a:gridCol>
                <a:gridCol w="978314">
                  <a:extLst>
                    <a:ext uri="{9D8B030D-6E8A-4147-A177-3AD203B41FA5}">
                      <a16:colId xmlns:a16="http://schemas.microsoft.com/office/drawing/2014/main" val="2689162980"/>
                    </a:ext>
                  </a:extLst>
                </a:gridCol>
                <a:gridCol w="822199">
                  <a:extLst>
                    <a:ext uri="{9D8B030D-6E8A-4147-A177-3AD203B41FA5}">
                      <a16:colId xmlns:a16="http://schemas.microsoft.com/office/drawing/2014/main" val="2258029223"/>
                    </a:ext>
                  </a:extLst>
                </a:gridCol>
                <a:gridCol w="822199">
                  <a:extLst>
                    <a:ext uri="{9D8B030D-6E8A-4147-A177-3AD203B41FA5}">
                      <a16:colId xmlns:a16="http://schemas.microsoft.com/office/drawing/2014/main" val="1138346788"/>
                    </a:ext>
                  </a:extLst>
                </a:gridCol>
                <a:gridCol w="822199">
                  <a:extLst>
                    <a:ext uri="{9D8B030D-6E8A-4147-A177-3AD203B41FA5}">
                      <a16:colId xmlns:a16="http://schemas.microsoft.com/office/drawing/2014/main" val="2596594051"/>
                    </a:ext>
                  </a:extLst>
                </a:gridCol>
                <a:gridCol w="822199">
                  <a:extLst>
                    <a:ext uri="{9D8B030D-6E8A-4147-A177-3AD203B41FA5}">
                      <a16:colId xmlns:a16="http://schemas.microsoft.com/office/drawing/2014/main" val="1837370926"/>
                    </a:ext>
                  </a:extLst>
                </a:gridCol>
                <a:gridCol w="822199">
                  <a:extLst>
                    <a:ext uri="{9D8B030D-6E8A-4147-A177-3AD203B41FA5}">
                      <a16:colId xmlns:a16="http://schemas.microsoft.com/office/drawing/2014/main" val="770300962"/>
                    </a:ext>
                  </a:extLst>
                </a:gridCol>
                <a:gridCol w="822199">
                  <a:extLst>
                    <a:ext uri="{9D8B030D-6E8A-4147-A177-3AD203B41FA5}">
                      <a16:colId xmlns:a16="http://schemas.microsoft.com/office/drawing/2014/main" val="675977571"/>
                    </a:ext>
                  </a:extLst>
                </a:gridCol>
                <a:gridCol w="1134427">
                  <a:extLst>
                    <a:ext uri="{9D8B030D-6E8A-4147-A177-3AD203B41FA5}">
                      <a16:colId xmlns:a16="http://schemas.microsoft.com/office/drawing/2014/main" val="1267389898"/>
                    </a:ext>
                  </a:extLst>
                </a:gridCol>
                <a:gridCol w="1134427">
                  <a:extLst>
                    <a:ext uri="{9D8B030D-6E8A-4147-A177-3AD203B41FA5}">
                      <a16:colId xmlns:a16="http://schemas.microsoft.com/office/drawing/2014/main" val="1674400131"/>
                    </a:ext>
                  </a:extLst>
                </a:gridCol>
                <a:gridCol w="1134427">
                  <a:extLst>
                    <a:ext uri="{9D8B030D-6E8A-4147-A177-3AD203B41FA5}">
                      <a16:colId xmlns:a16="http://schemas.microsoft.com/office/drawing/2014/main" val="1327787805"/>
                    </a:ext>
                  </a:extLst>
                </a:gridCol>
                <a:gridCol w="1134427">
                  <a:extLst>
                    <a:ext uri="{9D8B030D-6E8A-4147-A177-3AD203B41FA5}">
                      <a16:colId xmlns:a16="http://schemas.microsoft.com/office/drawing/2014/main" val="415546966"/>
                    </a:ext>
                  </a:extLst>
                </a:gridCol>
              </a:tblGrid>
              <a:tr h="80233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Ciudad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Departamento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Radar.Trabajo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Corrupción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 Vulneración al Trabajo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 Corrupción Observable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 Corrupción Oculta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 Capacidad Institucional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 Porcentaje de Desocupados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 Porcentaje de Subocupados 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2.3 Porcentaje de población en edad de trabajar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2.4 Tasa Global de Participación 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7955953"/>
                  </a:ext>
                </a:extLst>
              </a:tr>
              <a:tr h="264688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Arauca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36.28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C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35.20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C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37.89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C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4.41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60.38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E7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74.33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E4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29.14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15.77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F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74.81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E4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68.55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E5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249115"/>
                  </a:ext>
                </a:extLst>
              </a:tr>
              <a:tr h="264688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Casanare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20.89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15.41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29.12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3.70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39.47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B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88.24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9.81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8.15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F2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75.79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4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75.91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4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361597"/>
                  </a:ext>
                </a:extLst>
              </a:tr>
              <a:tr h="272958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Meta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18.69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13.20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26.93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6.28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35.01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86.57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10.32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6.21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75.71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4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63.90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6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4234"/>
                  </a:ext>
                </a:extLst>
              </a:tr>
              <a:tr h="264688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Vichada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39.93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EB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44.42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33.20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D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4.91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71.10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72.10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16.53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D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14.53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F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72.19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E5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76.02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6E4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829450"/>
                  </a:ext>
                </a:extLst>
              </a:tr>
              <a:tr h="264688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Puerto Carreño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Vichada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39.93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B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44.42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33.20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D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4.91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71.10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72.10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16.53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D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14.53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72.19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5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76.02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4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004018"/>
                  </a:ext>
                </a:extLst>
              </a:tr>
              <a:tr h="264688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Villavicencio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Meta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23.27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19.81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28.46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E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16.55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F0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38.13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C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86.57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10.93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F2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7.61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78.45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3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66.88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060583"/>
                  </a:ext>
                </a:extLst>
              </a:tr>
              <a:tr h="272958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Yopal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Casanare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24.69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21.73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F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29.12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7.20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45.62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88.24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9.81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8.15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75.79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4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75.91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4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010967"/>
                  </a:ext>
                </a:extLst>
              </a:tr>
              <a:tr h="272958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29.10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27.74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31.13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6.85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51.54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81.16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14.72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10.70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74.99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4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71.89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94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663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77FE1-FCDC-6688-E24A-6ACF33BB3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96463BB0-F72B-014A-AC72-BA684AE02531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34A24C"/>
                </a:solidFill>
                <a:latin typeface="Verdana"/>
                <a:ea typeface="Verdana"/>
                <a:cs typeface="Helvetica"/>
              </a:rPr>
              <a:t>Región Pacífico -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TRABAJO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544E116-4F06-55CF-DC0C-FF81E54EAD6E}"/>
              </a:ext>
            </a:extLst>
          </p:cNvPr>
          <p:cNvSpPr txBox="1"/>
          <p:nvPr/>
        </p:nvSpPr>
        <p:spPr>
          <a:xfrm>
            <a:off x="2597224" y="315200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75F6CF-6DE9-6C17-45B0-85B59F11D180}"/>
              </a:ext>
            </a:extLst>
          </p:cNvPr>
          <p:cNvSpPr txBox="1"/>
          <p:nvPr/>
        </p:nvSpPr>
        <p:spPr>
          <a:xfrm>
            <a:off x="4852585" y="3152001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2633800-0B69-A2C0-D56E-4ADC011A5736}"/>
              </a:ext>
            </a:extLst>
          </p:cNvPr>
          <p:cNvSpPr txBox="1"/>
          <p:nvPr/>
        </p:nvSpPr>
        <p:spPr>
          <a:xfrm>
            <a:off x="8416502" y="3152000"/>
            <a:ext cx="3045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derecho al trabajo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215949B-ED2D-1070-8840-485DDB9F1E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15"/>
          <a:stretch>
            <a:fillRect/>
          </a:stretch>
        </p:blipFill>
        <p:spPr>
          <a:xfrm>
            <a:off x="6916549" y="0"/>
            <a:ext cx="2317877" cy="3186467"/>
          </a:xfrm>
          <a:prstGeom prst="rect">
            <a:avLst/>
          </a:prstGeom>
        </p:spPr>
      </p:pic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9AEA5FFB-9B31-1FE7-6739-6205E3C27A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38533"/>
              </p:ext>
            </p:extLst>
          </p:nvPr>
        </p:nvGraphicFramePr>
        <p:xfrm>
          <a:off x="347311" y="3526289"/>
          <a:ext cx="11597638" cy="2884135"/>
        </p:xfrm>
        <a:graphic>
          <a:graphicData uri="http://schemas.openxmlformats.org/drawingml/2006/table">
            <a:tbl>
              <a:tblPr/>
              <a:tblGrid>
                <a:gridCol w="1154563">
                  <a:extLst>
                    <a:ext uri="{9D8B030D-6E8A-4147-A177-3AD203B41FA5}">
                      <a16:colId xmlns:a16="http://schemas.microsoft.com/office/drawing/2014/main" val="3169877796"/>
                    </a:ext>
                  </a:extLst>
                </a:gridCol>
                <a:gridCol w="977739">
                  <a:extLst>
                    <a:ext uri="{9D8B030D-6E8A-4147-A177-3AD203B41FA5}">
                      <a16:colId xmlns:a16="http://schemas.microsoft.com/office/drawing/2014/main" val="2545020079"/>
                    </a:ext>
                  </a:extLst>
                </a:gridCol>
                <a:gridCol w="821716">
                  <a:extLst>
                    <a:ext uri="{9D8B030D-6E8A-4147-A177-3AD203B41FA5}">
                      <a16:colId xmlns:a16="http://schemas.microsoft.com/office/drawing/2014/main" val="3069594564"/>
                    </a:ext>
                  </a:extLst>
                </a:gridCol>
                <a:gridCol w="821716">
                  <a:extLst>
                    <a:ext uri="{9D8B030D-6E8A-4147-A177-3AD203B41FA5}">
                      <a16:colId xmlns:a16="http://schemas.microsoft.com/office/drawing/2014/main" val="2249654688"/>
                    </a:ext>
                  </a:extLst>
                </a:gridCol>
                <a:gridCol w="821716">
                  <a:extLst>
                    <a:ext uri="{9D8B030D-6E8A-4147-A177-3AD203B41FA5}">
                      <a16:colId xmlns:a16="http://schemas.microsoft.com/office/drawing/2014/main" val="1877642178"/>
                    </a:ext>
                  </a:extLst>
                </a:gridCol>
                <a:gridCol w="821716">
                  <a:extLst>
                    <a:ext uri="{9D8B030D-6E8A-4147-A177-3AD203B41FA5}">
                      <a16:colId xmlns:a16="http://schemas.microsoft.com/office/drawing/2014/main" val="2162197846"/>
                    </a:ext>
                  </a:extLst>
                </a:gridCol>
                <a:gridCol w="821716">
                  <a:extLst>
                    <a:ext uri="{9D8B030D-6E8A-4147-A177-3AD203B41FA5}">
                      <a16:colId xmlns:a16="http://schemas.microsoft.com/office/drawing/2014/main" val="2185454950"/>
                    </a:ext>
                  </a:extLst>
                </a:gridCol>
                <a:gridCol w="821716">
                  <a:extLst>
                    <a:ext uri="{9D8B030D-6E8A-4147-A177-3AD203B41FA5}">
                      <a16:colId xmlns:a16="http://schemas.microsoft.com/office/drawing/2014/main" val="4033559234"/>
                    </a:ext>
                  </a:extLst>
                </a:gridCol>
                <a:gridCol w="1133760">
                  <a:extLst>
                    <a:ext uri="{9D8B030D-6E8A-4147-A177-3AD203B41FA5}">
                      <a16:colId xmlns:a16="http://schemas.microsoft.com/office/drawing/2014/main" val="4239462573"/>
                    </a:ext>
                  </a:extLst>
                </a:gridCol>
                <a:gridCol w="1133760">
                  <a:extLst>
                    <a:ext uri="{9D8B030D-6E8A-4147-A177-3AD203B41FA5}">
                      <a16:colId xmlns:a16="http://schemas.microsoft.com/office/drawing/2014/main" val="1979350416"/>
                    </a:ext>
                  </a:extLst>
                </a:gridCol>
                <a:gridCol w="1133760">
                  <a:extLst>
                    <a:ext uri="{9D8B030D-6E8A-4147-A177-3AD203B41FA5}">
                      <a16:colId xmlns:a16="http://schemas.microsoft.com/office/drawing/2014/main" val="4012613920"/>
                    </a:ext>
                  </a:extLst>
                </a:gridCol>
                <a:gridCol w="1133760">
                  <a:extLst>
                    <a:ext uri="{9D8B030D-6E8A-4147-A177-3AD203B41FA5}">
                      <a16:colId xmlns:a16="http://schemas.microsoft.com/office/drawing/2014/main" val="4016279224"/>
                    </a:ext>
                  </a:extLst>
                </a:gridCol>
              </a:tblGrid>
              <a:tr h="72103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Ciudad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Departamento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Radar.Trabajo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Corrupción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 Vulneración al Trabajo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 Corrupción Observable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 Corrupción Oculta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 Capacidad Institucional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 Porcentaje de Desocupados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 Porcentaje de Subocupados 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2.3 Porcentaje de población en edad de trabajar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2.4 Tasa Global de Participación 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682473"/>
                  </a:ext>
                </a:extLst>
              </a:tr>
              <a:tr h="23786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Cauca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22.76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19.11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F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28.25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6.31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F2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44.19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EB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93.86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E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7.54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13.11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F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76.51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65.50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E7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392856"/>
                  </a:ext>
                </a:extLst>
              </a:tr>
              <a:tr h="23786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Chocó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33.24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D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39.33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C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24.11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E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3.70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69.14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E6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87.30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3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18.16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8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1.60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68.58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E6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40.51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C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702066"/>
                  </a:ext>
                </a:extLst>
              </a:tr>
              <a:tr h="23786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Nariño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24.36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21.23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29.05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E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7.76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42.94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B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81.14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4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6.89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10.57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77.50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76.65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5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552502"/>
                  </a:ext>
                </a:extLst>
              </a:tr>
              <a:tr h="24530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Valle del Cauca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16.62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8.30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29.11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E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6.86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2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31.03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96.33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11.72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10.06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77.94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64.73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159761"/>
                  </a:ext>
                </a:extLst>
              </a:tr>
              <a:tr h="23786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Popayán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Cauca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24.52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20.97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29.84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9.48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44.93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B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93.86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E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10.03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F0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13.08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F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81.68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E4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64.36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40685"/>
                  </a:ext>
                </a:extLst>
              </a:tr>
              <a:tr h="23786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Quibdó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Chocó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40.31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C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46.90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30.43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13.25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73.83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E6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87.30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3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25.84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3.57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70.60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6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56.23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9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978956"/>
                  </a:ext>
                </a:extLst>
              </a:tr>
              <a:tr h="23786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 Juan de Pasto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Nariño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27.61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24.79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31.85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15.80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43.37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B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81.14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4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10.77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15.68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83.13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69.11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E6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539712"/>
                  </a:ext>
                </a:extLst>
              </a:tr>
              <a:tr h="24530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Santiago de Cali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Valle del Cauca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24.03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20.46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29.37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E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27.82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35.75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C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96.33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10.96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10.21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79.53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5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66.63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410161"/>
                  </a:ext>
                </a:extLst>
              </a:tr>
              <a:tr h="24530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26.68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25.14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29.00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E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11.37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48.15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89.66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12.74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9.73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76.93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62.97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730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942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65430-37F3-4F05-B1D1-828E9911E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39CA86CD-6975-3B96-6624-B51008DC969E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34A24C"/>
                </a:solidFill>
                <a:latin typeface="Verdana"/>
                <a:ea typeface="Verdana"/>
                <a:cs typeface="Helvetica"/>
              </a:rPr>
              <a:t>Región Santanderes -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TRABAJO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C26274D-B1BD-9779-4C83-1357FF4E0969}"/>
              </a:ext>
            </a:extLst>
          </p:cNvPr>
          <p:cNvSpPr txBox="1"/>
          <p:nvPr/>
        </p:nvSpPr>
        <p:spPr>
          <a:xfrm>
            <a:off x="2597224" y="315200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45DE7E9-2128-9F2B-DFFF-06E84F31BAAB}"/>
              </a:ext>
            </a:extLst>
          </p:cNvPr>
          <p:cNvSpPr txBox="1"/>
          <p:nvPr/>
        </p:nvSpPr>
        <p:spPr>
          <a:xfrm>
            <a:off x="4852585" y="3152001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B91EEFF-EAAD-4D0A-2E09-6516D89709B1}"/>
              </a:ext>
            </a:extLst>
          </p:cNvPr>
          <p:cNvSpPr txBox="1"/>
          <p:nvPr/>
        </p:nvSpPr>
        <p:spPr>
          <a:xfrm>
            <a:off x="8416502" y="3152000"/>
            <a:ext cx="3045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derecho al trabajo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9EB99C0-AA17-4316-69D9-82961C79C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574" y="80094"/>
            <a:ext cx="3071906" cy="3071906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35C8600-F72A-7B66-B796-ED8C5F9576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439117"/>
              </p:ext>
            </p:extLst>
          </p:nvPr>
        </p:nvGraphicFramePr>
        <p:xfrm>
          <a:off x="279133" y="3706001"/>
          <a:ext cx="11648871" cy="2444542"/>
        </p:xfrm>
        <a:graphic>
          <a:graphicData uri="http://schemas.openxmlformats.org/drawingml/2006/table">
            <a:tbl>
              <a:tblPr/>
              <a:tblGrid>
                <a:gridCol w="1159662">
                  <a:extLst>
                    <a:ext uri="{9D8B030D-6E8A-4147-A177-3AD203B41FA5}">
                      <a16:colId xmlns:a16="http://schemas.microsoft.com/office/drawing/2014/main" val="371032791"/>
                    </a:ext>
                  </a:extLst>
                </a:gridCol>
                <a:gridCol w="982057">
                  <a:extLst>
                    <a:ext uri="{9D8B030D-6E8A-4147-A177-3AD203B41FA5}">
                      <a16:colId xmlns:a16="http://schemas.microsoft.com/office/drawing/2014/main" val="751319318"/>
                    </a:ext>
                  </a:extLst>
                </a:gridCol>
                <a:gridCol w="825346">
                  <a:extLst>
                    <a:ext uri="{9D8B030D-6E8A-4147-A177-3AD203B41FA5}">
                      <a16:colId xmlns:a16="http://schemas.microsoft.com/office/drawing/2014/main" val="3794240563"/>
                    </a:ext>
                  </a:extLst>
                </a:gridCol>
                <a:gridCol w="825346">
                  <a:extLst>
                    <a:ext uri="{9D8B030D-6E8A-4147-A177-3AD203B41FA5}">
                      <a16:colId xmlns:a16="http://schemas.microsoft.com/office/drawing/2014/main" val="836310589"/>
                    </a:ext>
                  </a:extLst>
                </a:gridCol>
                <a:gridCol w="825346">
                  <a:extLst>
                    <a:ext uri="{9D8B030D-6E8A-4147-A177-3AD203B41FA5}">
                      <a16:colId xmlns:a16="http://schemas.microsoft.com/office/drawing/2014/main" val="2470284883"/>
                    </a:ext>
                  </a:extLst>
                </a:gridCol>
                <a:gridCol w="825346">
                  <a:extLst>
                    <a:ext uri="{9D8B030D-6E8A-4147-A177-3AD203B41FA5}">
                      <a16:colId xmlns:a16="http://schemas.microsoft.com/office/drawing/2014/main" val="3999708163"/>
                    </a:ext>
                  </a:extLst>
                </a:gridCol>
                <a:gridCol w="825346">
                  <a:extLst>
                    <a:ext uri="{9D8B030D-6E8A-4147-A177-3AD203B41FA5}">
                      <a16:colId xmlns:a16="http://schemas.microsoft.com/office/drawing/2014/main" val="2408367090"/>
                    </a:ext>
                  </a:extLst>
                </a:gridCol>
                <a:gridCol w="825346">
                  <a:extLst>
                    <a:ext uri="{9D8B030D-6E8A-4147-A177-3AD203B41FA5}">
                      <a16:colId xmlns:a16="http://schemas.microsoft.com/office/drawing/2014/main" val="3697624382"/>
                    </a:ext>
                  </a:extLst>
                </a:gridCol>
                <a:gridCol w="1138769">
                  <a:extLst>
                    <a:ext uri="{9D8B030D-6E8A-4147-A177-3AD203B41FA5}">
                      <a16:colId xmlns:a16="http://schemas.microsoft.com/office/drawing/2014/main" val="2922312072"/>
                    </a:ext>
                  </a:extLst>
                </a:gridCol>
                <a:gridCol w="1138769">
                  <a:extLst>
                    <a:ext uri="{9D8B030D-6E8A-4147-A177-3AD203B41FA5}">
                      <a16:colId xmlns:a16="http://schemas.microsoft.com/office/drawing/2014/main" val="3623795089"/>
                    </a:ext>
                  </a:extLst>
                </a:gridCol>
                <a:gridCol w="1138769">
                  <a:extLst>
                    <a:ext uri="{9D8B030D-6E8A-4147-A177-3AD203B41FA5}">
                      <a16:colId xmlns:a16="http://schemas.microsoft.com/office/drawing/2014/main" val="11551009"/>
                    </a:ext>
                  </a:extLst>
                </a:gridCol>
                <a:gridCol w="1138769">
                  <a:extLst>
                    <a:ext uri="{9D8B030D-6E8A-4147-A177-3AD203B41FA5}">
                      <a16:colId xmlns:a16="http://schemas.microsoft.com/office/drawing/2014/main" val="985701113"/>
                    </a:ext>
                  </a:extLst>
                </a:gridCol>
              </a:tblGrid>
              <a:tr h="73185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Ciudad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Departamento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Radar.Trabajo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Corrupción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 Vulneración al Trabajo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 Corrupción Observable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 Corrupción Oculta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 Capacidad Institucional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 Porcentaje de Desocupados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 Porcentaje de Subocupados 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2.3 Porcentaje de población en edad de trabajar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2.4 Tasa Global de Participación 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04949"/>
                  </a:ext>
                </a:extLst>
              </a:tr>
              <a:tr h="482872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Norte de Santander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26.89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26.74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27.12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5.68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49.49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EA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75.60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E4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11.41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E7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7.78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75.40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E4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59.44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E8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916061"/>
                  </a:ext>
                </a:extLst>
              </a:tr>
              <a:tr h="248981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Santander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16.18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9.05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26.89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7.15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30.25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90.06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10.50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4.38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78.60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63.87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143090"/>
                  </a:ext>
                </a:extLst>
              </a:tr>
              <a:tr h="24143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Bucaramanga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Santander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21.31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17.68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F0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26.75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17.81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F0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35.72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C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90.06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9.00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3.97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80.58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E3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65.81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698164"/>
                  </a:ext>
                </a:extLst>
              </a:tr>
              <a:tr h="490418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 José de Cúcuta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Norte de Santander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34.59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C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39.02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27.95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14.86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60.25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7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75.60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4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12.54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7.12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77.20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4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61.45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793778"/>
                  </a:ext>
                </a:extLst>
              </a:tr>
              <a:tr h="248981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16" marR="4716" marT="4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24.75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23.12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27.18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11.37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43.93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82.83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10.86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A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5.81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77.95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62.64</a:t>
                      </a:r>
                    </a:p>
                  </a:txBody>
                  <a:tcPr marL="4716" marR="4716" marT="4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573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627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1B5A809C9E30044BFE3FBFD8DED64EF" ma:contentTypeVersion="15" ma:contentTypeDescription="Crear nuevo documento." ma:contentTypeScope="" ma:versionID="e933e076846dc10223812a5243a48d20">
  <xsd:schema xmlns:xsd="http://www.w3.org/2001/XMLSchema" xmlns:xs="http://www.w3.org/2001/XMLSchema" xmlns:p="http://schemas.microsoft.com/office/2006/metadata/properties" xmlns:ns2="6cdd4ce2-03b1-49b4-86c1-7572c28a7541" xmlns:ns3="0e5ab9b7-57ae-41f1-8beb-8290f78adce8" targetNamespace="http://schemas.microsoft.com/office/2006/metadata/properties" ma:root="true" ma:fieldsID="7869fb81e0e4163cf87834640a87b37e" ns2:_="" ns3:_="">
    <xsd:import namespace="6cdd4ce2-03b1-49b4-86c1-7572c28a7541"/>
    <xsd:import namespace="0e5ab9b7-57ae-41f1-8beb-8290f78adc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dd4ce2-03b1-49b4-86c1-7572c28a75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n" ma:readOnly="false" ma:fieldId="{5cf76f15-5ced-4ddc-b409-7134ff3c332f}" ma:taxonomyMulti="true" ma:sspId="60fb8ed9-e6ff-4cbe-b2c6-bea558e2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5ab9b7-57ae-41f1-8beb-8290f78adce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0273fb1-89d7-45eb-8cf1-af7b5256ac4d}" ma:internalName="TaxCatchAll" ma:showField="CatchAllData" ma:web="0e5ab9b7-57ae-41f1-8beb-8290f78adc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5ab9b7-57ae-41f1-8beb-8290f78adce8" xsi:nil="true"/>
    <lcf76f155ced4ddcb4097134ff3c332f xmlns="6cdd4ce2-03b1-49b4-86c1-7572c28a754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33BBBB8-9484-4064-9844-2A734A7C3E25}"/>
</file>

<file path=customXml/itemProps2.xml><?xml version="1.0" encoding="utf-8"?>
<ds:datastoreItem xmlns:ds="http://schemas.openxmlformats.org/officeDocument/2006/customXml" ds:itemID="{F6877DA5-A9A1-4865-8F0B-7E65AF1725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77292D-2661-4C43-B9E0-004CF4604D77}">
  <ds:schemaRefs>
    <ds:schemaRef ds:uri="0e5ab9b7-57ae-41f1-8beb-8290f78adce8"/>
    <ds:schemaRef ds:uri="6cdd4ce2-03b1-49b4-86c1-7572c28a7541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1425</Words>
  <Application>Microsoft Office PowerPoint</Application>
  <PresentationFormat>Panorámica</PresentationFormat>
  <Paragraphs>1045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Aptos</vt:lpstr>
      <vt:lpstr>Aptos Narrow</vt:lpstr>
      <vt:lpstr>Arial</vt:lpstr>
      <vt:lpstr>Calibri</vt:lpstr>
      <vt:lpstr>Calibri Light</vt:lpstr>
      <vt:lpstr>Verdana</vt:lpstr>
      <vt:lpstr>Office Theme</vt:lpstr>
      <vt:lpstr>Radar de Corrupción  &amp; Derechos Económicos  Culturales y Sociales: 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ICIGED por Derechos:   Educación</dc:title>
  <dc:creator>Edith Johana Medina Hernandez</dc:creator>
  <cp:lastModifiedBy>Edith Johana Medina Hernández</cp:lastModifiedBy>
  <cp:revision>264</cp:revision>
  <dcterms:created xsi:type="dcterms:W3CDTF">2023-11-14T20:22:21Z</dcterms:created>
  <dcterms:modified xsi:type="dcterms:W3CDTF">2025-07-16T17:15:15Z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0x01010001B5A809C9E30044BFE3FBFD8DED64EF</vt:lpwstr>
  </property>
  <property fmtid="{D5CDD505-2E9C-101B-9397-08002B2CF9AE}" pid="3" name="MediaServiceImageTags">
    <vt:lpwstr/>
  </property>
</Properties>
</file>