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4"/>
  </p:sldMasterIdLst>
  <p:notesMasterIdLst>
    <p:notesMasterId r:id="rId40"/>
  </p:notesMasterIdLst>
  <p:sldIdLst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400" r:id="rId39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4C2D"/>
    <a:srgbClr val="F8B0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AE167-32C7-4915-94ED-54308C085E7B}" type="datetimeFigureOut">
              <a:rPr lang="es-CO" smtClean="0"/>
              <a:t>23/03/2026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7E2DC4-9DE1-44BB-9253-D21777B980F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70464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E2DC4-9DE1-44BB-9253-D21777B980F4}" type="slidenum">
              <a:rPr lang="es-CO" smtClean="0"/>
              <a:t>35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08048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430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611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93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AD64394-963E-D625-32AA-BDFC76B6E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23/03/2026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0F68054-34D7-9279-DFD5-715512BF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916C35A-4761-CBE9-49AD-2C3A4928C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F03094B-3B2A-4C1A-84F1-903486D2D0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8"/>
            <a:ext cx="12192000" cy="685829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CD590E0-EA1E-4BBD-CB15-4058BE250E3A}"/>
              </a:ext>
            </a:extLst>
          </p:cNvPr>
          <p:cNvSpPr txBox="1"/>
          <p:nvPr userDrawn="1"/>
        </p:nvSpPr>
        <p:spPr>
          <a:xfrm>
            <a:off x="8418286" y="2917371"/>
            <a:ext cx="3556000" cy="1016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CO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78542CE-1C30-6275-EF60-0063968649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58251" y="3013182"/>
            <a:ext cx="3276070" cy="96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112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54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985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308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054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68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197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096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63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58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41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0848DA3A-A9FC-56DB-307B-304B64799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336887" cy="6465603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F6A2F246-BCB4-B8AE-60A3-6991287314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966" y="947238"/>
            <a:ext cx="7546034" cy="2270399"/>
          </a:xfrm>
          <a:noFill/>
        </p:spPr>
        <p:txBody>
          <a:bodyPr anchor="b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s-CO" sz="3600" b="1" dirty="0">
                <a:solidFill>
                  <a:schemeClr val="bg1"/>
                </a:solidFill>
                <a:latin typeface="Verdana"/>
                <a:ea typeface="Verdana"/>
              </a:rPr>
              <a:t>Radar de Corrupción </a:t>
            </a:r>
            <a:br>
              <a:rPr lang="es-CO" sz="3600" b="1" dirty="0">
                <a:latin typeface="Verdana"/>
                <a:ea typeface="Verdana"/>
              </a:rPr>
            </a:br>
            <a:r>
              <a:rPr lang="es-CO" sz="3600" b="1" dirty="0">
                <a:solidFill>
                  <a:schemeClr val="bg1"/>
                </a:solidFill>
                <a:latin typeface="Verdana"/>
                <a:ea typeface="Verdana"/>
              </a:rPr>
              <a:t>&amp; Derechos Económicos </a:t>
            </a:r>
            <a:br>
              <a:rPr lang="es-CO" sz="3600" b="1" dirty="0">
                <a:latin typeface="Verdana"/>
                <a:ea typeface="Verdana"/>
              </a:rPr>
            </a:br>
            <a:r>
              <a:rPr lang="es-CO" sz="3600" b="1" dirty="0">
                <a:solidFill>
                  <a:schemeClr val="bg1"/>
                </a:solidFill>
                <a:latin typeface="Verdana"/>
                <a:ea typeface="Verdana"/>
              </a:rPr>
              <a:t>Culturales y Sociales:</a:t>
            </a:r>
            <a:r>
              <a:rPr lang="es-CO" sz="4000" b="1" dirty="0">
                <a:solidFill>
                  <a:schemeClr val="bg1"/>
                </a:solidFill>
                <a:latin typeface="Verdana"/>
                <a:ea typeface="Verdana"/>
              </a:rPr>
              <a:t> </a:t>
            </a:r>
            <a:endParaRPr lang="es-CO" sz="3200" b="1" dirty="0">
              <a:solidFill>
                <a:schemeClr val="bg1"/>
              </a:solidFill>
              <a:latin typeface="Verdana"/>
              <a:ea typeface="Verdana"/>
            </a:endParaRPr>
          </a:p>
        </p:txBody>
      </p:sp>
      <p:pic>
        <p:nvPicPr>
          <p:cNvPr id="6" name="Imagen 5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76EAB12B-4A61-191D-197D-28991FBA2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4593" y="600878"/>
            <a:ext cx="1918049" cy="61165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03750CE-7D73-D298-2F50-9DC411F8A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467" y="641946"/>
            <a:ext cx="1497908" cy="515409"/>
          </a:xfrm>
          <a:prstGeom prst="rect">
            <a:avLst/>
          </a:prstGeom>
        </p:spPr>
      </p:pic>
      <p:pic>
        <p:nvPicPr>
          <p:cNvPr id="8" name="Imagen 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33F4B56-33CD-A0AB-3441-B9DD8000C9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007" y="5556164"/>
            <a:ext cx="2429774" cy="748462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AE6C0278-F743-7BA0-FCE6-995E9B910F4C}"/>
              </a:ext>
            </a:extLst>
          </p:cNvPr>
          <p:cNvSpPr/>
          <p:nvPr/>
        </p:nvSpPr>
        <p:spPr>
          <a:xfrm>
            <a:off x="638542" y="3520177"/>
            <a:ext cx="1904633" cy="747623"/>
          </a:xfrm>
          <a:prstGeom prst="rect">
            <a:avLst/>
          </a:prstGeom>
          <a:solidFill>
            <a:srgbClr val="F8B0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5B7F6D4-6E88-C774-2A6D-7249D59075DD}"/>
              </a:ext>
            </a:extLst>
          </p:cNvPr>
          <p:cNvSpPr txBox="1"/>
          <p:nvPr/>
        </p:nvSpPr>
        <p:spPr>
          <a:xfrm>
            <a:off x="750561" y="3660351"/>
            <a:ext cx="202121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Calibri"/>
              </a:rPr>
              <a:t>Educación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7E72B60-E31A-66BD-9E1B-73A735C9E479}"/>
              </a:ext>
            </a:extLst>
          </p:cNvPr>
          <p:cNvSpPr txBox="1"/>
          <p:nvPr/>
        </p:nvSpPr>
        <p:spPr>
          <a:xfrm>
            <a:off x="3299638" y="4461217"/>
            <a:ext cx="294876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F8B017"/>
                </a:solidFill>
                <a:effectLst/>
                <a:uLnTx/>
                <a:uFillTx/>
                <a:latin typeface="Verdana"/>
                <a:ea typeface="Verdana"/>
                <a:cs typeface="Calibri"/>
              </a:rPr>
              <a:t>Resultados Territoriales 2024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srgbClr val="F8B017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318" y="5831856"/>
            <a:ext cx="2445324" cy="63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605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19C50145-460C-E26E-19DD-F135E3FDAF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128" t="2357" r="3186" b="3455"/>
          <a:stretch/>
        </p:blipFill>
        <p:spPr>
          <a:xfrm>
            <a:off x="0" y="672433"/>
            <a:ext cx="4817806" cy="2957808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Caquetá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Educación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840A40F-DBFB-3467-C8F4-9E98B2BF2C75}"/>
              </a:ext>
            </a:extLst>
          </p:cNvPr>
          <p:cNvSpPr txBox="1"/>
          <p:nvPr/>
        </p:nvSpPr>
        <p:spPr>
          <a:xfrm>
            <a:off x="3592667" y="3411860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B7A9A74-FAFD-925F-AAF9-53417250355D}"/>
              </a:ext>
            </a:extLst>
          </p:cNvPr>
          <p:cNvSpPr txBox="1"/>
          <p:nvPr/>
        </p:nvSpPr>
        <p:spPr>
          <a:xfrm>
            <a:off x="5967983" y="341186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3C37C0F-BAFF-4D1C-4C1E-860D4646E4A6}"/>
              </a:ext>
            </a:extLst>
          </p:cNvPr>
          <p:cNvSpPr txBox="1"/>
          <p:nvPr/>
        </p:nvSpPr>
        <p:spPr>
          <a:xfrm>
            <a:off x="9003585" y="3411860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BDB8F7E-84AE-AEC5-6B90-4AE4101E441A}"/>
              </a:ext>
            </a:extLst>
          </p:cNvPr>
          <p:cNvSpPr txBox="1"/>
          <p:nvPr/>
        </p:nvSpPr>
        <p:spPr>
          <a:xfrm>
            <a:off x="5042276" y="294760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Educación</a:t>
            </a:r>
            <a:endParaRPr lang="es-CO" sz="1200" b="1" dirty="0"/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B203BFC9-D18A-CD62-8D30-89EA93BD35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4014170"/>
              </p:ext>
            </p:extLst>
          </p:nvPr>
        </p:nvGraphicFramePr>
        <p:xfrm>
          <a:off x="153629" y="3817502"/>
          <a:ext cx="11881055" cy="2957808"/>
        </p:xfrm>
        <a:graphic>
          <a:graphicData uri="http://schemas.openxmlformats.org/drawingml/2006/table">
            <a:tbl>
              <a:tblPr/>
              <a:tblGrid>
                <a:gridCol w="1678337">
                  <a:extLst>
                    <a:ext uri="{9D8B030D-6E8A-4147-A177-3AD203B41FA5}">
                      <a16:colId xmlns:a16="http://schemas.microsoft.com/office/drawing/2014/main" val="1576132213"/>
                    </a:ext>
                  </a:extLst>
                </a:gridCol>
                <a:gridCol w="393636">
                  <a:extLst>
                    <a:ext uri="{9D8B030D-6E8A-4147-A177-3AD203B41FA5}">
                      <a16:colId xmlns:a16="http://schemas.microsoft.com/office/drawing/2014/main" val="3694920637"/>
                    </a:ext>
                  </a:extLst>
                </a:gridCol>
                <a:gridCol w="957303">
                  <a:extLst>
                    <a:ext uri="{9D8B030D-6E8A-4147-A177-3AD203B41FA5}">
                      <a16:colId xmlns:a16="http://schemas.microsoft.com/office/drawing/2014/main" val="2886780780"/>
                    </a:ext>
                  </a:extLst>
                </a:gridCol>
                <a:gridCol w="1049100">
                  <a:extLst>
                    <a:ext uri="{9D8B030D-6E8A-4147-A177-3AD203B41FA5}">
                      <a16:colId xmlns:a16="http://schemas.microsoft.com/office/drawing/2014/main" val="1250536250"/>
                    </a:ext>
                  </a:extLst>
                </a:gridCol>
                <a:gridCol w="1167123">
                  <a:extLst>
                    <a:ext uri="{9D8B030D-6E8A-4147-A177-3AD203B41FA5}">
                      <a16:colId xmlns:a16="http://schemas.microsoft.com/office/drawing/2014/main" val="1219068478"/>
                    </a:ext>
                  </a:extLst>
                </a:gridCol>
                <a:gridCol w="970417">
                  <a:extLst>
                    <a:ext uri="{9D8B030D-6E8A-4147-A177-3AD203B41FA5}">
                      <a16:colId xmlns:a16="http://schemas.microsoft.com/office/drawing/2014/main" val="4097095274"/>
                    </a:ext>
                  </a:extLst>
                </a:gridCol>
                <a:gridCol w="878621">
                  <a:extLst>
                    <a:ext uri="{9D8B030D-6E8A-4147-A177-3AD203B41FA5}">
                      <a16:colId xmlns:a16="http://schemas.microsoft.com/office/drawing/2014/main" val="1784747983"/>
                    </a:ext>
                  </a:extLst>
                </a:gridCol>
                <a:gridCol w="1219579">
                  <a:extLst>
                    <a:ext uri="{9D8B030D-6E8A-4147-A177-3AD203B41FA5}">
                      <a16:colId xmlns:a16="http://schemas.microsoft.com/office/drawing/2014/main" val="704325835"/>
                    </a:ext>
                  </a:extLst>
                </a:gridCol>
                <a:gridCol w="970417">
                  <a:extLst>
                    <a:ext uri="{9D8B030D-6E8A-4147-A177-3AD203B41FA5}">
                      <a16:colId xmlns:a16="http://schemas.microsoft.com/office/drawing/2014/main" val="586863208"/>
                    </a:ext>
                  </a:extLst>
                </a:gridCol>
                <a:gridCol w="1278999">
                  <a:extLst>
                    <a:ext uri="{9D8B030D-6E8A-4147-A177-3AD203B41FA5}">
                      <a16:colId xmlns:a16="http://schemas.microsoft.com/office/drawing/2014/main" val="2404475221"/>
                    </a:ext>
                  </a:extLst>
                </a:gridCol>
                <a:gridCol w="1317523">
                  <a:extLst>
                    <a:ext uri="{9D8B030D-6E8A-4147-A177-3AD203B41FA5}">
                      <a16:colId xmlns:a16="http://schemas.microsoft.com/office/drawing/2014/main" val="1852010427"/>
                    </a:ext>
                  </a:extLst>
                </a:gridCol>
              </a:tblGrid>
              <a:tr h="62892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D. Educación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 Repitencia y Reprobación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2144607"/>
                  </a:ext>
                </a:extLst>
              </a:tr>
              <a:tr h="22097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Morelia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39,01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21,82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67,13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1,83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34,25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76,90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57,19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58,47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80,75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9500211"/>
                  </a:ext>
                </a:extLst>
              </a:tr>
              <a:tr h="22097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Florencia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38,15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24,54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60,89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10,92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34,25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76,90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66,05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56,50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62,70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91689"/>
                  </a:ext>
                </a:extLst>
              </a:tr>
              <a:tr h="26184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Cartagena del Chairá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35,15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24,04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54,16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1,77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37,05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76,90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65,51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44,57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58,07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8718489"/>
                  </a:ext>
                </a:extLst>
              </a:tr>
              <a:tr h="22097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Solita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34,90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23,19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54,81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6,39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34,25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76,90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64,16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46,25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58,68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5379057"/>
                  </a:ext>
                </a:extLst>
              </a:tr>
              <a:tr h="25149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José del Fragua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34,89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21,88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56,74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2,03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34,25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76,90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65,25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47,57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61,67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0944271"/>
                  </a:ext>
                </a:extLst>
              </a:tr>
              <a:tr h="22097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Paujíl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34,76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22,14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56,03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2,90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34,25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76,90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51,89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64,64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49,48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8005951"/>
                  </a:ext>
                </a:extLst>
              </a:tr>
              <a:tr h="22097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Montañita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34,37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21,85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55,48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1,96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34,25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76,90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56,06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53,03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57,64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9997275"/>
                  </a:ext>
                </a:extLst>
              </a:tr>
              <a:tr h="22097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Doncello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34,05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22,12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54,27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2,85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34,25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76,90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59,37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60,41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45,57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306148"/>
                  </a:ext>
                </a:extLst>
              </a:tr>
              <a:tr h="27670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Curillo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34,04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22,39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53,85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3,75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34,25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76,90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63,28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44,77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58,23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1564521"/>
                  </a:ext>
                </a:extLst>
              </a:tr>
              <a:tr h="21300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Belén de los Andaquies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33,56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22,71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52,17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4,82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34,25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76,90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59,31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42,45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58,32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1472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7010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99D16898-43F2-F70B-6BCD-5C86B7B99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28" t="6281" r="-1473" b="8615"/>
          <a:stretch/>
        </p:blipFill>
        <p:spPr>
          <a:xfrm>
            <a:off x="83419" y="649079"/>
            <a:ext cx="5226000" cy="2654290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Casanare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Educación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97483B7-593C-996F-4EE4-E04F0AE1C0E4}"/>
              </a:ext>
            </a:extLst>
          </p:cNvPr>
          <p:cNvSpPr txBox="1"/>
          <p:nvPr/>
        </p:nvSpPr>
        <p:spPr>
          <a:xfrm>
            <a:off x="3649817" y="329756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8BAD9C8-CD0E-7FAC-2D0F-83EFE3F2D859}"/>
              </a:ext>
            </a:extLst>
          </p:cNvPr>
          <p:cNvSpPr txBox="1"/>
          <p:nvPr/>
        </p:nvSpPr>
        <p:spPr>
          <a:xfrm>
            <a:off x="5967983" y="329756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4A2D93D-E30D-D81F-E9A4-145DBE76FE73}"/>
              </a:ext>
            </a:extLst>
          </p:cNvPr>
          <p:cNvSpPr txBox="1"/>
          <p:nvPr/>
        </p:nvSpPr>
        <p:spPr>
          <a:xfrm>
            <a:off x="9003585" y="3297560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8B0F307-DF53-AF2F-419E-449E571578DD}"/>
              </a:ext>
            </a:extLst>
          </p:cNvPr>
          <p:cNvSpPr txBox="1"/>
          <p:nvPr/>
        </p:nvSpPr>
        <p:spPr>
          <a:xfrm>
            <a:off x="5042276" y="289045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Educación</a:t>
            </a:r>
            <a:endParaRPr lang="es-CO" sz="1200" b="1" dirty="0"/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FA9E90E3-103C-4639-956C-CD35683EE8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9927765"/>
              </p:ext>
            </p:extLst>
          </p:nvPr>
        </p:nvGraphicFramePr>
        <p:xfrm>
          <a:off x="0" y="3574558"/>
          <a:ext cx="12015019" cy="3131045"/>
        </p:xfrm>
        <a:graphic>
          <a:graphicData uri="http://schemas.openxmlformats.org/drawingml/2006/table">
            <a:tbl>
              <a:tblPr/>
              <a:tblGrid>
                <a:gridCol w="1557254">
                  <a:extLst>
                    <a:ext uri="{9D8B030D-6E8A-4147-A177-3AD203B41FA5}">
                      <a16:colId xmlns:a16="http://schemas.microsoft.com/office/drawing/2014/main" val="1979319335"/>
                    </a:ext>
                  </a:extLst>
                </a:gridCol>
                <a:gridCol w="668030">
                  <a:extLst>
                    <a:ext uri="{9D8B030D-6E8A-4147-A177-3AD203B41FA5}">
                      <a16:colId xmlns:a16="http://schemas.microsoft.com/office/drawing/2014/main" val="1710684212"/>
                    </a:ext>
                  </a:extLst>
                </a:gridCol>
                <a:gridCol w="950535">
                  <a:extLst>
                    <a:ext uri="{9D8B030D-6E8A-4147-A177-3AD203B41FA5}">
                      <a16:colId xmlns:a16="http://schemas.microsoft.com/office/drawing/2014/main" val="1809101245"/>
                    </a:ext>
                  </a:extLst>
                </a:gridCol>
                <a:gridCol w="948542">
                  <a:extLst>
                    <a:ext uri="{9D8B030D-6E8A-4147-A177-3AD203B41FA5}">
                      <a16:colId xmlns:a16="http://schemas.microsoft.com/office/drawing/2014/main" val="1080519107"/>
                    </a:ext>
                  </a:extLst>
                </a:gridCol>
                <a:gridCol w="1180283">
                  <a:extLst>
                    <a:ext uri="{9D8B030D-6E8A-4147-A177-3AD203B41FA5}">
                      <a16:colId xmlns:a16="http://schemas.microsoft.com/office/drawing/2014/main" val="1128216684"/>
                    </a:ext>
                  </a:extLst>
                </a:gridCol>
                <a:gridCol w="981359">
                  <a:extLst>
                    <a:ext uri="{9D8B030D-6E8A-4147-A177-3AD203B41FA5}">
                      <a16:colId xmlns:a16="http://schemas.microsoft.com/office/drawing/2014/main" val="528167094"/>
                    </a:ext>
                  </a:extLst>
                </a:gridCol>
                <a:gridCol w="1116510">
                  <a:extLst>
                    <a:ext uri="{9D8B030D-6E8A-4147-A177-3AD203B41FA5}">
                      <a16:colId xmlns:a16="http://schemas.microsoft.com/office/drawing/2014/main" val="950096438"/>
                    </a:ext>
                  </a:extLst>
                </a:gridCol>
                <a:gridCol w="1005348">
                  <a:extLst>
                    <a:ext uri="{9D8B030D-6E8A-4147-A177-3AD203B41FA5}">
                      <a16:colId xmlns:a16="http://schemas.microsoft.com/office/drawing/2014/main" val="3377079888"/>
                    </a:ext>
                  </a:extLst>
                </a:gridCol>
                <a:gridCol w="1283635">
                  <a:extLst>
                    <a:ext uri="{9D8B030D-6E8A-4147-A177-3AD203B41FA5}">
                      <a16:colId xmlns:a16="http://schemas.microsoft.com/office/drawing/2014/main" val="2511295094"/>
                    </a:ext>
                  </a:extLst>
                </a:gridCol>
                <a:gridCol w="1159227">
                  <a:extLst>
                    <a:ext uri="{9D8B030D-6E8A-4147-A177-3AD203B41FA5}">
                      <a16:colId xmlns:a16="http://schemas.microsoft.com/office/drawing/2014/main" val="1866097709"/>
                    </a:ext>
                  </a:extLst>
                </a:gridCol>
                <a:gridCol w="1164296">
                  <a:extLst>
                    <a:ext uri="{9D8B030D-6E8A-4147-A177-3AD203B41FA5}">
                      <a16:colId xmlns:a16="http://schemas.microsoft.com/office/drawing/2014/main" val="515303211"/>
                    </a:ext>
                  </a:extLst>
                </a:gridCol>
              </a:tblGrid>
              <a:tr h="70112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D. Educación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 Repitencia y Reprobación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7073046"/>
                  </a:ext>
                </a:extLst>
              </a:tr>
              <a:tr h="24634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Monterrey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34,25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20,24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58,53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12,22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27,09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72,74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63,34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63,18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51,47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0752943"/>
                  </a:ext>
                </a:extLst>
              </a:tr>
              <a:tr h="24634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Pore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33,24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16,39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61,75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4,21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25,29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72,74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62,00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74,36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49,02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4880938"/>
                  </a:ext>
                </a:extLst>
              </a:tr>
              <a:tr h="24634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Aguazul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33,19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16,52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61,46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4,63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25,29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72,74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65,86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73,65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47,08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163576"/>
                  </a:ext>
                </a:extLst>
              </a:tr>
              <a:tr h="24634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Yopal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32,80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19,21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56,43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13,60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25,29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72,74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68,76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63,24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43,45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139314"/>
                  </a:ext>
                </a:extLst>
              </a:tr>
              <a:tr h="24634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Villanueva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31,79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17,83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55,98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4,74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26,89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72,74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69,52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60,35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44,85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955307"/>
                  </a:ext>
                </a:extLst>
              </a:tr>
              <a:tr h="24634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Orocué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31,74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18,66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54,63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8,02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26,69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72,74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57,62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54,25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53,52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0012273"/>
                  </a:ext>
                </a:extLst>
              </a:tr>
              <a:tr h="24634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Támara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31,48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16,43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57,31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4,33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25,29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72,74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61,36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57,58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55,01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537188"/>
                  </a:ext>
                </a:extLst>
              </a:tr>
              <a:tr h="24634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Trinidad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31,06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16,82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55,68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5,63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25,29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72,74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65,48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58,38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48,08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300367"/>
                  </a:ext>
                </a:extLst>
              </a:tr>
              <a:tr h="24634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Paz de Ariporo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30,80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17,43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54,09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4,48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26,49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72,74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66,15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63,70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38,45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2588046"/>
                  </a:ext>
                </a:extLst>
              </a:tr>
              <a:tr h="21285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Luis de Palenque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30,43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17,07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53,72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6,47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25,29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72,74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8,04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57,00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73,27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6188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4426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53636F9C-7285-F53F-5195-005740961696}"/>
              </a:ext>
            </a:extLst>
          </p:cNvPr>
          <p:cNvGrpSpPr/>
          <p:nvPr/>
        </p:nvGrpSpPr>
        <p:grpSpPr>
          <a:xfrm>
            <a:off x="42463" y="539877"/>
            <a:ext cx="4332892" cy="3344445"/>
            <a:chOff x="42463" y="539877"/>
            <a:chExt cx="4332892" cy="3344445"/>
          </a:xfrm>
        </p:grpSpPr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5F343151-6234-184B-3199-ABBE6B509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7985" r="31150" b="3299"/>
            <a:stretch/>
          </p:blipFill>
          <p:spPr>
            <a:xfrm>
              <a:off x="42463" y="539877"/>
              <a:ext cx="2976040" cy="3344445"/>
            </a:xfrm>
            <a:prstGeom prst="rect">
              <a:avLst/>
            </a:prstGeom>
          </p:spPr>
        </p:pic>
        <p:pic>
          <p:nvPicPr>
            <p:cNvPr id="15" name="Gráfico 14">
              <a:extLst>
                <a:ext uri="{FF2B5EF4-FFF2-40B4-BE49-F238E27FC236}">
                  <a16:creationId xmlns:a16="http://schemas.microsoft.com/office/drawing/2014/main" id="{FF360C57-293A-79B5-1A7C-8E75BC81E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69422" t="30144" r="14674" b="30273"/>
            <a:stretch/>
          </p:blipFill>
          <p:spPr>
            <a:xfrm>
              <a:off x="3146323" y="924712"/>
              <a:ext cx="1229032" cy="1808095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Cauca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Educación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2778A16-E5B5-153D-A229-0A40746BE6CD}"/>
              </a:ext>
            </a:extLst>
          </p:cNvPr>
          <p:cNvSpPr txBox="1"/>
          <p:nvPr/>
        </p:nvSpPr>
        <p:spPr>
          <a:xfrm>
            <a:off x="3373592" y="341186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A6A99D8-D88A-EB73-3FD5-B7FFDF740D81}"/>
              </a:ext>
            </a:extLst>
          </p:cNvPr>
          <p:cNvSpPr txBox="1"/>
          <p:nvPr/>
        </p:nvSpPr>
        <p:spPr>
          <a:xfrm>
            <a:off x="5967983" y="341186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DD86BB4-BEA4-33EC-EBF8-EDD3B4B0297D}"/>
              </a:ext>
            </a:extLst>
          </p:cNvPr>
          <p:cNvSpPr txBox="1"/>
          <p:nvPr/>
        </p:nvSpPr>
        <p:spPr>
          <a:xfrm>
            <a:off x="9003585" y="3411860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C196C63-19E6-7034-4CE7-DCCEC6EE9AD5}"/>
              </a:ext>
            </a:extLst>
          </p:cNvPr>
          <p:cNvSpPr txBox="1"/>
          <p:nvPr/>
        </p:nvSpPr>
        <p:spPr>
          <a:xfrm>
            <a:off x="5042276" y="294760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Educación</a:t>
            </a:r>
            <a:endParaRPr lang="es-CO" sz="1200" b="1" dirty="0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9AFA0986-9CA4-CD4E-EF66-21C420CE12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7799064"/>
              </p:ext>
            </p:extLst>
          </p:nvPr>
        </p:nvGraphicFramePr>
        <p:xfrm>
          <a:off x="130278" y="3873641"/>
          <a:ext cx="11894574" cy="2881121"/>
        </p:xfrm>
        <a:graphic>
          <a:graphicData uri="http://schemas.openxmlformats.org/drawingml/2006/table">
            <a:tbl>
              <a:tblPr/>
              <a:tblGrid>
                <a:gridCol w="1716768">
                  <a:extLst>
                    <a:ext uri="{9D8B030D-6E8A-4147-A177-3AD203B41FA5}">
                      <a16:colId xmlns:a16="http://schemas.microsoft.com/office/drawing/2014/main" val="2283293082"/>
                    </a:ext>
                  </a:extLst>
                </a:gridCol>
                <a:gridCol w="491206">
                  <a:extLst>
                    <a:ext uri="{9D8B030D-6E8A-4147-A177-3AD203B41FA5}">
                      <a16:colId xmlns:a16="http://schemas.microsoft.com/office/drawing/2014/main" val="3061992453"/>
                    </a:ext>
                  </a:extLst>
                </a:gridCol>
                <a:gridCol w="962766">
                  <a:extLst>
                    <a:ext uri="{9D8B030D-6E8A-4147-A177-3AD203B41FA5}">
                      <a16:colId xmlns:a16="http://schemas.microsoft.com/office/drawing/2014/main" val="1149915446"/>
                    </a:ext>
                  </a:extLst>
                </a:gridCol>
                <a:gridCol w="1021710">
                  <a:extLst>
                    <a:ext uri="{9D8B030D-6E8A-4147-A177-3AD203B41FA5}">
                      <a16:colId xmlns:a16="http://schemas.microsoft.com/office/drawing/2014/main" val="3722410853"/>
                    </a:ext>
                  </a:extLst>
                </a:gridCol>
                <a:gridCol w="1059018">
                  <a:extLst>
                    <a:ext uri="{9D8B030D-6E8A-4147-A177-3AD203B41FA5}">
                      <a16:colId xmlns:a16="http://schemas.microsoft.com/office/drawing/2014/main" val="1819105764"/>
                    </a:ext>
                  </a:extLst>
                </a:gridCol>
                <a:gridCol w="971521">
                  <a:extLst>
                    <a:ext uri="{9D8B030D-6E8A-4147-A177-3AD203B41FA5}">
                      <a16:colId xmlns:a16="http://schemas.microsoft.com/office/drawing/2014/main" val="2119738076"/>
                    </a:ext>
                  </a:extLst>
                </a:gridCol>
                <a:gridCol w="879621">
                  <a:extLst>
                    <a:ext uri="{9D8B030D-6E8A-4147-A177-3AD203B41FA5}">
                      <a16:colId xmlns:a16="http://schemas.microsoft.com/office/drawing/2014/main" val="1300034314"/>
                    </a:ext>
                  </a:extLst>
                </a:gridCol>
                <a:gridCol w="1220967">
                  <a:extLst>
                    <a:ext uri="{9D8B030D-6E8A-4147-A177-3AD203B41FA5}">
                      <a16:colId xmlns:a16="http://schemas.microsoft.com/office/drawing/2014/main" val="391028103"/>
                    </a:ext>
                  </a:extLst>
                </a:gridCol>
                <a:gridCol w="1213204">
                  <a:extLst>
                    <a:ext uri="{9D8B030D-6E8A-4147-A177-3AD203B41FA5}">
                      <a16:colId xmlns:a16="http://schemas.microsoft.com/office/drawing/2014/main" val="1800988257"/>
                    </a:ext>
                  </a:extLst>
                </a:gridCol>
                <a:gridCol w="1129776">
                  <a:extLst>
                    <a:ext uri="{9D8B030D-6E8A-4147-A177-3AD203B41FA5}">
                      <a16:colId xmlns:a16="http://schemas.microsoft.com/office/drawing/2014/main" val="2916599292"/>
                    </a:ext>
                  </a:extLst>
                </a:gridCol>
                <a:gridCol w="1228017">
                  <a:extLst>
                    <a:ext uri="{9D8B030D-6E8A-4147-A177-3AD203B41FA5}">
                      <a16:colId xmlns:a16="http://schemas.microsoft.com/office/drawing/2014/main" val="2419526448"/>
                    </a:ext>
                  </a:extLst>
                </a:gridCol>
              </a:tblGrid>
              <a:tr h="63155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D. Educación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 Repitencia y Reprobación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3513328"/>
                  </a:ext>
                </a:extLst>
              </a:tr>
              <a:tr h="22189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Florencia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35,31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20,89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60,69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26,12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22,03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70,59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62,40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56,02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64,51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710558"/>
                  </a:ext>
                </a:extLst>
              </a:tr>
              <a:tr h="22189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Popayán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33,82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18,84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60,04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19,28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22,03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70,59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73,14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68,93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44,60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3508822"/>
                  </a:ext>
                </a:extLst>
              </a:tr>
              <a:tr h="22189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Piamonte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32,93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16,81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60,84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3,99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25,23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70,59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58,55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55,74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67,10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793313"/>
                  </a:ext>
                </a:extLst>
              </a:tr>
              <a:tr h="22189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Timbío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31,21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15,78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58,10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9,09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22,03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70,59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62,99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64,70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49,04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767371"/>
                  </a:ext>
                </a:extLst>
              </a:tr>
              <a:tr h="22189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Argelia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30,98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19,63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51,72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4,88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28,43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70,59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34,90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60,83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51,03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5489767"/>
                  </a:ext>
                </a:extLst>
              </a:tr>
              <a:tr h="22189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Balboa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30,94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14,58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59,21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5,09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22,03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70,59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61,18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56,01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61,44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748576"/>
                  </a:ext>
                </a:extLst>
              </a:tr>
              <a:tr h="22189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Miranda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30,40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17,87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52,93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6,98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25,43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70,59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64,35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57,32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42,82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1686249"/>
                  </a:ext>
                </a:extLst>
              </a:tr>
              <a:tr h="22189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Santa Rosa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30,24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14,61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57,43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5,20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22,03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70,59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61,17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49,91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63,07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472162"/>
                  </a:ext>
                </a:extLst>
              </a:tr>
              <a:tr h="25247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Santander de Quilichao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29,90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15,98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54,52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9,77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22,03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70,59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69,36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50,26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51,35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010229"/>
                  </a:ext>
                </a:extLst>
              </a:tr>
              <a:tr h="22189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Caloto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29,44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18,33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49,85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8,54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25,43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70,59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65,12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41,71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50,35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91250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5291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4D9C84AD-408F-5773-9E9C-F771001D21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0991" t="2680" r="30165" b="3556"/>
          <a:stretch/>
        </p:blipFill>
        <p:spPr>
          <a:xfrm>
            <a:off x="237258" y="671363"/>
            <a:ext cx="2330254" cy="3324954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Cesar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Educación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4A1E098-9389-5DAD-A413-74EB35B53C47}"/>
              </a:ext>
            </a:extLst>
          </p:cNvPr>
          <p:cNvSpPr txBox="1"/>
          <p:nvPr/>
        </p:nvSpPr>
        <p:spPr>
          <a:xfrm>
            <a:off x="3695136" y="3650750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2D3FCC5-87D5-765D-C87F-AD6FC287EBBA}"/>
              </a:ext>
            </a:extLst>
          </p:cNvPr>
          <p:cNvSpPr txBox="1"/>
          <p:nvPr/>
        </p:nvSpPr>
        <p:spPr>
          <a:xfrm>
            <a:off x="6289527" y="3650749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C22589C-A10B-B546-8EC1-DC967AAF8B65}"/>
              </a:ext>
            </a:extLst>
          </p:cNvPr>
          <p:cNvSpPr txBox="1"/>
          <p:nvPr/>
        </p:nvSpPr>
        <p:spPr>
          <a:xfrm>
            <a:off x="9325129" y="3650749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AD6B629-8B21-BFEE-DFD5-DDA3F7E0D27D}"/>
              </a:ext>
            </a:extLst>
          </p:cNvPr>
          <p:cNvSpPr txBox="1"/>
          <p:nvPr/>
        </p:nvSpPr>
        <p:spPr>
          <a:xfrm>
            <a:off x="4794626" y="315200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Educación</a:t>
            </a:r>
            <a:endParaRPr lang="es-CO" sz="1200" b="1" dirty="0"/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F2761DFA-95E4-6D9D-3FD5-2821E1A833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0918767"/>
              </p:ext>
            </p:extLst>
          </p:nvPr>
        </p:nvGraphicFramePr>
        <p:xfrm>
          <a:off x="71284" y="3996317"/>
          <a:ext cx="11883457" cy="2728948"/>
        </p:xfrm>
        <a:graphic>
          <a:graphicData uri="http://schemas.openxmlformats.org/drawingml/2006/table">
            <a:tbl>
              <a:tblPr/>
              <a:tblGrid>
                <a:gridCol w="1259175">
                  <a:extLst>
                    <a:ext uri="{9D8B030D-6E8A-4147-A177-3AD203B41FA5}">
                      <a16:colId xmlns:a16="http://schemas.microsoft.com/office/drawing/2014/main" val="4046425501"/>
                    </a:ext>
                  </a:extLst>
                </a:gridCol>
                <a:gridCol w="813217">
                  <a:extLst>
                    <a:ext uri="{9D8B030D-6E8A-4147-A177-3AD203B41FA5}">
                      <a16:colId xmlns:a16="http://schemas.microsoft.com/office/drawing/2014/main" val="272061122"/>
                    </a:ext>
                  </a:extLst>
                </a:gridCol>
                <a:gridCol w="957497">
                  <a:extLst>
                    <a:ext uri="{9D8B030D-6E8A-4147-A177-3AD203B41FA5}">
                      <a16:colId xmlns:a16="http://schemas.microsoft.com/office/drawing/2014/main" val="1895043940"/>
                    </a:ext>
                  </a:extLst>
                </a:gridCol>
                <a:gridCol w="1049312">
                  <a:extLst>
                    <a:ext uri="{9D8B030D-6E8A-4147-A177-3AD203B41FA5}">
                      <a16:colId xmlns:a16="http://schemas.microsoft.com/office/drawing/2014/main" val="369129125"/>
                    </a:ext>
                  </a:extLst>
                </a:gridCol>
                <a:gridCol w="1167359">
                  <a:extLst>
                    <a:ext uri="{9D8B030D-6E8A-4147-A177-3AD203B41FA5}">
                      <a16:colId xmlns:a16="http://schemas.microsoft.com/office/drawing/2014/main" val="3789200596"/>
                    </a:ext>
                  </a:extLst>
                </a:gridCol>
                <a:gridCol w="970613">
                  <a:extLst>
                    <a:ext uri="{9D8B030D-6E8A-4147-A177-3AD203B41FA5}">
                      <a16:colId xmlns:a16="http://schemas.microsoft.com/office/drawing/2014/main" val="418554582"/>
                    </a:ext>
                  </a:extLst>
                </a:gridCol>
                <a:gridCol w="878799">
                  <a:extLst>
                    <a:ext uri="{9D8B030D-6E8A-4147-A177-3AD203B41FA5}">
                      <a16:colId xmlns:a16="http://schemas.microsoft.com/office/drawing/2014/main" val="733669849"/>
                    </a:ext>
                  </a:extLst>
                </a:gridCol>
                <a:gridCol w="1219825">
                  <a:extLst>
                    <a:ext uri="{9D8B030D-6E8A-4147-A177-3AD203B41FA5}">
                      <a16:colId xmlns:a16="http://schemas.microsoft.com/office/drawing/2014/main" val="3646267613"/>
                    </a:ext>
                  </a:extLst>
                </a:gridCol>
                <a:gridCol w="1130545">
                  <a:extLst>
                    <a:ext uri="{9D8B030D-6E8A-4147-A177-3AD203B41FA5}">
                      <a16:colId xmlns:a16="http://schemas.microsoft.com/office/drawing/2014/main" val="3697540327"/>
                    </a:ext>
                  </a:extLst>
                </a:gridCol>
                <a:gridCol w="1238864">
                  <a:extLst>
                    <a:ext uri="{9D8B030D-6E8A-4147-A177-3AD203B41FA5}">
                      <a16:colId xmlns:a16="http://schemas.microsoft.com/office/drawing/2014/main" val="3754535601"/>
                    </a:ext>
                  </a:extLst>
                </a:gridCol>
                <a:gridCol w="1198251">
                  <a:extLst>
                    <a:ext uri="{9D8B030D-6E8A-4147-A177-3AD203B41FA5}">
                      <a16:colId xmlns:a16="http://schemas.microsoft.com/office/drawing/2014/main" val="230395600"/>
                    </a:ext>
                  </a:extLst>
                </a:gridCol>
              </a:tblGrid>
              <a:tr h="60461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D. Educación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 Repitencia y Reprobación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005946"/>
                  </a:ext>
                </a:extLst>
              </a:tr>
              <a:tr h="21243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Río de Oro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41,68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28,99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65,01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6,16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38,86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68,04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61,95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67,39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64,15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4810114"/>
                  </a:ext>
                </a:extLst>
              </a:tr>
              <a:tr h="21243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González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40,54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27,87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63,83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4,00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38,26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68,04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57,17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58,53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72,47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5806934"/>
                  </a:ext>
                </a:extLst>
              </a:tr>
              <a:tr h="21243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Alberto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39,36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28,38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60,13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4,12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38,86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68,04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34,96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67,71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65,13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9408709"/>
                  </a:ext>
                </a:extLst>
              </a:tr>
              <a:tr h="21243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Valledupar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39,00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30,65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55,82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14,87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68,04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64,61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55,17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52,07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008003"/>
                  </a:ext>
                </a:extLst>
              </a:tr>
              <a:tr h="21243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Aguachica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38,35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29,43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56,03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10,82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68,04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62,44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53,42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55,44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7616594"/>
                  </a:ext>
                </a:extLst>
              </a:tr>
              <a:tr h="21243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Copey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38,34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28,82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56,91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8,79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68,04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64,74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46,22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63,70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194728"/>
                  </a:ext>
                </a:extLst>
              </a:tr>
              <a:tr h="21243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Pueblo Bello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37,54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27,50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56,91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4,38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68,04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63,39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50,80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59,77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0323170"/>
                  </a:ext>
                </a:extLst>
              </a:tr>
              <a:tr h="21243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Agustín Codazzi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37,02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27,83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55,09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5,49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68,04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69,28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42,77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60,32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044152"/>
                  </a:ext>
                </a:extLst>
              </a:tr>
              <a:tr h="21243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Paso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36,34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27,58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53,78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4,64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68,04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67,24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42,06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58,76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044042"/>
                  </a:ext>
                </a:extLst>
              </a:tr>
              <a:tr h="21243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Becerril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36,20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27,70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53,24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5,06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68,04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68,27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41,42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57,54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13528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7494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>
            <a:extLst>
              <a:ext uri="{FF2B5EF4-FFF2-40B4-BE49-F238E27FC236}">
                <a16:creationId xmlns:a16="http://schemas.microsoft.com/office/drawing/2014/main" id="{9592E60D-D8A9-DF01-DA2A-01BBFF6F5376}"/>
              </a:ext>
            </a:extLst>
          </p:cNvPr>
          <p:cNvGrpSpPr/>
          <p:nvPr/>
        </p:nvGrpSpPr>
        <p:grpSpPr>
          <a:xfrm>
            <a:off x="83419" y="539877"/>
            <a:ext cx="2807835" cy="3301382"/>
            <a:chOff x="83419" y="539877"/>
            <a:chExt cx="2807835" cy="3301382"/>
          </a:xfrm>
        </p:grpSpPr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CE708386-AA0B-5814-F02E-B6371F733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3491" t="4415" r="42474" b="3626"/>
            <a:stretch/>
          </p:blipFill>
          <p:spPr>
            <a:xfrm>
              <a:off x="83419" y="539877"/>
              <a:ext cx="1459757" cy="3301382"/>
            </a:xfrm>
            <a:prstGeom prst="rect">
              <a:avLst/>
            </a:prstGeom>
          </p:spPr>
        </p:pic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B08E423A-2AF7-9112-0AE7-3573460F0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57035" t="31696" r="27061" b="29756"/>
            <a:stretch/>
          </p:blipFill>
          <p:spPr>
            <a:xfrm>
              <a:off x="1758894" y="1042219"/>
              <a:ext cx="1132360" cy="1622323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Chocó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Educación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5AFAB35-3FD2-8805-2AB0-64C65DA7E94F}"/>
              </a:ext>
            </a:extLst>
          </p:cNvPr>
          <p:cNvSpPr txBox="1"/>
          <p:nvPr/>
        </p:nvSpPr>
        <p:spPr>
          <a:xfrm>
            <a:off x="3487892" y="356426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6F8BFE6-0E58-5231-358E-279758403F26}"/>
              </a:ext>
            </a:extLst>
          </p:cNvPr>
          <p:cNvSpPr txBox="1"/>
          <p:nvPr/>
        </p:nvSpPr>
        <p:spPr>
          <a:xfrm>
            <a:off x="5967983" y="356426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4BAFD6D-9055-20CB-1F6D-D3DACC2C2D52}"/>
              </a:ext>
            </a:extLst>
          </p:cNvPr>
          <p:cNvSpPr txBox="1"/>
          <p:nvPr/>
        </p:nvSpPr>
        <p:spPr>
          <a:xfrm>
            <a:off x="9003585" y="3564260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73A262E-7447-2E70-67E4-04D31F2D9822}"/>
              </a:ext>
            </a:extLst>
          </p:cNvPr>
          <p:cNvSpPr txBox="1"/>
          <p:nvPr/>
        </p:nvSpPr>
        <p:spPr>
          <a:xfrm>
            <a:off x="5042276" y="310000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Educación</a:t>
            </a:r>
            <a:endParaRPr lang="es-CO" sz="1200" b="1" dirty="0"/>
          </a:p>
        </p:txBody>
      </p:sp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9AA3447E-D130-9C13-449D-A66136B313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187639"/>
              </p:ext>
            </p:extLst>
          </p:nvPr>
        </p:nvGraphicFramePr>
        <p:xfrm>
          <a:off x="83419" y="3869850"/>
          <a:ext cx="11931599" cy="2904577"/>
        </p:xfrm>
        <a:graphic>
          <a:graphicData uri="http://schemas.openxmlformats.org/drawingml/2006/table">
            <a:tbl>
              <a:tblPr/>
              <a:tblGrid>
                <a:gridCol w="1510652">
                  <a:extLst>
                    <a:ext uri="{9D8B030D-6E8A-4147-A177-3AD203B41FA5}">
                      <a16:colId xmlns:a16="http://schemas.microsoft.com/office/drawing/2014/main" val="3711400897"/>
                    </a:ext>
                  </a:extLst>
                </a:gridCol>
                <a:gridCol w="570136">
                  <a:extLst>
                    <a:ext uri="{9D8B030D-6E8A-4147-A177-3AD203B41FA5}">
                      <a16:colId xmlns:a16="http://schemas.microsoft.com/office/drawing/2014/main" val="2365317663"/>
                    </a:ext>
                  </a:extLst>
                </a:gridCol>
                <a:gridCol w="961375">
                  <a:extLst>
                    <a:ext uri="{9D8B030D-6E8A-4147-A177-3AD203B41FA5}">
                      <a16:colId xmlns:a16="http://schemas.microsoft.com/office/drawing/2014/main" val="1391511105"/>
                    </a:ext>
                  </a:extLst>
                </a:gridCol>
                <a:gridCol w="1053563">
                  <a:extLst>
                    <a:ext uri="{9D8B030D-6E8A-4147-A177-3AD203B41FA5}">
                      <a16:colId xmlns:a16="http://schemas.microsoft.com/office/drawing/2014/main" val="1854232744"/>
                    </a:ext>
                  </a:extLst>
                </a:gridCol>
                <a:gridCol w="1172088">
                  <a:extLst>
                    <a:ext uri="{9D8B030D-6E8A-4147-A177-3AD203B41FA5}">
                      <a16:colId xmlns:a16="http://schemas.microsoft.com/office/drawing/2014/main" val="2144587584"/>
                    </a:ext>
                  </a:extLst>
                </a:gridCol>
                <a:gridCol w="974546">
                  <a:extLst>
                    <a:ext uri="{9D8B030D-6E8A-4147-A177-3AD203B41FA5}">
                      <a16:colId xmlns:a16="http://schemas.microsoft.com/office/drawing/2014/main" val="4127178105"/>
                    </a:ext>
                  </a:extLst>
                </a:gridCol>
                <a:gridCol w="882359">
                  <a:extLst>
                    <a:ext uri="{9D8B030D-6E8A-4147-A177-3AD203B41FA5}">
                      <a16:colId xmlns:a16="http://schemas.microsoft.com/office/drawing/2014/main" val="367645283"/>
                    </a:ext>
                  </a:extLst>
                </a:gridCol>
                <a:gridCol w="1224767">
                  <a:extLst>
                    <a:ext uri="{9D8B030D-6E8A-4147-A177-3AD203B41FA5}">
                      <a16:colId xmlns:a16="http://schemas.microsoft.com/office/drawing/2014/main" val="3713358347"/>
                    </a:ext>
                  </a:extLst>
                </a:gridCol>
                <a:gridCol w="974546">
                  <a:extLst>
                    <a:ext uri="{9D8B030D-6E8A-4147-A177-3AD203B41FA5}">
                      <a16:colId xmlns:a16="http://schemas.microsoft.com/office/drawing/2014/main" val="3335180282"/>
                    </a:ext>
                  </a:extLst>
                </a:gridCol>
                <a:gridCol w="1259438">
                  <a:extLst>
                    <a:ext uri="{9D8B030D-6E8A-4147-A177-3AD203B41FA5}">
                      <a16:colId xmlns:a16="http://schemas.microsoft.com/office/drawing/2014/main" val="1583669150"/>
                    </a:ext>
                  </a:extLst>
                </a:gridCol>
                <a:gridCol w="1348129">
                  <a:extLst>
                    <a:ext uri="{9D8B030D-6E8A-4147-A177-3AD203B41FA5}">
                      <a16:colId xmlns:a16="http://schemas.microsoft.com/office/drawing/2014/main" val="3801950928"/>
                    </a:ext>
                  </a:extLst>
                </a:gridCol>
              </a:tblGrid>
              <a:tr h="64045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D. Educación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 Repitencia y Reprobación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5444475"/>
                  </a:ext>
                </a:extLst>
              </a:tr>
              <a:tr h="28226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Unión Panamericana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54,27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46,05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69,30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7,64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61,83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75,16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65,83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68,85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71,49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9631717"/>
                  </a:ext>
                </a:extLst>
              </a:tr>
              <a:tr h="21883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Bahía Solano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51,77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53,36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52,10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22,40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65,43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75,16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72,81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21,24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72,60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5722554"/>
                  </a:ext>
                </a:extLst>
              </a:tr>
              <a:tr h="22069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Carmen de Atrato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49,06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49,16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51,61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18,01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61,83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75,16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84,56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37,86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48,88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908673"/>
                  </a:ext>
                </a:extLst>
              </a:tr>
              <a:tr h="22033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Sipí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48,28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48,54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50,61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15,94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61,83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75,16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55,92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25,16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73,41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34730"/>
                  </a:ext>
                </a:extLst>
              </a:tr>
              <a:tr h="22033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Tadó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47,95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46,51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52,82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9,16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61,83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75,16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73,94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30,53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64,55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075290"/>
                  </a:ext>
                </a:extLst>
              </a:tr>
              <a:tr h="22033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Acandí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47,56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45,45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53,43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5,65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61,83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75,16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68,62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30,86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68,41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1005371"/>
                  </a:ext>
                </a:extLst>
              </a:tr>
              <a:tr h="22033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Novita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47,04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47,07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49,69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11,05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61,83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75,16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59,49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39,93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54,55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031926"/>
                  </a:ext>
                </a:extLst>
              </a:tr>
              <a:tr h="22033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Istmina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46,34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47,39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47,48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12,12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61,83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75,16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73,72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24,66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57,17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5850133"/>
                  </a:ext>
                </a:extLst>
              </a:tr>
              <a:tr h="22033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Quibdó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46,04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57,08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32,19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32,67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66,23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75,16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2,10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33,59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45,85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209128"/>
                  </a:ext>
                </a:extLst>
              </a:tr>
              <a:tr h="22033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Riosucio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44,63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46,63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44,34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9,57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61,83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75,16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72,24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19,16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55,58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081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4764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>
            <a:extLst>
              <a:ext uri="{FF2B5EF4-FFF2-40B4-BE49-F238E27FC236}">
                <a16:creationId xmlns:a16="http://schemas.microsoft.com/office/drawing/2014/main" id="{8A564080-8B9B-D9E0-3322-274B9B40EFD9}"/>
              </a:ext>
            </a:extLst>
          </p:cNvPr>
          <p:cNvGrpSpPr/>
          <p:nvPr/>
        </p:nvGrpSpPr>
        <p:grpSpPr>
          <a:xfrm>
            <a:off x="0" y="697714"/>
            <a:ext cx="3966663" cy="3071353"/>
            <a:chOff x="0" y="697714"/>
            <a:chExt cx="3966663" cy="3071353"/>
          </a:xfrm>
        </p:grpSpPr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1E36A1A2-2807-85DC-D771-DB07F718B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9719" t="4273" r="32673" b="3368"/>
            <a:stretch/>
          </p:blipFill>
          <p:spPr>
            <a:xfrm>
              <a:off x="0" y="697714"/>
              <a:ext cx="2678229" cy="3071353"/>
            </a:xfrm>
            <a:prstGeom prst="rect">
              <a:avLst/>
            </a:prstGeom>
          </p:spPr>
        </p:pic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B359FB82-1C49-8540-E8F2-E8A6D3324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66057" t="30145" r="17121" b="30532"/>
            <a:stretch/>
          </p:blipFill>
          <p:spPr>
            <a:xfrm>
              <a:off x="2678229" y="927194"/>
              <a:ext cx="1288434" cy="1780382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Córdoba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Educación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92F91F8-AB25-1125-D958-7513B10D5F2E}"/>
              </a:ext>
            </a:extLst>
          </p:cNvPr>
          <p:cNvSpPr txBox="1"/>
          <p:nvPr/>
        </p:nvSpPr>
        <p:spPr>
          <a:xfrm>
            <a:off x="3726017" y="341186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3F322CA-1A54-B00F-3E49-766F1C5EF116}"/>
              </a:ext>
            </a:extLst>
          </p:cNvPr>
          <p:cNvSpPr txBox="1"/>
          <p:nvPr/>
        </p:nvSpPr>
        <p:spPr>
          <a:xfrm>
            <a:off x="5967983" y="341186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C1BA86E-E52A-9D36-E2E9-DB984D219F81}"/>
              </a:ext>
            </a:extLst>
          </p:cNvPr>
          <p:cNvSpPr txBox="1"/>
          <p:nvPr/>
        </p:nvSpPr>
        <p:spPr>
          <a:xfrm>
            <a:off x="9003585" y="3411860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9059CFD-BB52-48C7-242A-DCF2A695C791}"/>
              </a:ext>
            </a:extLst>
          </p:cNvPr>
          <p:cNvSpPr txBox="1"/>
          <p:nvPr/>
        </p:nvSpPr>
        <p:spPr>
          <a:xfrm>
            <a:off x="5042276" y="294760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Educación</a:t>
            </a:r>
            <a:endParaRPr lang="es-CO" sz="1200" b="1" dirty="0"/>
          </a:p>
        </p:txBody>
      </p:sp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598B87BF-4D33-441E-13DE-7F0CF2B41A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9140166"/>
              </p:ext>
            </p:extLst>
          </p:nvPr>
        </p:nvGraphicFramePr>
        <p:xfrm>
          <a:off x="78657" y="3786149"/>
          <a:ext cx="12029922" cy="2899783"/>
        </p:xfrm>
        <a:graphic>
          <a:graphicData uri="http://schemas.openxmlformats.org/drawingml/2006/table">
            <a:tbl>
              <a:tblPr/>
              <a:tblGrid>
                <a:gridCol w="1907459">
                  <a:extLst>
                    <a:ext uri="{9D8B030D-6E8A-4147-A177-3AD203B41FA5}">
                      <a16:colId xmlns:a16="http://schemas.microsoft.com/office/drawing/2014/main" val="3508858090"/>
                    </a:ext>
                  </a:extLst>
                </a:gridCol>
                <a:gridCol w="501445">
                  <a:extLst>
                    <a:ext uri="{9D8B030D-6E8A-4147-A177-3AD203B41FA5}">
                      <a16:colId xmlns:a16="http://schemas.microsoft.com/office/drawing/2014/main" val="739317597"/>
                    </a:ext>
                  </a:extLst>
                </a:gridCol>
                <a:gridCol w="934065">
                  <a:extLst>
                    <a:ext uri="{9D8B030D-6E8A-4147-A177-3AD203B41FA5}">
                      <a16:colId xmlns:a16="http://schemas.microsoft.com/office/drawing/2014/main" val="2220926281"/>
                    </a:ext>
                  </a:extLst>
                </a:gridCol>
                <a:gridCol w="1120877">
                  <a:extLst>
                    <a:ext uri="{9D8B030D-6E8A-4147-A177-3AD203B41FA5}">
                      <a16:colId xmlns:a16="http://schemas.microsoft.com/office/drawing/2014/main" val="4277449684"/>
                    </a:ext>
                  </a:extLst>
                </a:gridCol>
                <a:gridCol w="983226">
                  <a:extLst>
                    <a:ext uri="{9D8B030D-6E8A-4147-A177-3AD203B41FA5}">
                      <a16:colId xmlns:a16="http://schemas.microsoft.com/office/drawing/2014/main" val="2382556328"/>
                    </a:ext>
                  </a:extLst>
                </a:gridCol>
                <a:gridCol w="953729">
                  <a:extLst>
                    <a:ext uri="{9D8B030D-6E8A-4147-A177-3AD203B41FA5}">
                      <a16:colId xmlns:a16="http://schemas.microsoft.com/office/drawing/2014/main" val="774004260"/>
                    </a:ext>
                  </a:extLst>
                </a:gridCol>
                <a:gridCol w="934065">
                  <a:extLst>
                    <a:ext uri="{9D8B030D-6E8A-4147-A177-3AD203B41FA5}">
                      <a16:colId xmlns:a16="http://schemas.microsoft.com/office/drawing/2014/main" val="2715842945"/>
                    </a:ext>
                  </a:extLst>
                </a:gridCol>
                <a:gridCol w="1307690">
                  <a:extLst>
                    <a:ext uri="{9D8B030D-6E8A-4147-A177-3AD203B41FA5}">
                      <a16:colId xmlns:a16="http://schemas.microsoft.com/office/drawing/2014/main" val="1497439679"/>
                    </a:ext>
                  </a:extLst>
                </a:gridCol>
                <a:gridCol w="1012722">
                  <a:extLst>
                    <a:ext uri="{9D8B030D-6E8A-4147-A177-3AD203B41FA5}">
                      <a16:colId xmlns:a16="http://schemas.microsoft.com/office/drawing/2014/main" val="730444366"/>
                    </a:ext>
                  </a:extLst>
                </a:gridCol>
                <a:gridCol w="1111046">
                  <a:extLst>
                    <a:ext uri="{9D8B030D-6E8A-4147-A177-3AD203B41FA5}">
                      <a16:colId xmlns:a16="http://schemas.microsoft.com/office/drawing/2014/main" val="2214647993"/>
                    </a:ext>
                  </a:extLst>
                </a:gridCol>
                <a:gridCol w="1263598">
                  <a:extLst>
                    <a:ext uri="{9D8B030D-6E8A-4147-A177-3AD203B41FA5}">
                      <a16:colId xmlns:a16="http://schemas.microsoft.com/office/drawing/2014/main" val="1530071532"/>
                    </a:ext>
                  </a:extLst>
                </a:gridCol>
              </a:tblGrid>
              <a:tr h="63350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D. Educación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 Repitencia y Reprobación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1666265"/>
                  </a:ext>
                </a:extLst>
              </a:tr>
              <a:tr h="22258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Montería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44,44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38,35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59,96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17,07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43,53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58,59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65,93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61,00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55,93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282665"/>
                  </a:ext>
                </a:extLst>
              </a:tr>
              <a:tr h="22258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Apartada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42,09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35,24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58,75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6,72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43,53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58,59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62,99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47,71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67,67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037113"/>
                  </a:ext>
                </a:extLst>
              </a:tr>
              <a:tr h="24681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Bernardino de Sahagún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41,57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35,49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57,09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4,33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44,73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58,59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62,60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63,11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48,31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117336"/>
                  </a:ext>
                </a:extLst>
              </a:tr>
              <a:tr h="22258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Ciénaga de Oro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41,27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34,53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57,77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2,21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44,33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58,59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64,06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51,62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60,79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4886275"/>
                  </a:ext>
                </a:extLst>
              </a:tr>
              <a:tr h="22258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José de Ure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40,14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34,14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55,52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3,04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43,53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58,59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56,64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33,84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76,64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78605"/>
                  </a:ext>
                </a:extLst>
              </a:tr>
              <a:tr h="22258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Canalete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39,98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54,31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4,86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43,53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58,59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66,52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42,39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60,13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7411252"/>
                  </a:ext>
                </a:extLst>
              </a:tr>
              <a:tr h="22258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Lorica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39,94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34,76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54,09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5,11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43,53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58,59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67,28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51,56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50,02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1990265"/>
                  </a:ext>
                </a:extLst>
              </a:tr>
              <a:tr h="22258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Chinú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39,89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35,34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53,09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4,38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44,53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58,59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38,11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58,56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55,11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115015"/>
                  </a:ext>
                </a:extLst>
              </a:tr>
              <a:tr h="22258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Los Córdobas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34,19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54,53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3,23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43,53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58,59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60,21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40,84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65,39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5660417"/>
                  </a:ext>
                </a:extLst>
              </a:tr>
              <a:tr h="23879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Bernardo del Viento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39,56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33,94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54,38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2,39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43,53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58,59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60,97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50,07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55,41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4162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3959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02EA47DD-C3E7-D84B-C15A-C5D88415A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583" t="4450" r="16337" b="4202"/>
          <a:stretch/>
        </p:blipFill>
        <p:spPr>
          <a:xfrm>
            <a:off x="202482" y="689275"/>
            <a:ext cx="3907435" cy="3292630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Cundinamarca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Educación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86C2323-D7FC-7570-86B9-A5FCF555EC73}"/>
              </a:ext>
            </a:extLst>
          </p:cNvPr>
          <p:cNvSpPr txBox="1"/>
          <p:nvPr/>
        </p:nvSpPr>
        <p:spPr>
          <a:xfrm>
            <a:off x="3516467" y="360236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DF154C8-B577-1F0C-FFA7-0CC5EA681B73}"/>
              </a:ext>
            </a:extLst>
          </p:cNvPr>
          <p:cNvSpPr txBox="1"/>
          <p:nvPr/>
        </p:nvSpPr>
        <p:spPr>
          <a:xfrm>
            <a:off x="5967983" y="360236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042E848-3095-D1D0-F0D8-955A28E1A261}"/>
              </a:ext>
            </a:extLst>
          </p:cNvPr>
          <p:cNvSpPr txBox="1"/>
          <p:nvPr/>
        </p:nvSpPr>
        <p:spPr>
          <a:xfrm>
            <a:off x="9003585" y="3602360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4666852-736B-7B4B-5981-92434973C4B9}"/>
              </a:ext>
            </a:extLst>
          </p:cNvPr>
          <p:cNvSpPr txBox="1"/>
          <p:nvPr/>
        </p:nvSpPr>
        <p:spPr>
          <a:xfrm>
            <a:off x="5042276" y="313810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Educación</a:t>
            </a:r>
            <a:endParaRPr lang="es-CO" sz="1200" b="1" dirty="0"/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FF0DB548-067D-D299-D361-D1DBD46DA6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181054"/>
              </p:ext>
            </p:extLst>
          </p:nvPr>
        </p:nvGraphicFramePr>
        <p:xfrm>
          <a:off x="90949" y="3981906"/>
          <a:ext cx="12017633" cy="2759884"/>
        </p:xfrm>
        <a:graphic>
          <a:graphicData uri="http://schemas.openxmlformats.org/drawingml/2006/table">
            <a:tbl>
              <a:tblPr/>
              <a:tblGrid>
                <a:gridCol w="1436467">
                  <a:extLst>
                    <a:ext uri="{9D8B030D-6E8A-4147-A177-3AD203B41FA5}">
                      <a16:colId xmlns:a16="http://schemas.microsoft.com/office/drawing/2014/main" val="418222308"/>
                    </a:ext>
                  </a:extLst>
                </a:gridCol>
                <a:gridCol w="635672">
                  <a:extLst>
                    <a:ext uri="{9D8B030D-6E8A-4147-A177-3AD203B41FA5}">
                      <a16:colId xmlns:a16="http://schemas.microsoft.com/office/drawing/2014/main" val="3730998821"/>
                    </a:ext>
                  </a:extLst>
                </a:gridCol>
                <a:gridCol w="970616">
                  <a:extLst>
                    <a:ext uri="{9D8B030D-6E8A-4147-A177-3AD203B41FA5}">
                      <a16:colId xmlns:a16="http://schemas.microsoft.com/office/drawing/2014/main" val="4126411651"/>
                    </a:ext>
                  </a:extLst>
                </a:gridCol>
                <a:gridCol w="1063689">
                  <a:extLst>
                    <a:ext uri="{9D8B030D-6E8A-4147-A177-3AD203B41FA5}">
                      <a16:colId xmlns:a16="http://schemas.microsoft.com/office/drawing/2014/main" val="21341990"/>
                    </a:ext>
                  </a:extLst>
                </a:gridCol>
                <a:gridCol w="1183354">
                  <a:extLst>
                    <a:ext uri="{9D8B030D-6E8A-4147-A177-3AD203B41FA5}">
                      <a16:colId xmlns:a16="http://schemas.microsoft.com/office/drawing/2014/main" val="2374475352"/>
                    </a:ext>
                  </a:extLst>
                </a:gridCol>
                <a:gridCol w="983913">
                  <a:extLst>
                    <a:ext uri="{9D8B030D-6E8A-4147-A177-3AD203B41FA5}">
                      <a16:colId xmlns:a16="http://schemas.microsoft.com/office/drawing/2014/main" val="4120943803"/>
                    </a:ext>
                  </a:extLst>
                </a:gridCol>
                <a:gridCol w="890840">
                  <a:extLst>
                    <a:ext uri="{9D8B030D-6E8A-4147-A177-3AD203B41FA5}">
                      <a16:colId xmlns:a16="http://schemas.microsoft.com/office/drawing/2014/main" val="1497002735"/>
                    </a:ext>
                  </a:extLst>
                </a:gridCol>
                <a:gridCol w="1236539">
                  <a:extLst>
                    <a:ext uri="{9D8B030D-6E8A-4147-A177-3AD203B41FA5}">
                      <a16:colId xmlns:a16="http://schemas.microsoft.com/office/drawing/2014/main" val="3695112437"/>
                    </a:ext>
                  </a:extLst>
                </a:gridCol>
                <a:gridCol w="1143574">
                  <a:extLst>
                    <a:ext uri="{9D8B030D-6E8A-4147-A177-3AD203B41FA5}">
                      <a16:colId xmlns:a16="http://schemas.microsoft.com/office/drawing/2014/main" val="2523882371"/>
                    </a:ext>
                  </a:extLst>
                </a:gridCol>
                <a:gridCol w="1071716">
                  <a:extLst>
                    <a:ext uri="{9D8B030D-6E8A-4147-A177-3AD203B41FA5}">
                      <a16:colId xmlns:a16="http://schemas.microsoft.com/office/drawing/2014/main" val="4261399589"/>
                    </a:ext>
                  </a:extLst>
                </a:gridCol>
                <a:gridCol w="1401253">
                  <a:extLst>
                    <a:ext uri="{9D8B030D-6E8A-4147-A177-3AD203B41FA5}">
                      <a16:colId xmlns:a16="http://schemas.microsoft.com/office/drawing/2014/main" val="3094403500"/>
                    </a:ext>
                  </a:extLst>
                </a:gridCol>
              </a:tblGrid>
              <a:tr h="59909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D. Educación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 Repitencia y Reprobación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9423747"/>
                  </a:ext>
                </a:extLst>
              </a:tr>
              <a:tr h="26634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Santafé de Bogotá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21,63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52,95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2,03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92,55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F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36,29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65,10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49,12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22062"/>
                  </a:ext>
                </a:extLst>
              </a:tr>
              <a:tr h="21049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Gachancipá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34,15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10,67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71,90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6,04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18,47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76,05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72,00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68,86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74,88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143459"/>
                  </a:ext>
                </a:extLst>
              </a:tr>
              <a:tr h="21049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Guataquí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32,83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17,35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58,58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28,29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18,47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76,05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57,35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67,01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50,78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054660"/>
                  </a:ext>
                </a:extLst>
              </a:tr>
              <a:tr h="21049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Calera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32,00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10,66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66,53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6,02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18,47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76,05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84,33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71,80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52,35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7751489"/>
                  </a:ext>
                </a:extLst>
              </a:tr>
              <a:tr h="21049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Tena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31,98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11,37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65,43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8,37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18,47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76,05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59,95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68,63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64,98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6805642"/>
                  </a:ext>
                </a:extLst>
              </a:tr>
              <a:tr h="21049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Sasaima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31,65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15,54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58,34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22,29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18,47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76,05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67,00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54,84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57,52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2005147"/>
                  </a:ext>
                </a:extLst>
              </a:tr>
              <a:tr h="21049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Sesquilé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31,29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12,24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62,39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11,29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18,47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76,05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68,63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62,46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59,21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0213725"/>
                  </a:ext>
                </a:extLst>
              </a:tr>
              <a:tr h="21049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Quebradanegra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31,14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12,11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62,21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10,83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18,47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76,05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63,50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67,28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56,51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83991"/>
                  </a:ext>
                </a:extLst>
              </a:tr>
              <a:tr h="21049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Tocancipá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31,00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11,51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62,76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8,84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18,47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76,05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75,54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64,15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54,99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311174"/>
                  </a:ext>
                </a:extLst>
              </a:tr>
              <a:tr h="21049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Zipaquirá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30,42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11,22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61,73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7,88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18,47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76,05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67,82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71,29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49,13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2623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3019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F2C68BE2-AE25-4FB9-140E-B561DAD5C2A6}"/>
              </a:ext>
            </a:extLst>
          </p:cNvPr>
          <p:cNvGrpSpPr/>
          <p:nvPr/>
        </p:nvGrpSpPr>
        <p:grpSpPr>
          <a:xfrm>
            <a:off x="0" y="662530"/>
            <a:ext cx="5545393" cy="3152228"/>
            <a:chOff x="0" y="662530"/>
            <a:chExt cx="5545393" cy="3152228"/>
          </a:xfrm>
        </p:grpSpPr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C2B6B97C-E270-8DAB-E0E8-D3D7D64E0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4777" t="2462" r="18344" b="3626"/>
            <a:stretch/>
          </p:blipFill>
          <p:spPr>
            <a:xfrm>
              <a:off x="0" y="662530"/>
              <a:ext cx="4365523" cy="3152228"/>
            </a:xfrm>
            <a:prstGeom prst="rect">
              <a:avLst/>
            </a:prstGeom>
          </p:spPr>
        </p:pic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994455AA-C3E5-3204-1983-D0C10E1D8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83491" t="29885" b="29908"/>
            <a:stretch/>
          </p:blipFill>
          <p:spPr>
            <a:xfrm>
              <a:off x="4267200" y="1025520"/>
              <a:ext cx="1278193" cy="1840149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Guainía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Educación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5EFC44E-6FBF-6435-5765-042B317F29E2}"/>
              </a:ext>
            </a:extLst>
          </p:cNvPr>
          <p:cNvSpPr txBox="1"/>
          <p:nvPr/>
        </p:nvSpPr>
        <p:spPr>
          <a:xfrm>
            <a:off x="3544495" y="3821435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698F1A7-C324-3BF6-621F-37002E274312}"/>
              </a:ext>
            </a:extLst>
          </p:cNvPr>
          <p:cNvSpPr txBox="1"/>
          <p:nvPr/>
        </p:nvSpPr>
        <p:spPr>
          <a:xfrm>
            <a:off x="5967983" y="3821435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4868310-8188-82FA-332D-099A37CFFE65}"/>
              </a:ext>
            </a:extLst>
          </p:cNvPr>
          <p:cNvSpPr txBox="1"/>
          <p:nvPr/>
        </p:nvSpPr>
        <p:spPr>
          <a:xfrm>
            <a:off x="9003585" y="3821435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44D57E0-AD4E-C695-335F-AB1DD3CA48DA}"/>
              </a:ext>
            </a:extLst>
          </p:cNvPr>
          <p:cNvSpPr txBox="1"/>
          <p:nvPr/>
        </p:nvSpPr>
        <p:spPr>
          <a:xfrm>
            <a:off x="5366083" y="336710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1" dirty="0">
                <a:latin typeface="Verdana"/>
                <a:ea typeface="Verdana"/>
              </a:rPr>
              <a:t>Radar de Educación por municipios</a:t>
            </a: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F1804648-3256-C71A-25E7-DF53D7207E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7675403"/>
              </p:ext>
            </p:extLst>
          </p:nvPr>
        </p:nvGraphicFramePr>
        <p:xfrm>
          <a:off x="384686" y="4316198"/>
          <a:ext cx="11422627" cy="1286276"/>
        </p:xfrm>
        <a:graphic>
          <a:graphicData uri="http://schemas.openxmlformats.org/drawingml/2006/table">
            <a:tbl>
              <a:tblPr/>
              <a:tblGrid>
                <a:gridCol w="1210345">
                  <a:extLst>
                    <a:ext uri="{9D8B030D-6E8A-4147-A177-3AD203B41FA5}">
                      <a16:colId xmlns:a16="http://schemas.microsoft.com/office/drawing/2014/main" val="1104103098"/>
                    </a:ext>
                  </a:extLst>
                </a:gridCol>
                <a:gridCol w="781681">
                  <a:extLst>
                    <a:ext uri="{9D8B030D-6E8A-4147-A177-3AD203B41FA5}">
                      <a16:colId xmlns:a16="http://schemas.microsoft.com/office/drawing/2014/main" val="1683714812"/>
                    </a:ext>
                  </a:extLst>
                </a:gridCol>
                <a:gridCol w="920366">
                  <a:extLst>
                    <a:ext uri="{9D8B030D-6E8A-4147-A177-3AD203B41FA5}">
                      <a16:colId xmlns:a16="http://schemas.microsoft.com/office/drawing/2014/main" val="233339408"/>
                    </a:ext>
                  </a:extLst>
                </a:gridCol>
                <a:gridCol w="1008621">
                  <a:extLst>
                    <a:ext uri="{9D8B030D-6E8A-4147-A177-3AD203B41FA5}">
                      <a16:colId xmlns:a16="http://schemas.microsoft.com/office/drawing/2014/main" val="3074329563"/>
                    </a:ext>
                  </a:extLst>
                </a:gridCol>
                <a:gridCol w="1122090">
                  <a:extLst>
                    <a:ext uri="{9D8B030D-6E8A-4147-A177-3AD203B41FA5}">
                      <a16:colId xmlns:a16="http://schemas.microsoft.com/office/drawing/2014/main" val="3351082399"/>
                    </a:ext>
                  </a:extLst>
                </a:gridCol>
                <a:gridCol w="932974">
                  <a:extLst>
                    <a:ext uri="{9D8B030D-6E8A-4147-A177-3AD203B41FA5}">
                      <a16:colId xmlns:a16="http://schemas.microsoft.com/office/drawing/2014/main" val="3613832469"/>
                    </a:ext>
                  </a:extLst>
                </a:gridCol>
                <a:gridCol w="844720">
                  <a:extLst>
                    <a:ext uri="{9D8B030D-6E8A-4147-A177-3AD203B41FA5}">
                      <a16:colId xmlns:a16="http://schemas.microsoft.com/office/drawing/2014/main" val="3372707723"/>
                    </a:ext>
                  </a:extLst>
                </a:gridCol>
                <a:gridCol w="1172521">
                  <a:extLst>
                    <a:ext uri="{9D8B030D-6E8A-4147-A177-3AD203B41FA5}">
                      <a16:colId xmlns:a16="http://schemas.microsoft.com/office/drawing/2014/main" val="2376344361"/>
                    </a:ext>
                  </a:extLst>
                </a:gridCol>
                <a:gridCol w="932974">
                  <a:extLst>
                    <a:ext uri="{9D8B030D-6E8A-4147-A177-3AD203B41FA5}">
                      <a16:colId xmlns:a16="http://schemas.microsoft.com/office/drawing/2014/main" val="1051970313"/>
                    </a:ext>
                  </a:extLst>
                </a:gridCol>
                <a:gridCol w="1033836">
                  <a:extLst>
                    <a:ext uri="{9D8B030D-6E8A-4147-A177-3AD203B41FA5}">
                      <a16:colId xmlns:a16="http://schemas.microsoft.com/office/drawing/2014/main" val="80394239"/>
                    </a:ext>
                  </a:extLst>
                </a:gridCol>
                <a:gridCol w="1462499">
                  <a:extLst>
                    <a:ext uri="{9D8B030D-6E8A-4147-A177-3AD203B41FA5}">
                      <a16:colId xmlns:a16="http://schemas.microsoft.com/office/drawing/2014/main" val="3177814039"/>
                    </a:ext>
                  </a:extLst>
                </a:gridCol>
              </a:tblGrid>
              <a:tr h="75543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D. Educación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 Repitencia y Reprobación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6141117"/>
                  </a:ext>
                </a:extLst>
              </a:tr>
              <a:tr h="26542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Barranco Minas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49,53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49,95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52,83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4,90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66,02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69,65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58,23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37,02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65,95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884781"/>
                  </a:ext>
                </a:extLst>
              </a:tr>
              <a:tr h="26542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Inírida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46,84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53,22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41,22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12,07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67,42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69,65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65,11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39,66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30,82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458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5754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B891C386-63DF-0787-A0BE-B0BAB2AE44CC}"/>
              </a:ext>
            </a:extLst>
          </p:cNvPr>
          <p:cNvGrpSpPr/>
          <p:nvPr/>
        </p:nvGrpSpPr>
        <p:grpSpPr>
          <a:xfrm>
            <a:off x="267401" y="664532"/>
            <a:ext cx="5700582" cy="2907464"/>
            <a:chOff x="267401" y="664532"/>
            <a:chExt cx="5700582" cy="2907464"/>
          </a:xfrm>
        </p:grpSpPr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2CD93F7D-904D-9092-182D-8B385F62A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775" t="6769" r="16791" b="8373"/>
            <a:stretch/>
          </p:blipFill>
          <p:spPr>
            <a:xfrm>
              <a:off x="267401" y="784196"/>
              <a:ext cx="4414725" cy="2787800"/>
            </a:xfrm>
            <a:prstGeom prst="rect">
              <a:avLst/>
            </a:prstGeom>
          </p:spPr>
        </p:pic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141F4AF1-9EA5-0863-A35A-0CD2C2573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85326" t="29109" b="29756"/>
            <a:stretch/>
          </p:blipFill>
          <p:spPr>
            <a:xfrm>
              <a:off x="4880070" y="664532"/>
              <a:ext cx="1087913" cy="1802738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Guaviare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Educación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E00FC7E-2B81-1230-28A5-B96952DCB0D0}"/>
              </a:ext>
            </a:extLst>
          </p:cNvPr>
          <p:cNvSpPr txBox="1"/>
          <p:nvPr/>
        </p:nvSpPr>
        <p:spPr>
          <a:xfrm>
            <a:off x="3640292" y="318326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79F115E-BCEE-EE44-1DB1-1FC538ABC2AB}"/>
              </a:ext>
            </a:extLst>
          </p:cNvPr>
          <p:cNvSpPr txBox="1"/>
          <p:nvPr/>
        </p:nvSpPr>
        <p:spPr>
          <a:xfrm>
            <a:off x="5967983" y="318326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EF9042E-2265-A15F-8D68-343C99CCA3DB}"/>
              </a:ext>
            </a:extLst>
          </p:cNvPr>
          <p:cNvSpPr txBox="1"/>
          <p:nvPr/>
        </p:nvSpPr>
        <p:spPr>
          <a:xfrm>
            <a:off x="9003585" y="3183260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9889048-E4EB-E151-9E46-E4919BAA1A8B}"/>
              </a:ext>
            </a:extLst>
          </p:cNvPr>
          <p:cNvSpPr txBox="1"/>
          <p:nvPr/>
        </p:nvSpPr>
        <p:spPr>
          <a:xfrm>
            <a:off x="5042276" y="271900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Educación</a:t>
            </a:r>
            <a:endParaRPr lang="es-CO" sz="1200" b="1" dirty="0"/>
          </a:p>
        </p:txBody>
      </p:sp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AB3A505B-7A96-2CED-BBF5-08D74698D8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862332"/>
              </p:ext>
            </p:extLst>
          </p:nvPr>
        </p:nvGraphicFramePr>
        <p:xfrm>
          <a:off x="166224" y="3979725"/>
          <a:ext cx="11704232" cy="2035599"/>
        </p:xfrm>
        <a:graphic>
          <a:graphicData uri="http://schemas.openxmlformats.org/drawingml/2006/table">
            <a:tbl>
              <a:tblPr/>
              <a:tblGrid>
                <a:gridCol w="1554419">
                  <a:extLst>
                    <a:ext uri="{9D8B030D-6E8A-4147-A177-3AD203B41FA5}">
                      <a16:colId xmlns:a16="http://schemas.microsoft.com/office/drawing/2014/main" val="1722063585"/>
                    </a:ext>
                  </a:extLst>
                </a:gridCol>
                <a:gridCol w="486717">
                  <a:extLst>
                    <a:ext uri="{9D8B030D-6E8A-4147-A177-3AD203B41FA5}">
                      <a16:colId xmlns:a16="http://schemas.microsoft.com/office/drawing/2014/main" val="3093437530"/>
                    </a:ext>
                  </a:extLst>
                </a:gridCol>
                <a:gridCol w="943056">
                  <a:extLst>
                    <a:ext uri="{9D8B030D-6E8A-4147-A177-3AD203B41FA5}">
                      <a16:colId xmlns:a16="http://schemas.microsoft.com/office/drawing/2014/main" val="3235732038"/>
                    </a:ext>
                  </a:extLst>
                </a:gridCol>
                <a:gridCol w="1033486">
                  <a:extLst>
                    <a:ext uri="{9D8B030D-6E8A-4147-A177-3AD203B41FA5}">
                      <a16:colId xmlns:a16="http://schemas.microsoft.com/office/drawing/2014/main" val="3185162363"/>
                    </a:ext>
                  </a:extLst>
                </a:gridCol>
                <a:gridCol w="1149753">
                  <a:extLst>
                    <a:ext uri="{9D8B030D-6E8A-4147-A177-3AD203B41FA5}">
                      <a16:colId xmlns:a16="http://schemas.microsoft.com/office/drawing/2014/main" val="3329732856"/>
                    </a:ext>
                  </a:extLst>
                </a:gridCol>
                <a:gridCol w="955975">
                  <a:extLst>
                    <a:ext uri="{9D8B030D-6E8A-4147-A177-3AD203B41FA5}">
                      <a16:colId xmlns:a16="http://schemas.microsoft.com/office/drawing/2014/main" val="4013190636"/>
                    </a:ext>
                  </a:extLst>
                </a:gridCol>
                <a:gridCol w="865545">
                  <a:extLst>
                    <a:ext uri="{9D8B030D-6E8A-4147-A177-3AD203B41FA5}">
                      <a16:colId xmlns:a16="http://schemas.microsoft.com/office/drawing/2014/main" val="3426348212"/>
                    </a:ext>
                  </a:extLst>
                </a:gridCol>
                <a:gridCol w="1201428">
                  <a:extLst>
                    <a:ext uri="{9D8B030D-6E8A-4147-A177-3AD203B41FA5}">
                      <a16:colId xmlns:a16="http://schemas.microsoft.com/office/drawing/2014/main" val="1875152598"/>
                    </a:ext>
                  </a:extLst>
                </a:gridCol>
                <a:gridCol w="955975">
                  <a:extLst>
                    <a:ext uri="{9D8B030D-6E8A-4147-A177-3AD203B41FA5}">
                      <a16:colId xmlns:a16="http://schemas.microsoft.com/office/drawing/2014/main" val="2008870553"/>
                    </a:ext>
                  </a:extLst>
                </a:gridCol>
                <a:gridCol w="1158775">
                  <a:extLst>
                    <a:ext uri="{9D8B030D-6E8A-4147-A177-3AD203B41FA5}">
                      <a16:colId xmlns:a16="http://schemas.microsoft.com/office/drawing/2014/main" val="659796975"/>
                    </a:ext>
                  </a:extLst>
                </a:gridCol>
                <a:gridCol w="1399103">
                  <a:extLst>
                    <a:ext uri="{9D8B030D-6E8A-4147-A177-3AD203B41FA5}">
                      <a16:colId xmlns:a16="http://schemas.microsoft.com/office/drawing/2014/main" val="3826811337"/>
                    </a:ext>
                  </a:extLst>
                </a:gridCol>
              </a:tblGrid>
              <a:tr h="82150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D. Educación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 Repitencia y Reprobación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9182081"/>
                  </a:ext>
                </a:extLst>
              </a:tr>
              <a:tr h="34818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José del Guaviare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40,30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32,56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56,70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14,28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39,58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65,76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63,81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50,15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59,69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159378"/>
                  </a:ext>
                </a:extLst>
              </a:tr>
              <a:tr h="28863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Calamar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38,99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34,92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49,90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25,85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38,18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65,76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67,02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44,49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46,75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9064914"/>
                  </a:ext>
                </a:extLst>
              </a:tr>
              <a:tr h="28863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Retorno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31,49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29,29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39,59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5,50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38,78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65,76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45,62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53,78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22,38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3121133"/>
                  </a:ext>
                </a:extLst>
              </a:tr>
              <a:tr h="28863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Miraflores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28,35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29,24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31,80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7,46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37,98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65,76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38,50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34,15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26,10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701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8914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>
            <a:extLst>
              <a:ext uri="{FF2B5EF4-FFF2-40B4-BE49-F238E27FC236}">
                <a16:creationId xmlns:a16="http://schemas.microsoft.com/office/drawing/2014/main" id="{770A3421-8B2D-F87B-8409-B6E8AA75D35F}"/>
              </a:ext>
            </a:extLst>
          </p:cNvPr>
          <p:cNvGrpSpPr/>
          <p:nvPr/>
        </p:nvGrpSpPr>
        <p:grpSpPr>
          <a:xfrm>
            <a:off x="122469" y="692144"/>
            <a:ext cx="4292215" cy="3190817"/>
            <a:chOff x="122469" y="692144"/>
            <a:chExt cx="4292215" cy="3190817"/>
          </a:xfrm>
        </p:grpSpPr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F60FCC83-8215-4612-19A4-CE8A924B8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7552" t="4273" r="30578" b="4402"/>
            <a:stretch/>
          </p:blipFill>
          <p:spPr>
            <a:xfrm>
              <a:off x="122469" y="692144"/>
              <a:ext cx="3065947" cy="3190817"/>
            </a:xfrm>
            <a:prstGeom prst="rect">
              <a:avLst/>
            </a:prstGeom>
          </p:spPr>
        </p:pic>
        <p:pic>
          <p:nvPicPr>
            <p:cNvPr id="16" name="Gráfico 15">
              <a:extLst>
                <a:ext uri="{FF2B5EF4-FFF2-40B4-BE49-F238E27FC236}">
                  <a16:creationId xmlns:a16="http://schemas.microsoft.com/office/drawing/2014/main" id="{BD6E338B-5DAC-4C9F-FAF7-CA21F9271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69575" t="29885" r="14215" b="28721"/>
            <a:stretch/>
          </p:blipFill>
          <p:spPr>
            <a:xfrm>
              <a:off x="3188416" y="1012219"/>
              <a:ext cx="1226268" cy="1850971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Huila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Educación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517BFBD-6005-C786-63CB-B6BF7D237D1A}"/>
              </a:ext>
            </a:extLst>
          </p:cNvPr>
          <p:cNvSpPr txBox="1"/>
          <p:nvPr/>
        </p:nvSpPr>
        <p:spPr>
          <a:xfrm>
            <a:off x="3373592" y="344996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62DC7ED-151C-68CE-73DB-BBCBDA0A43EB}"/>
              </a:ext>
            </a:extLst>
          </p:cNvPr>
          <p:cNvSpPr txBox="1"/>
          <p:nvPr/>
        </p:nvSpPr>
        <p:spPr>
          <a:xfrm>
            <a:off x="5967983" y="344996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1F72607-06B2-D90E-D374-0C392E7945D3}"/>
              </a:ext>
            </a:extLst>
          </p:cNvPr>
          <p:cNvSpPr txBox="1"/>
          <p:nvPr/>
        </p:nvSpPr>
        <p:spPr>
          <a:xfrm>
            <a:off x="9003585" y="3449960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3F50E02-83D6-D4D2-6E6A-D749ACF67D42}"/>
              </a:ext>
            </a:extLst>
          </p:cNvPr>
          <p:cNvSpPr txBox="1"/>
          <p:nvPr/>
        </p:nvSpPr>
        <p:spPr>
          <a:xfrm>
            <a:off x="5042276" y="298570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Educación</a:t>
            </a:r>
            <a:endParaRPr lang="es-CO" sz="1200" b="1" dirty="0"/>
          </a:p>
        </p:txBody>
      </p:sp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id="{5E473216-BC59-4341-34BA-9A598D1442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611353"/>
              </p:ext>
            </p:extLst>
          </p:nvPr>
        </p:nvGraphicFramePr>
        <p:xfrm>
          <a:off x="50289" y="3914220"/>
          <a:ext cx="11935232" cy="2791380"/>
        </p:xfrm>
        <a:graphic>
          <a:graphicData uri="http://schemas.openxmlformats.org/drawingml/2006/table">
            <a:tbl>
              <a:tblPr/>
              <a:tblGrid>
                <a:gridCol w="1264661">
                  <a:extLst>
                    <a:ext uri="{9D8B030D-6E8A-4147-A177-3AD203B41FA5}">
                      <a16:colId xmlns:a16="http://schemas.microsoft.com/office/drawing/2014/main" val="3609494701"/>
                    </a:ext>
                  </a:extLst>
                </a:gridCol>
                <a:gridCol w="816760">
                  <a:extLst>
                    <a:ext uri="{9D8B030D-6E8A-4147-A177-3AD203B41FA5}">
                      <a16:colId xmlns:a16="http://schemas.microsoft.com/office/drawing/2014/main" val="1652825608"/>
                    </a:ext>
                  </a:extLst>
                </a:gridCol>
                <a:gridCol w="961668">
                  <a:extLst>
                    <a:ext uri="{9D8B030D-6E8A-4147-A177-3AD203B41FA5}">
                      <a16:colId xmlns:a16="http://schemas.microsoft.com/office/drawing/2014/main" val="3230243675"/>
                    </a:ext>
                  </a:extLst>
                </a:gridCol>
                <a:gridCol w="1053884">
                  <a:extLst>
                    <a:ext uri="{9D8B030D-6E8A-4147-A177-3AD203B41FA5}">
                      <a16:colId xmlns:a16="http://schemas.microsoft.com/office/drawing/2014/main" val="723069291"/>
                    </a:ext>
                  </a:extLst>
                </a:gridCol>
                <a:gridCol w="1172445">
                  <a:extLst>
                    <a:ext uri="{9D8B030D-6E8A-4147-A177-3AD203B41FA5}">
                      <a16:colId xmlns:a16="http://schemas.microsoft.com/office/drawing/2014/main" val="3366455585"/>
                    </a:ext>
                  </a:extLst>
                </a:gridCol>
                <a:gridCol w="974842">
                  <a:extLst>
                    <a:ext uri="{9D8B030D-6E8A-4147-A177-3AD203B41FA5}">
                      <a16:colId xmlns:a16="http://schemas.microsoft.com/office/drawing/2014/main" val="4189276373"/>
                    </a:ext>
                  </a:extLst>
                </a:gridCol>
                <a:gridCol w="882628">
                  <a:extLst>
                    <a:ext uri="{9D8B030D-6E8A-4147-A177-3AD203B41FA5}">
                      <a16:colId xmlns:a16="http://schemas.microsoft.com/office/drawing/2014/main" val="1335027566"/>
                    </a:ext>
                  </a:extLst>
                </a:gridCol>
                <a:gridCol w="1225140">
                  <a:extLst>
                    <a:ext uri="{9D8B030D-6E8A-4147-A177-3AD203B41FA5}">
                      <a16:colId xmlns:a16="http://schemas.microsoft.com/office/drawing/2014/main" val="3221374737"/>
                    </a:ext>
                  </a:extLst>
                </a:gridCol>
                <a:gridCol w="1164470">
                  <a:extLst>
                    <a:ext uri="{9D8B030D-6E8A-4147-A177-3AD203B41FA5}">
                      <a16:colId xmlns:a16="http://schemas.microsoft.com/office/drawing/2014/main" val="1704696922"/>
                    </a:ext>
                  </a:extLst>
                </a:gridCol>
                <a:gridCol w="1111045">
                  <a:extLst>
                    <a:ext uri="{9D8B030D-6E8A-4147-A177-3AD203B41FA5}">
                      <a16:colId xmlns:a16="http://schemas.microsoft.com/office/drawing/2014/main" val="3850999306"/>
                    </a:ext>
                  </a:extLst>
                </a:gridCol>
                <a:gridCol w="1307689">
                  <a:extLst>
                    <a:ext uri="{9D8B030D-6E8A-4147-A177-3AD203B41FA5}">
                      <a16:colId xmlns:a16="http://schemas.microsoft.com/office/drawing/2014/main" val="935851536"/>
                    </a:ext>
                  </a:extLst>
                </a:gridCol>
              </a:tblGrid>
              <a:tr h="61845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D. Educación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 Repitencia y Reprobación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1915001"/>
                  </a:ext>
                </a:extLst>
              </a:tr>
              <a:tr h="21729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Argentina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36,29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16,68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67,19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8,49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26,54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80,82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63,22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73,16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63,21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1555764"/>
                  </a:ext>
                </a:extLst>
              </a:tr>
              <a:tr h="21729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Rivera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35,75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16,60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65,94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8,21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26,54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80,82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71,03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68,49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60,85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6401694"/>
                  </a:ext>
                </a:extLst>
              </a:tr>
              <a:tr h="21729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Neiva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35,11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21,03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57,70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16,06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29,14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80,82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37,58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68,71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56,75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0509549"/>
                  </a:ext>
                </a:extLst>
              </a:tr>
              <a:tr h="21729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Villavieja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34,24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20,34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56,56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20,71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26,54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80,82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61,26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58,51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52,26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4699881"/>
                  </a:ext>
                </a:extLst>
              </a:tr>
              <a:tr h="21729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Altamira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33,28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17,67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58,16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11,80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26,54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80,82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60,04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67,58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47,79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623783"/>
                  </a:ext>
                </a:extLst>
              </a:tr>
              <a:tr h="21729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Hobo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33,03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16,09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59,89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6,54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26,54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80,82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61,22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66,16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52,96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375757"/>
                  </a:ext>
                </a:extLst>
              </a:tr>
              <a:tr h="21729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Baraya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32,69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18,46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55,51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7,51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29,14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80,82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51,89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68,28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44,55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144250"/>
                  </a:ext>
                </a:extLst>
              </a:tr>
              <a:tr h="21729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Pitalito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32,04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16,35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57,04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7,41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26,54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80,82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38,22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70,60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52,90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2500177"/>
                  </a:ext>
                </a:extLst>
              </a:tr>
              <a:tr h="21729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Saladoblanco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31,95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17,04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55,78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9,68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26,54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80,82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64,52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64,28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42,92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15753"/>
                  </a:ext>
                </a:extLst>
              </a:tr>
              <a:tr h="21729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Agrado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31,83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17,13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55,35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10,01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26,54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80,82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61,89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65,94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41,49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467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818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>
            <a:extLst>
              <a:ext uri="{FF2B5EF4-FFF2-40B4-BE49-F238E27FC236}">
                <a16:creationId xmlns:a16="http://schemas.microsoft.com/office/drawing/2014/main" id="{A4785602-3791-34F2-C623-DD7DA6B818EC}"/>
              </a:ext>
            </a:extLst>
          </p:cNvPr>
          <p:cNvGrpSpPr/>
          <p:nvPr/>
        </p:nvGrpSpPr>
        <p:grpSpPr>
          <a:xfrm>
            <a:off x="83419" y="548337"/>
            <a:ext cx="4647120" cy="5166093"/>
            <a:chOff x="83419" y="548337"/>
            <a:chExt cx="4647120" cy="5166093"/>
          </a:xfrm>
        </p:grpSpPr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D1A9CD89-54BA-8873-DD6F-1275D9F8608E}"/>
                </a:ext>
              </a:extLst>
            </p:cNvPr>
            <p:cNvGrpSpPr/>
            <p:nvPr/>
          </p:nvGrpSpPr>
          <p:grpSpPr>
            <a:xfrm>
              <a:off x="83419" y="548337"/>
              <a:ext cx="4647120" cy="5166093"/>
              <a:chOff x="83419" y="548337"/>
              <a:chExt cx="4647120" cy="5166093"/>
            </a:xfrm>
          </p:grpSpPr>
          <p:pic>
            <p:nvPicPr>
              <p:cNvPr id="4" name="Gráfico 3">
                <a:extLst>
                  <a:ext uri="{FF2B5EF4-FFF2-40B4-BE49-F238E27FC236}">
                    <a16:creationId xmlns:a16="http://schemas.microsoft.com/office/drawing/2014/main" id="{EF06AE78-1210-CE0A-66AC-388F77136D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 l="30119" t="15750" r="36077"/>
              <a:stretch/>
            </p:blipFill>
            <p:spPr>
              <a:xfrm>
                <a:off x="83419" y="548337"/>
                <a:ext cx="3506579" cy="5166093"/>
              </a:xfrm>
              <a:prstGeom prst="rect">
                <a:avLst/>
              </a:prstGeom>
            </p:spPr>
          </p:pic>
          <p:pic>
            <p:nvPicPr>
              <p:cNvPr id="6" name="Gráfico 5">
                <a:extLst>
                  <a:ext uri="{FF2B5EF4-FFF2-40B4-BE49-F238E27FC236}">
                    <a16:creationId xmlns:a16="http://schemas.microsoft.com/office/drawing/2014/main" id="{C71E86E4-D7DB-7AFA-D6FC-FA11AA66B0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 l="64057" t="29274" r="19580" b="29695"/>
              <a:stretch/>
            </p:blipFill>
            <p:spPr>
              <a:xfrm>
                <a:off x="3589998" y="1579409"/>
                <a:ext cx="1140541" cy="1690578"/>
              </a:xfrm>
              <a:prstGeom prst="rect">
                <a:avLst/>
              </a:prstGeom>
            </p:spPr>
          </p:pic>
        </p:grpSp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DEF80110-9F00-360E-D1FB-6911FB25355C}"/>
                </a:ext>
              </a:extLst>
            </p:cNvPr>
            <p:cNvGrpSpPr/>
            <p:nvPr/>
          </p:nvGrpSpPr>
          <p:grpSpPr>
            <a:xfrm>
              <a:off x="167149" y="739932"/>
              <a:ext cx="865238" cy="991232"/>
              <a:chOff x="167149" y="739932"/>
              <a:chExt cx="865238" cy="991232"/>
            </a:xfrm>
          </p:grpSpPr>
          <p:pic>
            <p:nvPicPr>
              <p:cNvPr id="13" name="Gráfico 12">
                <a:extLst>
                  <a:ext uri="{FF2B5EF4-FFF2-40B4-BE49-F238E27FC236}">
                    <a16:creationId xmlns:a16="http://schemas.microsoft.com/office/drawing/2014/main" id="{28DF523E-E925-E2FA-6040-EC7A964CD4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36695" t="61965" r="60164" b="26262"/>
              <a:stretch/>
            </p:blipFill>
            <p:spPr>
              <a:xfrm>
                <a:off x="167149" y="943042"/>
                <a:ext cx="355637" cy="788122"/>
              </a:xfrm>
              <a:prstGeom prst="rect">
                <a:avLst/>
              </a:prstGeom>
            </p:spPr>
          </p:pic>
          <p:pic>
            <p:nvPicPr>
              <p:cNvPr id="15" name="Gráfico 14">
                <a:extLst>
                  <a:ext uri="{FF2B5EF4-FFF2-40B4-BE49-F238E27FC236}">
                    <a16:creationId xmlns:a16="http://schemas.microsoft.com/office/drawing/2014/main" id="{7B1575E1-2833-DB24-8F72-FDFF650B7F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50000" t="1333" r="44800" b="86414"/>
              <a:stretch/>
            </p:blipFill>
            <p:spPr>
              <a:xfrm>
                <a:off x="522786" y="739932"/>
                <a:ext cx="509601" cy="709913"/>
              </a:xfrm>
              <a:prstGeom prst="rect">
                <a:avLst/>
              </a:prstGeom>
            </p:spPr>
          </p:pic>
        </p:grpSp>
      </p:grpSp>
      <p:sp>
        <p:nvSpPr>
          <p:cNvPr id="2" name="CuadroTexto 2">
            <a:extLst>
              <a:ext uri="{FF2B5EF4-FFF2-40B4-BE49-F238E27FC236}">
                <a16:creationId xmlns:a16="http://schemas.microsoft.com/office/drawing/2014/main" id="{595DDBB7-CB62-E65E-DC14-FC2B1348274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Mapa general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Educación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502" name="CuadroTexto 501">
            <a:extLst>
              <a:ext uri="{FF2B5EF4-FFF2-40B4-BE49-F238E27FC236}">
                <a16:creationId xmlns:a16="http://schemas.microsoft.com/office/drawing/2014/main" id="{25EBF96F-17E8-9F30-FF59-B21EF266C6FE}"/>
              </a:ext>
            </a:extLst>
          </p:cNvPr>
          <p:cNvSpPr txBox="1"/>
          <p:nvPr/>
        </p:nvSpPr>
        <p:spPr>
          <a:xfrm>
            <a:off x="7886700" y="4795535"/>
            <a:ext cx="3946525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CO" sz="1400" dirty="0">
                <a:solidFill>
                  <a:srgbClr val="3E415F"/>
                </a:solidFill>
                <a:latin typeface="Verdana"/>
                <a:ea typeface="Verdana"/>
              </a:rPr>
              <a:t>A </a:t>
            </a:r>
            <a:r>
              <a:rPr lang="es-CO" sz="1400" b="1" dirty="0">
                <a:solidFill>
                  <a:srgbClr val="3E415F"/>
                </a:solidFill>
                <a:latin typeface="Verdana"/>
                <a:ea typeface="Verdana"/>
              </a:rPr>
              <a:t>mayor valor </a:t>
            </a:r>
            <a:r>
              <a:rPr lang="es-CO" sz="1400" dirty="0">
                <a:solidFill>
                  <a:srgbClr val="3E415F"/>
                </a:solidFill>
                <a:latin typeface="Verdana"/>
                <a:ea typeface="Verdana"/>
              </a:rPr>
              <a:t>en el RADAR.EDU </a:t>
            </a:r>
            <a:r>
              <a:rPr lang="es-CO" sz="1400" b="1" dirty="0">
                <a:solidFill>
                  <a:srgbClr val="3E415F"/>
                </a:solidFill>
                <a:latin typeface="Verdana"/>
                <a:ea typeface="Verdana"/>
              </a:rPr>
              <a:t>mayor posibilidad de corrupción </a:t>
            </a:r>
            <a:r>
              <a:rPr lang="es-CO" sz="1400" dirty="0">
                <a:solidFill>
                  <a:srgbClr val="3E415F"/>
                </a:solidFill>
                <a:latin typeface="Verdana"/>
                <a:ea typeface="Verdana"/>
              </a:rPr>
              <a:t>y mayor vulneración en el derecho a la Educación.</a:t>
            </a:r>
          </a:p>
          <a:p>
            <a:pPr algn="just"/>
            <a:endParaRPr lang="en-US" sz="1400" dirty="0">
              <a:solidFill>
                <a:srgbClr val="3E415F"/>
              </a:solidFill>
              <a:latin typeface="Verdana"/>
              <a:ea typeface="Verdana"/>
            </a:endParaRPr>
          </a:p>
          <a:p>
            <a:pPr algn="just"/>
            <a:r>
              <a:rPr lang="es-ES" sz="1400" dirty="0">
                <a:solidFill>
                  <a:srgbClr val="3E415F"/>
                </a:solidFill>
                <a:latin typeface="Verdana"/>
                <a:ea typeface="Verdana"/>
              </a:rPr>
              <a:t>Se obtiene un indicador que varía entre 15,21 y 66,26.</a:t>
            </a:r>
            <a:endParaRPr lang="en-US" sz="1400" dirty="0">
              <a:solidFill>
                <a:srgbClr val="3E415F"/>
              </a:solidFill>
              <a:latin typeface="Verdana"/>
              <a:ea typeface="Verdana"/>
            </a:endParaRPr>
          </a:p>
        </p:txBody>
      </p:sp>
      <p:sp>
        <p:nvSpPr>
          <p:cNvPr id="503" name="Triángulo isósceles 502">
            <a:extLst>
              <a:ext uri="{FF2B5EF4-FFF2-40B4-BE49-F238E27FC236}">
                <a16:creationId xmlns:a16="http://schemas.microsoft.com/office/drawing/2014/main" id="{635DA482-E9ED-B2DC-A087-3456B182665E}"/>
              </a:ext>
            </a:extLst>
          </p:cNvPr>
          <p:cNvSpPr/>
          <p:nvPr/>
        </p:nvSpPr>
        <p:spPr>
          <a:xfrm rot="5400000">
            <a:off x="7661760" y="4901310"/>
            <a:ext cx="190716" cy="112517"/>
          </a:xfrm>
          <a:prstGeom prst="triangle">
            <a:avLst/>
          </a:prstGeom>
          <a:solidFill>
            <a:srgbClr val="3E41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4" name="Triángulo isósceles 503">
            <a:extLst>
              <a:ext uri="{FF2B5EF4-FFF2-40B4-BE49-F238E27FC236}">
                <a16:creationId xmlns:a16="http://schemas.microsoft.com/office/drawing/2014/main" id="{5D9AC439-BF5D-9EED-B761-3394EC3C304E}"/>
              </a:ext>
            </a:extLst>
          </p:cNvPr>
          <p:cNvSpPr/>
          <p:nvPr/>
        </p:nvSpPr>
        <p:spPr>
          <a:xfrm rot="5400000">
            <a:off x="7665164" y="5753530"/>
            <a:ext cx="190716" cy="112517"/>
          </a:xfrm>
          <a:prstGeom prst="triangle">
            <a:avLst/>
          </a:prstGeom>
          <a:solidFill>
            <a:srgbClr val="3E41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AD793561-CB28-3F73-7092-FE0B7FFAF2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20331" r="6432" b="3016"/>
          <a:stretch/>
        </p:blipFill>
        <p:spPr>
          <a:xfrm>
            <a:off x="3087882" y="4624125"/>
            <a:ext cx="4612977" cy="223387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033959B-35DF-D64C-5EEC-18A101FEB6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9859" y="814734"/>
            <a:ext cx="7034992" cy="349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13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>
            <a:extLst>
              <a:ext uri="{FF2B5EF4-FFF2-40B4-BE49-F238E27FC236}">
                <a16:creationId xmlns:a16="http://schemas.microsoft.com/office/drawing/2014/main" id="{0197F835-9459-CBC3-2C9D-128A864ACEDC}"/>
              </a:ext>
            </a:extLst>
          </p:cNvPr>
          <p:cNvGrpSpPr/>
          <p:nvPr/>
        </p:nvGrpSpPr>
        <p:grpSpPr>
          <a:xfrm>
            <a:off x="228447" y="539877"/>
            <a:ext cx="4589359" cy="2773779"/>
            <a:chOff x="228447" y="539877"/>
            <a:chExt cx="4589359" cy="2773779"/>
          </a:xfrm>
        </p:grpSpPr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B56A5D68-896D-7F70-C874-A1A97CF2F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8200" r="23263" b="3564"/>
            <a:stretch/>
          </p:blipFill>
          <p:spPr>
            <a:xfrm>
              <a:off x="228447" y="539877"/>
              <a:ext cx="3334962" cy="2773779"/>
            </a:xfrm>
            <a:prstGeom prst="rect">
              <a:avLst/>
            </a:prstGeom>
          </p:spPr>
        </p:pic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9C946F86-2D7C-7714-2A0F-BAE5B479C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80280" t="30144" r="4777" b="30790"/>
            <a:stretch/>
          </p:blipFill>
          <p:spPr>
            <a:xfrm>
              <a:off x="3657600" y="788987"/>
              <a:ext cx="1160206" cy="1792806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La Guajira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Educación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3E24905-288D-57FA-21B4-B857D19EF319}"/>
              </a:ext>
            </a:extLst>
          </p:cNvPr>
          <p:cNvSpPr txBox="1"/>
          <p:nvPr/>
        </p:nvSpPr>
        <p:spPr>
          <a:xfrm>
            <a:off x="3478367" y="3021336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4E73FE9-B17C-5F41-A6E5-ADFA355541CE}"/>
              </a:ext>
            </a:extLst>
          </p:cNvPr>
          <p:cNvSpPr txBox="1"/>
          <p:nvPr/>
        </p:nvSpPr>
        <p:spPr>
          <a:xfrm>
            <a:off x="5967983" y="3021335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2C99C58-6053-CC46-4702-EF3E083D3D0E}"/>
              </a:ext>
            </a:extLst>
          </p:cNvPr>
          <p:cNvSpPr txBox="1"/>
          <p:nvPr/>
        </p:nvSpPr>
        <p:spPr>
          <a:xfrm>
            <a:off x="9003585" y="3021335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9A6B4E9-BEDD-3991-4882-AF19D19B34B1}"/>
              </a:ext>
            </a:extLst>
          </p:cNvPr>
          <p:cNvSpPr txBox="1"/>
          <p:nvPr/>
        </p:nvSpPr>
        <p:spPr>
          <a:xfrm>
            <a:off x="5042276" y="255707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Educación</a:t>
            </a:r>
            <a:endParaRPr lang="es-CO" sz="1200" b="1" dirty="0"/>
          </a:p>
        </p:txBody>
      </p:sp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id="{1E3F8F84-2E37-8B14-7559-B96F11B057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726807"/>
              </p:ext>
            </p:extLst>
          </p:nvPr>
        </p:nvGraphicFramePr>
        <p:xfrm>
          <a:off x="228448" y="3362711"/>
          <a:ext cx="11776740" cy="3392050"/>
        </p:xfrm>
        <a:graphic>
          <a:graphicData uri="http://schemas.openxmlformats.org/drawingml/2006/table">
            <a:tbl>
              <a:tblPr/>
              <a:tblGrid>
                <a:gridCol w="1374210">
                  <a:extLst>
                    <a:ext uri="{9D8B030D-6E8A-4147-A177-3AD203B41FA5}">
                      <a16:colId xmlns:a16="http://schemas.microsoft.com/office/drawing/2014/main" val="686149826"/>
                    </a:ext>
                  </a:extLst>
                </a:gridCol>
                <a:gridCol w="518066">
                  <a:extLst>
                    <a:ext uri="{9D8B030D-6E8A-4147-A177-3AD203B41FA5}">
                      <a16:colId xmlns:a16="http://schemas.microsoft.com/office/drawing/2014/main" val="1858765277"/>
                    </a:ext>
                  </a:extLst>
                </a:gridCol>
                <a:gridCol w="964659">
                  <a:extLst>
                    <a:ext uri="{9D8B030D-6E8A-4147-A177-3AD203B41FA5}">
                      <a16:colId xmlns:a16="http://schemas.microsoft.com/office/drawing/2014/main" val="1837901345"/>
                    </a:ext>
                  </a:extLst>
                </a:gridCol>
                <a:gridCol w="1057163">
                  <a:extLst>
                    <a:ext uri="{9D8B030D-6E8A-4147-A177-3AD203B41FA5}">
                      <a16:colId xmlns:a16="http://schemas.microsoft.com/office/drawing/2014/main" val="1048617161"/>
                    </a:ext>
                  </a:extLst>
                </a:gridCol>
                <a:gridCol w="1176092">
                  <a:extLst>
                    <a:ext uri="{9D8B030D-6E8A-4147-A177-3AD203B41FA5}">
                      <a16:colId xmlns:a16="http://schemas.microsoft.com/office/drawing/2014/main" val="3381532590"/>
                    </a:ext>
                  </a:extLst>
                </a:gridCol>
                <a:gridCol w="977874">
                  <a:extLst>
                    <a:ext uri="{9D8B030D-6E8A-4147-A177-3AD203B41FA5}">
                      <a16:colId xmlns:a16="http://schemas.microsoft.com/office/drawing/2014/main" val="509589841"/>
                    </a:ext>
                  </a:extLst>
                </a:gridCol>
                <a:gridCol w="885374">
                  <a:extLst>
                    <a:ext uri="{9D8B030D-6E8A-4147-A177-3AD203B41FA5}">
                      <a16:colId xmlns:a16="http://schemas.microsoft.com/office/drawing/2014/main" val="1987347162"/>
                    </a:ext>
                  </a:extLst>
                </a:gridCol>
                <a:gridCol w="1228951">
                  <a:extLst>
                    <a:ext uri="{9D8B030D-6E8A-4147-A177-3AD203B41FA5}">
                      <a16:colId xmlns:a16="http://schemas.microsoft.com/office/drawing/2014/main" val="3732108978"/>
                    </a:ext>
                  </a:extLst>
                </a:gridCol>
                <a:gridCol w="977874">
                  <a:extLst>
                    <a:ext uri="{9D8B030D-6E8A-4147-A177-3AD203B41FA5}">
                      <a16:colId xmlns:a16="http://schemas.microsoft.com/office/drawing/2014/main" val="4058674512"/>
                    </a:ext>
                  </a:extLst>
                </a:gridCol>
                <a:gridCol w="1279289">
                  <a:extLst>
                    <a:ext uri="{9D8B030D-6E8A-4147-A177-3AD203B41FA5}">
                      <a16:colId xmlns:a16="http://schemas.microsoft.com/office/drawing/2014/main" val="1680791663"/>
                    </a:ext>
                  </a:extLst>
                </a:gridCol>
                <a:gridCol w="1337188">
                  <a:extLst>
                    <a:ext uri="{9D8B030D-6E8A-4147-A177-3AD203B41FA5}">
                      <a16:colId xmlns:a16="http://schemas.microsoft.com/office/drawing/2014/main" val="1617235245"/>
                    </a:ext>
                  </a:extLst>
                </a:gridCol>
              </a:tblGrid>
              <a:tr h="7415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D. Educación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 Repitencia y Reprobación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3466413"/>
                  </a:ext>
                </a:extLst>
              </a:tr>
              <a:tr h="26053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Molino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50,23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44,72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60,67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6,18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61,48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77,68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64,47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47,07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72,38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493658"/>
                  </a:ext>
                </a:extLst>
              </a:tr>
              <a:tr h="26053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Riohacha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49,20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47,57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53,82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15,68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61,48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77,68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72,71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40,94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57,25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0762762"/>
                  </a:ext>
                </a:extLst>
              </a:tr>
              <a:tr h="26053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Urumita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48,68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45,02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56,35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7,18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61,48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77,68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57,37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66,23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45,96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705080"/>
                  </a:ext>
                </a:extLst>
              </a:tr>
              <a:tr h="26053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Maicao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47,27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45,31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52,37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8,17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61,48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77,68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72,23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42,43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52,38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8594428"/>
                  </a:ext>
                </a:extLst>
              </a:tr>
              <a:tr h="26053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Villanueva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47,07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44,09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53,71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4,08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61,48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77,68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59,39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53,92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50,65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6071849"/>
                  </a:ext>
                </a:extLst>
              </a:tr>
              <a:tr h="26053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Fonseca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46,98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44,60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52,72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5,77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61,48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77,68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65,33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46,04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53,10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281714"/>
                  </a:ext>
                </a:extLst>
              </a:tr>
              <a:tr h="30566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Juan del Cesar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46,12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44,39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50,87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5,09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61,48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77,68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63,67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48,13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47,22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3830196"/>
                  </a:ext>
                </a:extLst>
              </a:tr>
              <a:tr h="26053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Manaure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45,77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43,26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51,71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1,33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61,48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77,68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70,17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20,21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73,99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420776"/>
                  </a:ext>
                </a:extLst>
              </a:tr>
              <a:tr h="26053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Distracción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45,59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44,71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49,08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6,16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61,48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77,68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61,30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57,38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474418"/>
                  </a:ext>
                </a:extLst>
              </a:tr>
              <a:tr h="26053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Albania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44,55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44,72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46,45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6,20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61,48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77,68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61,84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36,24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48,98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0716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39354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EB5A6CA8-3E82-841D-9342-4D6A32CCF593}"/>
              </a:ext>
            </a:extLst>
          </p:cNvPr>
          <p:cNvGrpSpPr/>
          <p:nvPr/>
        </p:nvGrpSpPr>
        <p:grpSpPr>
          <a:xfrm>
            <a:off x="321544" y="619432"/>
            <a:ext cx="3090250" cy="3125667"/>
            <a:chOff x="321544" y="619432"/>
            <a:chExt cx="3090250" cy="3125667"/>
          </a:xfrm>
        </p:grpSpPr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47FBF38B-B06B-1865-5350-50ACF473B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7367" t="2978" r="40887" b="2850"/>
            <a:stretch/>
          </p:blipFill>
          <p:spPr>
            <a:xfrm>
              <a:off x="321544" y="619432"/>
              <a:ext cx="1782559" cy="3125667"/>
            </a:xfrm>
            <a:prstGeom prst="rect">
              <a:avLst/>
            </a:prstGeom>
          </p:spPr>
        </p:pic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82764EC2-4712-B06F-706E-11505031C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58344" t="30403" r="25905" b="31049"/>
            <a:stretch/>
          </p:blipFill>
          <p:spPr>
            <a:xfrm>
              <a:off x="2227608" y="1039825"/>
              <a:ext cx="1184186" cy="1713081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Magdalena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Educación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307D9DA-65F2-9F49-88F9-91929F867557}"/>
              </a:ext>
            </a:extLst>
          </p:cNvPr>
          <p:cNvSpPr txBox="1"/>
          <p:nvPr/>
        </p:nvSpPr>
        <p:spPr>
          <a:xfrm>
            <a:off x="3535517" y="3268986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E16502E-48F3-9B8D-F5F3-E2D096B0DD7C}"/>
              </a:ext>
            </a:extLst>
          </p:cNvPr>
          <p:cNvSpPr txBox="1"/>
          <p:nvPr/>
        </p:nvSpPr>
        <p:spPr>
          <a:xfrm>
            <a:off x="5967983" y="3268985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1150788-988B-2EB1-494E-80270ED5FD9A}"/>
              </a:ext>
            </a:extLst>
          </p:cNvPr>
          <p:cNvSpPr txBox="1"/>
          <p:nvPr/>
        </p:nvSpPr>
        <p:spPr>
          <a:xfrm>
            <a:off x="9003585" y="3268985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E91DEE4-13CC-21E0-F946-058F2417F8CA}"/>
              </a:ext>
            </a:extLst>
          </p:cNvPr>
          <p:cNvSpPr txBox="1"/>
          <p:nvPr/>
        </p:nvSpPr>
        <p:spPr>
          <a:xfrm>
            <a:off x="5042276" y="280472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Educación</a:t>
            </a:r>
            <a:endParaRPr lang="es-CO" sz="1200" b="1" dirty="0"/>
          </a:p>
        </p:txBody>
      </p:sp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25AC4272-2B07-9D49-ECF0-FB0AB2F6BE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567689"/>
              </p:ext>
            </p:extLst>
          </p:nvPr>
        </p:nvGraphicFramePr>
        <p:xfrm>
          <a:off x="100780" y="3733243"/>
          <a:ext cx="11874910" cy="3000177"/>
        </p:xfrm>
        <a:graphic>
          <a:graphicData uri="http://schemas.openxmlformats.org/drawingml/2006/table">
            <a:tbl>
              <a:tblPr/>
              <a:tblGrid>
                <a:gridCol w="1602855">
                  <a:extLst>
                    <a:ext uri="{9D8B030D-6E8A-4147-A177-3AD203B41FA5}">
                      <a16:colId xmlns:a16="http://schemas.microsoft.com/office/drawing/2014/main" val="4280073260"/>
                    </a:ext>
                  </a:extLst>
                </a:gridCol>
                <a:gridCol w="590914">
                  <a:extLst>
                    <a:ext uri="{9D8B030D-6E8A-4147-A177-3AD203B41FA5}">
                      <a16:colId xmlns:a16="http://schemas.microsoft.com/office/drawing/2014/main" val="2260043808"/>
                    </a:ext>
                  </a:extLst>
                </a:gridCol>
                <a:gridCol w="935614">
                  <a:extLst>
                    <a:ext uri="{9D8B030D-6E8A-4147-A177-3AD203B41FA5}">
                      <a16:colId xmlns:a16="http://schemas.microsoft.com/office/drawing/2014/main" val="640059817"/>
                    </a:ext>
                  </a:extLst>
                </a:gridCol>
                <a:gridCol w="946883">
                  <a:extLst>
                    <a:ext uri="{9D8B030D-6E8A-4147-A177-3AD203B41FA5}">
                      <a16:colId xmlns:a16="http://schemas.microsoft.com/office/drawing/2014/main" val="160037034"/>
                    </a:ext>
                  </a:extLst>
                </a:gridCol>
                <a:gridCol w="1166520">
                  <a:extLst>
                    <a:ext uri="{9D8B030D-6E8A-4147-A177-3AD203B41FA5}">
                      <a16:colId xmlns:a16="http://schemas.microsoft.com/office/drawing/2014/main" val="4258728145"/>
                    </a:ext>
                  </a:extLst>
                </a:gridCol>
                <a:gridCol w="1145724">
                  <a:extLst>
                    <a:ext uri="{9D8B030D-6E8A-4147-A177-3AD203B41FA5}">
                      <a16:colId xmlns:a16="http://schemas.microsoft.com/office/drawing/2014/main" val="3686933325"/>
                    </a:ext>
                  </a:extLst>
                </a:gridCol>
                <a:gridCol w="894736">
                  <a:extLst>
                    <a:ext uri="{9D8B030D-6E8A-4147-A177-3AD203B41FA5}">
                      <a16:colId xmlns:a16="http://schemas.microsoft.com/office/drawing/2014/main" val="3692063766"/>
                    </a:ext>
                  </a:extLst>
                </a:gridCol>
                <a:gridCol w="1288026">
                  <a:extLst>
                    <a:ext uri="{9D8B030D-6E8A-4147-A177-3AD203B41FA5}">
                      <a16:colId xmlns:a16="http://schemas.microsoft.com/office/drawing/2014/main" val="858936198"/>
                    </a:ext>
                  </a:extLst>
                </a:gridCol>
                <a:gridCol w="993058">
                  <a:extLst>
                    <a:ext uri="{9D8B030D-6E8A-4147-A177-3AD203B41FA5}">
                      <a16:colId xmlns:a16="http://schemas.microsoft.com/office/drawing/2014/main" val="1097841128"/>
                    </a:ext>
                  </a:extLst>
                </a:gridCol>
                <a:gridCol w="1032387">
                  <a:extLst>
                    <a:ext uri="{9D8B030D-6E8A-4147-A177-3AD203B41FA5}">
                      <a16:colId xmlns:a16="http://schemas.microsoft.com/office/drawing/2014/main" val="1456569800"/>
                    </a:ext>
                  </a:extLst>
                </a:gridCol>
                <a:gridCol w="1278193">
                  <a:extLst>
                    <a:ext uri="{9D8B030D-6E8A-4147-A177-3AD203B41FA5}">
                      <a16:colId xmlns:a16="http://schemas.microsoft.com/office/drawing/2014/main" val="2262730668"/>
                    </a:ext>
                  </a:extLst>
                </a:gridCol>
              </a:tblGrid>
              <a:tr h="69127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D. Educación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 Repitencia y Reprobación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173704"/>
                  </a:ext>
                </a:extLst>
              </a:tr>
              <a:tr h="23800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Santa Marta (</a:t>
                      </a:r>
                      <a:r>
                        <a:rPr lang="es-CO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Dist</a:t>
                      </a:r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. Esp.)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43,81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44,48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48,99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25,25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48,42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59,51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39,14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49,05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53,85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570954"/>
                  </a:ext>
                </a:extLst>
              </a:tr>
              <a:tr h="22619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Zenón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43,09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41,62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51,49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15,72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48,42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59,51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63,86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42,32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54,47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818944"/>
                  </a:ext>
                </a:extLst>
              </a:tr>
              <a:tr h="22619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Concordia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42,19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38,85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53,38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6,47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48,42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59,51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61,68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30,51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72,11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475500"/>
                  </a:ext>
                </a:extLst>
              </a:tr>
              <a:tr h="22619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Pivijay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41,46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38,81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51,62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6,36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48,42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59,51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36,66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42,76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67,95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4117672"/>
                  </a:ext>
                </a:extLst>
              </a:tr>
              <a:tr h="22619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Remolino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40,97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38,00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51,59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3,66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48,42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59,51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54,74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31,87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69,74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004243"/>
                  </a:ext>
                </a:extLst>
              </a:tr>
              <a:tr h="22619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Banco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40,08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38,78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48,21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6,26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48,42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59,51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67,86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41,99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44,62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558424"/>
                  </a:ext>
                </a:extLst>
              </a:tr>
              <a:tr h="22619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Fundación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40,02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39,90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46,39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9,97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48,42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59,51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66,91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41,37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41,15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803250"/>
                  </a:ext>
                </a:extLst>
              </a:tr>
              <a:tr h="22619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Aracataca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39,80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38,38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48,11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4,93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48,42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59,51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63,28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34,35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54,29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602087"/>
                  </a:ext>
                </a:extLst>
              </a:tr>
              <a:tr h="26133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Sabanas de San Ángel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39,53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38,62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47,07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5,70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48,42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59,51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37,77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29,50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69,30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308736"/>
                  </a:ext>
                </a:extLst>
              </a:tr>
              <a:tr h="22619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Chivolo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38,62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38,45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45,05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5,16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48,42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59,51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61,62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35,04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46,76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90384"/>
                  </a:ext>
                </a:extLst>
              </a:tr>
            </a:tbl>
          </a:graphicData>
        </a:graphic>
      </p:graphicFrame>
      <p:sp>
        <p:nvSpPr>
          <p:cNvPr id="6" name="Triángulo isósceles 4">
            <a:extLst>
              <a:ext uri="{FF2B5EF4-FFF2-40B4-BE49-F238E27FC236}">
                <a16:creationId xmlns:a16="http://schemas.microsoft.com/office/drawing/2014/main" id="{7DC64EF5-6B3B-048A-BD79-F35AE057A6F9}"/>
              </a:ext>
            </a:extLst>
          </p:cNvPr>
          <p:cNvSpPr/>
          <p:nvPr/>
        </p:nvSpPr>
        <p:spPr>
          <a:xfrm rot="11029279">
            <a:off x="921357" y="1142975"/>
            <a:ext cx="263542" cy="317654"/>
          </a:xfrm>
          <a:custGeom>
            <a:avLst/>
            <a:gdLst>
              <a:gd name="connsiteX0" fmla="*/ 0 w 255708"/>
              <a:gd name="connsiteY0" fmla="*/ 314217 h 314217"/>
              <a:gd name="connsiteX1" fmla="*/ 127854 w 255708"/>
              <a:gd name="connsiteY1" fmla="*/ 0 h 314217"/>
              <a:gd name="connsiteX2" fmla="*/ 255708 w 255708"/>
              <a:gd name="connsiteY2" fmla="*/ 314217 h 314217"/>
              <a:gd name="connsiteX3" fmla="*/ 0 w 255708"/>
              <a:gd name="connsiteY3" fmla="*/ 314217 h 314217"/>
              <a:gd name="connsiteX0" fmla="*/ 0 w 255708"/>
              <a:gd name="connsiteY0" fmla="*/ 314217 h 314217"/>
              <a:gd name="connsiteX1" fmla="*/ 127854 w 255708"/>
              <a:gd name="connsiteY1" fmla="*/ 0 h 314217"/>
              <a:gd name="connsiteX2" fmla="*/ 247339 w 255708"/>
              <a:gd name="connsiteY2" fmla="*/ 206904 h 314217"/>
              <a:gd name="connsiteX3" fmla="*/ 255708 w 255708"/>
              <a:gd name="connsiteY3" fmla="*/ 314217 h 314217"/>
              <a:gd name="connsiteX4" fmla="*/ 0 w 255708"/>
              <a:gd name="connsiteY4" fmla="*/ 314217 h 314217"/>
              <a:gd name="connsiteX0" fmla="*/ 0 w 255708"/>
              <a:gd name="connsiteY0" fmla="*/ 337560 h 337560"/>
              <a:gd name="connsiteX1" fmla="*/ 127854 w 255708"/>
              <a:gd name="connsiteY1" fmla="*/ 23343 h 337560"/>
              <a:gd name="connsiteX2" fmla="*/ 161726 w 255708"/>
              <a:gd name="connsiteY2" fmla="*/ 42537 h 337560"/>
              <a:gd name="connsiteX3" fmla="*/ 247339 w 255708"/>
              <a:gd name="connsiteY3" fmla="*/ 230247 h 337560"/>
              <a:gd name="connsiteX4" fmla="*/ 255708 w 255708"/>
              <a:gd name="connsiteY4" fmla="*/ 337560 h 337560"/>
              <a:gd name="connsiteX5" fmla="*/ 0 w 255708"/>
              <a:gd name="connsiteY5" fmla="*/ 337560 h 337560"/>
              <a:gd name="connsiteX0" fmla="*/ 0 w 255708"/>
              <a:gd name="connsiteY0" fmla="*/ 337560 h 337560"/>
              <a:gd name="connsiteX1" fmla="*/ 47520 w 255708"/>
              <a:gd name="connsiteY1" fmla="*/ 122133 h 337560"/>
              <a:gd name="connsiteX2" fmla="*/ 127854 w 255708"/>
              <a:gd name="connsiteY2" fmla="*/ 23343 h 337560"/>
              <a:gd name="connsiteX3" fmla="*/ 161726 w 255708"/>
              <a:gd name="connsiteY3" fmla="*/ 42537 h 337560"/>
              <a:gd name="connsiteX4" fmla="*/ 247339 w 255708"/>
              <a:gd name="connsiteY4" fmla="*/ 230247 h 337560"/>
              <a:gd name="connsiteX5" fmla="*/ 255708 w 255708"/>
              <a:gd name="connsiteY5" fmla="*/ 337560 h 337560"/>
              <a:gd name="connsiteX6" fmla="*/ 0 w 255708"/>
              <a:gd name="connsiteY6" fmla="*/ 337560 h 337560"/>
              <a:gd name="connsiteX0" fmla="*/ 0 w 255708"/>
              <a:gd name="connsiteY0" fmla="*/ 323701 h 323701"/>
              <a:gd name="connsiteX1" fmla="*/ 47520 w 255708"/>
              <a:gd name="connsiteY1" fmla="*/ 108274 h 323701"/>
              <a:gd name="connsiteX2" fmla="*/ 91849 w 255708"/>
              <a:gd name="connsiteY2" fmla="*/ 31894 h 323701"/>
              <a:gd name="connsiteX3" fmla="*/ 161726 w 255708"/>
              <a:gd name="connsiteY3" fmla="*/ 28678 h 323701"/>
              <a:gd name="connsiteX4" fmla="*/ 247339 w 255708"/>
              <a:gd name="connsiteY4" fmla="*/ 216388 h 323701"/>
              <a:gd name="connsiteX5" fmla="*/ 255708 w 255708"/>
              <a:gd name="connsiteY5" fmla="*/ 323701 h 323701"/>
              <a:gd name="connsiteX6" fmla="*/ 0 w 255708"/>
              <a:gd name="connsiteY6" fmla="*/ 323701 h 323701"/>
              <a:gd name="connsiteX0" fmla="*/ 0 w 266380"/>
              <a:gd name="connsiteY0" fmla="*/ 327965 h 327965"/>
              <a:gd name="connsiteX1" fmla="*/ 58192 w 266380"/>
              <a:gd name="connsiteY1" fmla="*/ 108274 h 327965"/>
              <a:gd name="connsiteX2" fmla="*/ 102521 w 266380"/>
              <a:gd name="connsiteY2" fmla="*/ 31894 h 327965"/>
              <a:gd name="connsiteX3" fmla="*/ 172398 w 266380"/>
              <a:gd name="connsiteY3" fmla="*/ 28678 h 327965"/>
              <a:gd name="connsiteX4" fmla="*/ 258011 w 266380"/>
              <a:gd name="connsiteY4" fmla="*/ 216388 h 327965"/>
              <a:gd name="connsiteX5" fmla="*/ 266380 w 266380"/>
              <a:gd name="connsiteY5" fmla="*/ 323701 h 327965"/>
              <a:gd name="connsiteX6" fmla="*/ 0 w 266380"/>
              <a:gd name="connsiteY6" fmla="*/ 327965 h 327965"/>
              <a:gd name="connsiteX0" fmla="*/ 0 w 266380"/>
              <a:gd name="connsiteY0" fmla="*/ 326556 h 326556"/>
              <a:gd name="connsiteX1" fmla="*/ 58192 w 266380"/>
              <a:gd name="connsiteY1" fmla="*/ 106865 h 326556"/>
              <a:gd name="connsiteX2" fmla="*/ 80523 w 266380"/>
              <a:gd name="connsiteY2" fmla="*/ 33238 h 326556"/>
              <a:gd name="connsiteX3" fmla="*/ 172398 w 266380"/>
              <a:gd name="connsiteY3" fmla="*/ 27269 h 326556"/>
              <a:gd name="connsiteX4" fmla="*/ 258011 w 266380"/>
              <a:gd name="connsiteY4" fmla="*/ 214979 h 326556"/>
              <a:gd name="connsiteX5" fmla="*/ 266380 w 266380"/>
              <a:gd name="connsiteY5" fmla="*/ 322292 h 326556"/>
              <a:gd name="connsiteX6" fmla="*/ 0 w 266380"/>
              <a:gd name="connsiteY6" fmla="*/ 326556 h 326556"/>
              <a:gd name="connsiteX0" fmla="*/ 0 w 266380"/>
              <a:gd name="connsiteY0" fmla="*/ 344451 h 344451"/>
              <a:gd name="connsiteX1" fmla="*/ 58192 w 266380"/>
              <a:gd name="connsiteY1" fmla="*/ 124760 h 344451"/>
              <a:gd name="connsiteX2" fmla="*/ 80523 w 266380"/>
              <a:gd name="connsiteY2" fmla="*/ 51133 h 344451"/>
              <a:gd name="connsiteX3" fmla="*/ 166368 w 266380"/>
              <a:gd name="connsiteY3" fmla="*/ 16650 h 344451"/>
              <a:gd name="connsiteX4" fmla="*/ 258011 w 266380"/>
              <a:gd name="connsiteY4" fmla="*/ 232874 h 344451"/>
              <a:gd name="connsiteX5" fmla="*/ 266380 w 266380"/>
              <a:gd name="connsiteY5" fmla="*/ 340187 h 344451"/>
              <a:gd name="connsiteX6" fmla="*/ 0 w 266380"/>
              <a:gd name="connsiteY6" fmla="*/ 344451 h 344451"/>
              <a:gd name="connsiteX0" fmla="*/ 0 w 263428"/>
              <a:gd name="connsiteY0" fmla="*/ 370425 h 370425"/>
              <a:gd name="connsiteX1" fmla="*/ 55240 w 263428"/>
              <a:gd name="connsiteY1" fmla="*/ 124760 h 370425"/>
              <a:gd name="connsiteX2" fmla="*/ 77571 w 263428"/>
              <a:gd name="connsiteY2" fmla="*/ 51133 h 370425"/>
              <a:gd name="connsiteX3" fmla="*/ 163416 w 263428"/>
              <a:gd name="connsiteY3" fmla="*/ 16650 h 370425"/>
              <a:gd name="connsiteX4" fmla="*/ 255059 w 263428"/>
              <a:gd name="connsiteY4" fmla="*/ 232874 h 370425"/>
              <a:gd name="connsiteX5" fmla="*/ 263428 w 263428"/>
              <a:gd name="connsiteY5" fmla="*/ 340187 h 370425"/>
              <a:gd name="connsiteX6" fmla="*/ 0 w 263428"/>
              <a:gd name="connsiteY6" fmla="*/ 370425 h 370425"/>
              <a:gd name="connsiteX0" fmla="*/ 761 w 264189"/>
              <a:gd name="connsiteY0" fmla="*/ 370425 h 370425"/>
              <a:gd name="connsiteX1" fmla="*/ 8935 w 264189"/>
              <a:gd name="connsiteY1" fmla="*/ 268316 h 370425"/>
              <a:gd name="connsiteX2" fmla="*/ 78332 w 264189"/>
              <a:gd name="connsiteY2" fmla="*/ 51133 h 370425"/>
              <a:gd name="connsiteX3" fmla="*/ 164177 w 264189"/>
              <a:gd name="connsiteY3" fmla="*/ 16650 h 370425"/>
              <a:gd name="connsiteX4" fmla="*/ 255820 w 264189"/>
              <a:gd name="connsiteY4" fmla="*/ 232874 h 370425"/>
              <a:gd name="connsiteX5" fmla="*/ 264189 w 264189"/>
              <a:gd name="connsiteY5" fmla="*/ 340187 h 370425"/>
              <a:gd name="connsiteX6" fmla="*/ 761 w 264189"/>
              <a:gd name="connsiteY6" fmla="*/ 370425 h 370425"/>
              <a:gd name="connsiteX0" fmla="*/ 761 w 264189"/>
              <a:gd name="connsiteY0" fmla="*/ 370425 h 370425"/>
              <a:gd name="connsiteX1" fmla="*/ 8935 w 264189"/>
              <a:gd name="connsiteY1" fmla="*/ 268316 h 370425"/>
              <a:gd name="connsiteX2" fmla="*/ 78332 w 264189"/>
              <a:gd name="connsiteY2" fmla="*/ 51133 h 370425"/>
              <a:gd name="connsiteX3" fmla="*/ 164177 w 264189"/>
              <a:gd name="connsiteY3" fmla="*/ 16650 h 370425"/>
              <a:gd name="connsiteX4" fmla="*/ 262845 w 264189"/>
              <a:gd name="connsiteY4" fmla="*/ 246615 h 370425"/>
              <a:gd name="connsiteX5" fmla="*/ 264189 w 264189"/>
              <a:gd name="connsiteY5" fmla="*/ 340187 h 370425"/>
              <a:gd name="connsiteX6" fmla="*/ 761 w 264189"/>
              <a:gd name="connsiteY6" fmla="*/ 370425 h 370425"/>
              <a:gd name="connsiteX0" fmla="*/ 761 w 277990"/>
              <a:gd name="connsiteY0" fmla="*/ 370425 h 370425"/>
              <a:gd name="connsiteX1" fmla="*/ 8935 w 277990"/>
              <a:gd name="connsiteY1" fmla="*/ 268316 h 370425"/>
              <a:gd name="connsiteX2" fmla="*/ 78332 w 277990"/>
              <a:gd name="connsiteY2" fmla="*/ 51133 h 370425"/>
              <a:gd name="connsiteX3" fmla="*/ 164177 w 277990"/>
              <a:gd name="connsiteY3" fmla="*/ 16650 h 370425"/>
              <a:gd name="connsiteX4" fmla="*/ 277990 w 277990"/>
              <a:gd name="connsiteY4" fmla="*/ 259324 h 370425"/>
              <a:gd name="connsiteX5" fmla="*/ 264189 w 277990"/>
              <a:gd name="connsiteY5" fmla="*/ 340187 h 370425"/>
              <a:gd name="connsiteX6" fmla="*/ 761 w 277990"/>
              <a:gd name="connsiteY6" fmla="*/ 370425 h 370425"/>
              <a:gd name="connsiteX0" fmla="*/ 761 w 277990"/>
              <a:gd name="connsiteY0" fmla="*/ 370425 h 370425"/>
              <a:gd name="connsiteX1" fmla="*/ 8935 w 277990"/>
              <a:gd name="connsiteY1" fmla="*/ 268316 h 370425"/>
              <a:gd name="connsiteX2" fmla="*/ 23946 w 277990"/>
              <a:gd name="connsiteY2" fmla="*/ 160730 h 370425"/>
              <a:gd name="connsiteX3" fmla="*/ 78332 w 277990"/>
              <a:gd name="connsiteY3" fmla="*/ 51133 h 370425"/>
              <a:gd name="connsiteX4" fmla="*/ 164177 w 277990"/>
              <a:gd name="connsiteY4" fmla="*/ 16650 h 370425"/>
              <a:gd name="connsiteX5" fmla="*/ 277990 w 277990"/>
              <a:gd name="connsiteY5" fmla="*/ 259324 h 370425"/>
              <a:gd name="connsiteX6" fmla="*/ 264189 w 277990"/>
              <a:gd name="connsiteY6" fmla="*/ 340187 h 370425"/>
              <a:gd name="connsiteX7" fmla="*/ 761 w 277990"/>
              <a:gd name="connsiteY7" fmla="*/ 370425 h 370425"/>
              <a:gd name="connsiteX0" fmla="*/ 14849 w 292078"/>
              <a:gd name="connsiteY0" fmla="*/ 370425 h 370425"/>
              <a:gd name="connsiteX1" fmla="*/ 7055 w 292078"/>
              <a:gd name="connsiteY1" fmla="*/ 307979 h 370425"/>
              <a:gd name="connsiteX2" fmla="*/ 38034 w 292078"/>
              <a:gd name="connsiteY2" fmla="*/ 160730 h 370425"/>
              <a:gd name="connsiteX3" fmla="*/ 92420 w 292078"/>
              <a:gd name="connsiteY3" fmla="*/ 51133 h 370425"/>
              <a:gd name="connsiteX4" fmla="*/ 178265 w 292078"/>
              <a:gd name="connsiteY4" fmla="*/ 16650 h 370425"/>
              <a:gd name="connsiteX5" fmla="*/ 292078 w 292078"/>
              <a:gd name="connsiteY5" fmla="*/ 259324 h 370425"/>
              <a:gd name="connsiteX6" fmla="*/ 278277 w 292078"/>
              <a:gd name="connsiteY6" fmla="*/ 340187 h 370425"/>
              <a:gd name="connsiteX7" fmla="*/ 14849 w 292078"/>
              <a:gd name="connsiteY7" fmla="*/ 370425 h 370425"/>
              <a:gd name="connsiteX0" fmla="*/ 0 w 297825"/>
              <a:gd name="connsiteY0" fmla="*/ 363829 h 363829"/>
              <a:gd name="connsiteX1" fmla="*/ 12802 w 297825"/>
              <a:gd name="connsiteY1" fmla="*/ 307979 h 363829"/>
              <a:gd name="connsiteX2" fmla="*/ 43781 w 297825"/>
              <a:gd name="connsiteY2" fmla="*/ 160730 h 363829"/>
              <a:gd name="connsiteX3" fmla="*/ 98167 w 297825"/>
              <a:gd name="connsiteY3" fmla="*/ 51133 h 363829"/>
              <a:gd name="connsiteX4" fmla="*/ 184012 w 297825"/>
              <a:gd name="connsiteY4" fmla="*/ 16650 h 363829"/>
              <a:gd name="connsiteX5" fmla="*/ 297825 w 297825"/>
              <a:gd name="connsiteY5" fmla="*/ 259324 h 363829"/>
              <a:gd name="connsiteX6" fmla="*/ 284024 w 297825"/>
              <a:gd name="connsiteY6" fmla="*/ 340187 h 363829"/>
              <a:gd name="connsiteX7" fmla="*/ 0 w 297825"/>
              <a:gd name="connsiteY7" fmla="*/ 363829 h 363829"/>
              <a:gd name="connsiteX0" fmla="*/ 0 w 297825"/>
              <a:gd name="connsiteY0" fmla="*/ 363829 h 363829"/>
              <a:gd name="connsiteX1" fmla="*/ 14408 w 297825"/>
              <a:gd name="connsiteY1" fmla="*/ 290698 h 363829"/>
              <a:gd name="connsiteX2" fmla="*/ 43781 w 297825"/>
              <a:gd name="connsiteY2" fmla="*/ 160730 h 363829"/>
              <a:gd name="connsiteX3" fmla="*/ 98167 w 297825"/>
              <a:gd name="connsiteY3" fmla="*/ 51133 h 363829"/>
              <a:gd name="connsiteX4" fmla="*/ 184012 w 297825"/>
              <a:gd name="connsiteY4" fmla="*/ 16650 h 363829"/>
              <a:gd name="connsiteX5" fmla="*/ 297825 w 297825"/>
              <a:gd name="connsiteY5" fmla="*/ 259324 h 363829"/>
              <a:gd name="connsiteX6" fmla="*/ 284024 w 297825"/>
              <a:gd name="connsiteY6" fmla="*/ 340187 h 363829"/>
              <a:gd name="connsiteX7" fmla="*/ 0 w 297825"/>
              <a:gd name="connsiteY7" fmla="*/ 363829 h 363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7825" h="363829">
                <a:moveTo>
                  <a:pt x="0" y="363829"/>
                </a:moveTo>
                <a:cubicBezTo>
                  <a:pt x="27220" y="295244"/>
                  <a:pt x="-12812" y="359283"/>
                  <a:pt x="14408" y="290698"/>
                </a:cubicBezTo>
                <a:cubicBezTo>
                  <a:pt x="25146" y="257034"/>
                  <a:pt x="33043" y="194394"/>
                  <a:pt x="43781" y="160730"/>
                </a:cubicBezTo>
                <a:lnTo>
                  <a:pt x="98167" y="51133"/>
                </a:lnTo>
                <a:cubicBezTo>
                  <a:pt x="123186" y="4942"/>
                  <a:pt x="164098" y="-17834"/>
                  <a:pt x="184012" y="16650"/>
                </a:cubicBezTo>
                <a:cubicBezTo>
                  <a:pt x="203926" y="51134"/>
                  <a:pt x="280226" y="213133"/>
                  <a:pt x="297825" y="259324"/>
                </a:cubicBezTo>
                <a:lnTo>
                  <a:pt x="284024" y="340187"/>
                </a:lnTo>
                <a:lnTo>
                  <a:pt x="0" y="363829"/>
                </a:lnTo>
                <a:close/>
              </a:path>
            </a:pathLst>
          </a:custGeom>
          <a:solidFill>
            <a:srgbClr val="D14C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62329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E0516C80-F911-C9D0-B0A9-F01C2B3EAA7E}"/>
              </a:ext>
            </a:extLst>
          </p:cNvPr>
          <p:cNvGrpSpPr/>
          <p:nvPr/>
        </p:nvGrpSpPr>
        <p:grpSpPr>
          <a:xfrm>
            <a:off x="0" y="739932"/>
            <a:ext cx="4955457" cy="2870995"/>
            <a:chOff x="0" y="739932"/>
            <a:chExt cx="4955457" cy="2870995"/>
          </a:xfrm>
        </p:grpSpPr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9FD9B5C7-B7CC-A485-B8AE-0CBB191CC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0698" t="3755" r="24308" b="3884"/>
            <a:stretch/>
          </p:blipFill>
          <p:spPr>
            <a:xfrm>
              <a:off x="0" y="739932"/>
              <a:ext cx="3417851" cy="2870995"/>
            </a:xfrm>
            <a:prstGeom prst="rect">
              <a:avLst/>
            </a:prstGeom>
          </p:spPr>
        </p:pic>
        <p:pic>
          <p:nvPicPr>
            <p:cNvPr id="15" name="Gráfico 14">
              <a:extLst>
                <a:ext uri="{FF2B5EF4-FFF2-40B4-BE49-F238E27FC236}">
                  <a16:creationId xmlns:a16="http://schemas.microsoft.com/office/drawing/2014/main" id="{F9D8EE95-B733-AFA5-A5DF-D342D671B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6762" t="30144" r="6875" b="29238"/>
            <a:stretch/>
          </p:blipFill>
          <p:spPr>
            <a:xfrm>
              <a:off x="3727380" y="739932"/>
              <a:ext cx="1228077" cy="1802020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Meta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Educación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E5BA8AC-A41D-60C7-22FD-85AFE4E0963B}"/>
              </a:ext>
            </a:extLst>
          </p:cNvPr>
          <p:cNvSpPr txBox="1"/>
          <p:nvPr/>
        </p:nvSpPr>
        <p:spPr>
          <a:xfrm>
            <a:off x="3640292" y="3230886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2A80DDE-2E2D-3A4A-CA07-15F4B5BE2AA4}"/>
              </a:ext>
            </a:extLst>
          </p:cNvPr>
          <p:cNvSpPr txBox="1"/>
          <p:nvPr/>
        </p:nvSpPr>
        <p:spPr>
          <a:xfrm>
            <a:off x="5967983" y="3230885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5256C22-9C31-CB52-2224-0E5DAB1568C2}"/>
              </a:ext>
            </a:extLst>
          </p:cNvPr>
          <p:cNvSpPr txBox="1"/>
          <p:nvPr/>
        </p:nvSpPr>
        <p:spPr>
          <a:xfrm>
            <a:off x="9003585" y="3230885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215C661-785C-825B-677B-984C84E2226C}"/>
              </a:ext>
            </a:extLst>
          </p:cNvPr>
          <p:cNvSpPr txBox="1"/>
          <p:nvPr/>
        </p:nvSpPr>
        <p:spPr>
          <a:xfrm>
            <a:off x="5042276" y="276662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Educación</a:t>
            </a:r>
            <a:endParaRPr lang="es-CO" sz="1200" b="1" dirty="0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D84161FB-114C-7077-6267-39ACCB7DF0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2853048"/>
              </p:ext>
            </p:extLst>
          </p:nvPr>
        </p:nvGraphicFramePr>
        <p:xfrm>
          <a:off x="153629" y="3610927"/>
          <a:ext cx="11954954" cy="3124172"/>
        </p:xfrm>
        <a:graphic>
          <a:graphicData uri="http://schemas.openxmlformats.org/drawingml/2006/table">
            <a:tbl>
              <a:tblPr/>
              <a:tblGrid>
                <a:gridCol w="1411847">
                  <a:extLst>
                    <a:ext uri="{9D8B030D-6E8A-4147-A177-3AD203B41FA5}">
                      <a16:colId xmlns:a16="http://schemas.microsoft.com/office/drawing/2014/main" val="196998539"/>
                    </a:ext>
                  </a:extLst>
                </a:gridCol>
                <a:gridCol w="673014">
                  <a:extLst>
                    <a:ext uri="{9D8B030D-6E8A-4147-A177-3AD203B41FA5}">
                      <a16:colId xmlns:a16="http://schemas.microsoft.com/office/drawing/2014/main" val="1203727511"/>
                    </a:ext>
                  </a:extLst>
                </a:gridCol>
                <a:gridCol w="963257">
                  <a:extLst>
                    <a:ext uri="{9D8B030D-6E8A-4147-A177-3AD203B41FA5}">
                      <a16:colId xmlns:a16="http://schemas.microsoft.com/office/drawing/2014/main" val="1076928255"/>
                    </a:ext>
                  </a:extLst>
                </a:gridCol>
                <a:gridCol w="1055626">
                  <a:extLst>
                    <a:ext uri="{9D8B030D-6E8A-4147-A177-3AD203B41FA5}">
                      <a16:colId xmlns:a16="http://schemas.microsoft.com/office/drawing/2014/main" val="1819420351"/>
                    </a:ext>
                  </a:extLst>
                </a:gridCol>
                <a:gridCol w="1174382">
                  <a:extLst>
                    <a:ext uri="{9D8B030D-6E8A-4147-A177-3AD203B41FA5}">
                      <a16:colId xmlns:a16="http://schemas.microsoft.com/office/drawing/2014/main" val="2569220309"/>
                    </a:ext>
                  </a:extLst>
                </a:gridCol>
                <a:gridCol w="976453">
                  <a:extLst>
                    <a:ext uri="{9D8B030D-6E8A-4147-A177-3AD203B41FA5}">
                      <a16:colId xmlns:a16="http://schemas.microsoft.com/office/drawing/2014/main" val="3135251333"/>
                    </a:ext>
                  </a:extLst>
                </a:gridCol>
                <a:gridCol w="884086">
                  <a:extLst>
                    <a:ext uri="{9D8B030D-6E8A-4147-A177-3AD203B41FA5}">
                      <a16:colId xmlns:a16="http://schemas.microsoft.com/office/drawing/2014/main" val="3641567439"/>
                    </a:ext>
                  </a:extLst>
                </a:gridCol>
                <a:gridCol w="1227164">
                  <a:extLst>
                    <a:ext uri="{9D8B030D-6E8A-4147-A177-3AD203B41FA5}">
                      <a16:colId xmlns:a16="http://schemas.microsoft.com/office/drawing/2014/main" val="4262953595"/>
                    </a:ext>
                  </a:extLst>
                </a:gridCol>
                <a:gridCol w="976453">
                  <a:extLst>
                    <a:ext uri="{9D8B030D-6E8A-4147-A177-3AD203B41FA5}">
                      <a16:colId xmlns:a16="http://schemas.microsoft.com/office/drawing/2014/main" val="1424934272"/>
                    </a:ext>
                  </a:extLst>
                </a:gridCol>
                <a:gridCol w="1290076">
                  <a:extLst>
                    <a:ext uri="{9D8B030D-6E8A-4147-A177-3AD203B41FA5}">
                      <a16:colId xmlns:a16="http://schemas.microsoft.com/office/drawing/2014/main" val="1996268712"/>
                    </a:ext>
                  </a:extLst>
                </a:gridCol>
                <a:gridCol w="1322596">
                  <a:extLst>
                    <a:ext uri="{9D8B030D-6E8A-4147-A177-3AD203B41FA5}">
                      <a16:colId xmlns:a16="http://schemas.microsoft.com/office/drawing/2014/main" val="2434477963"/>
                    </a:ext>
                  </a:extLst>
                </a:gridCol>
              </a:tblGrid>
              <a:tr h="68447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D. Educación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 Repitencia y Reprobación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7637674"/>
                  </a:ext>
                </a:extLst>
              </a:tr>
              <a:tr h="24049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Mapiripán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37,11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19,83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66,81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13,87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25,23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70,39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64,95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44,90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89,66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189876"/>
                  </a:ext>
                </a:extLst>
              </a:tr>
              <a:tr h="24049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Concordia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34,85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18,32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63,43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8,84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25,23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70,39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67,69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51,76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72,97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573655"/>
                  </a:ext>
                </a:extLst>
              </a:tr>
              <a:tr h="24049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Villavicencio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34,54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21,44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57,96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17,65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25,83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70,39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64,18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61,95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50,85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4507170"/>
                  </a:ext>
                </a:extLst>
              </a:tr>
              <a:tr h="24049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Acacías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33,50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16,86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62,24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9,86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70,39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70,31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59,81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60,64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696300"/>
                  </a:ext>
                </a:extLst>
              </a:tr>
              <a:tr h="24049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López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32,66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17,27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59,54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11,21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70,39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69,71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60,22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53,77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186361"/>
                  </a:ext>
                </a:extLst>
              </a:tr>
              <a:tr h="24049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Martín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32,15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15,99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60,16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6,97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70,39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58,91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58,71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62,23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6473941"/>
                  </a:ext>
                </a:extLst>
              </a:tr>
              <a:tr h="24049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Cumaral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31,89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16,83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58,26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9,75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70,39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70,62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55,50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54,85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270534"/>
                  </a:ext>
                </a:extLst>
              </a:tr>
              <a:tr h="24049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Restrepo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31,82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15,59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59,94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5,61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70,39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72,10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60,66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53,14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0919808"/>
                  </a:ext>
                </a:extLst>
              </a:tr>
              <a:tr h="24049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Barranca de Upía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31,26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16,85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56,64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9,82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70,39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68,89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51,93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55,23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271564"/>
                  </a:ext>
                </a:extLst>
              </a:tr>
              <a:tr h="27529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Luis de Cubarral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31,07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16,77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56,30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9,55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70,39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61,18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53,16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56,99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7463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1725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>
            <a:extLst>
              <a:ext uri="{FF2B5EF4-FFF2-40B4-BE49-F238E27FC236}">
                <a16:creationId xmlns:a16="http://schemas.microsoft.com/office/drawing/2014/main" id="{7B979F1C-F30B-FB34-0FDA-2A5873EDDE8F}"/>
              </a:ext>
            </a:extLst>
          </p:cNvPr>
          <p:cNvGrpSpPr/>
          <p:nvPr/>
        </p:nvGrpSpPr>
        <p:grpSpPr>
          <a:xfrm>
            <a:off x="321543" y="722138"/>
            <a:ext cx="4220960" cy="2804795"/>
            <a:chOff x="321543" y="722138"/>
            <a:chExt cx="4220960" cy="2804795"/>
          </a:xfrm>
        </p:grpSpPr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DCBC86AB-F78D-D298-25C5-B1D66C91F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7426" t="3964" r="28947" b="4402"/>
            <a:stretch/>
          </p:blipFill>
          <p:spPr>
            <a:xfrm>
              <a:off x="321543" y="722138"/>
              <a:ext cx="2776857" cy="2804795"/>
            </a:xfrm>
            <a:prstGeom prst="rect">
              <a:avLst/>
            </a:prstGeom>
          </p:spPr>
        </p:pic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35FD18A3-3160-195B-DB7E-E04C67E74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69728" t="29368" r="13450" b="28980"/>
            <a:stretch/>
          </p:blipFill>
          <p:spPr>
            <a:xfrm>
              <a:off x="3342967" y="722138"/>
              <a:ext cx="1199536" cy="1755684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Nariño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Educación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4EBDCD8-0A94-F58A-180D-14718E27DA34}"/>
              </a:ext>
            </a:extLst>
          </p:cNvPr>
          <p:cNvSpPr txBox="1"/>
          <p:nvPr/>
        </p:nvSpPr>
        <p:spPr>
          <a:xfrm>
            <a:off x="3602192" y="3249936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4B93781-74D7-A3CB-FF9F-5D4FB93A088A}"/>
              </a:ext>
            </a:extLst>
          </p:cNvPr>
          <p:cNvSpPr txBox="1"/>
          <p:nvPr/>
        </p:nvSpPr>
        <p:spPr>
          <a:xfrm>
            <a:off x="5967983" y="3249935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5552AB5-07ED-3D45-01EF-85916C2559A7}"/>
              </a:ext>
            </a:extLst>
          </p:cNvPr>
          <p:cNvSpPr txBox="1"/>
          <p:nvPr/>
        </p:nvSpPr>
        <p:spPr>
          <a:xfrm>
            <a:off x="9003585" y="3249935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C2B9441-32DF-05F0-6E41-BBD5E6F3E782}"/>
              </a:ext>
            </a:extLst>
          </p:cNvPr>
          <p:cNvSpPr txBox="1"/>
          <p:nvPr/>
        </p:nvSpPr>
        <p:spPr>
          <a:xfrm>
            <a:off x="5042276" y="278567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Educación</a:t>
            </a:r>
            <a:endParaRPr lang="es-CO" sz="1200" b="1" dirty="0"/>
          </a:p>
        </p:txBody>
      </p:sp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1B4258D7-C7EB-F6B7-B0E0-3AAC72773D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619762"/>
              </p:ext>
            </p:extLst>
          </p:nvPr>
        </p:nvGraphicFramePr>
        <p:xfrm>
          <a:off x="71282" y="3526933"/>
          <a:ext cx="11953569" cy="3149171"/>
        </p:xfrm>
        <a:graphic>
          <a:graphicData uri="http://schemas.openxmlformats.org/drawingml/2006/table">
            <a:tbl>
              <a:tblPr/>
              <a:tblGrid>
                <a:gridCol w="1374060">
                  <a:extLst>
                    <a:ext uri="{9D8B030D-6E8A-4147-A177-3AD203B41FA5}">
                      <a16:colId xmlns:a16="http://schemas.microsoft.com/office/drawing/2014/main" val="4078466719"/>
                    </a:ext>
                  </a:extLst>
                </a:gridCol>
                <a:gridCol w="710559">
                  <a:extLst>
                    <a:ext uri="{9D8B030D-6E8A-4147-A177-3AD203B41FA5}">
                      <a16:colId xmlns:a16="http://schemas.microsoft.com/office/drawing/2014/main" val="2821163927"/>
                    </a:ext>
                  </a:extLst>
                </a:gridCol>
                <a:gridCol w="963146">
                  <a:extLst>
                    <a:ext uri="{9D8B030D-6E8A-4147-A177-3AD203B41FA5}">
                      <a16:colId xmlns:a16="http://schemas.microsoft.com/office/drawing/2014/main" val="964860791"/>
                    </a:ext>
                  </a:extLst>
                </a:gridCol>
                <a:gridCol w="1055503">
                  <a:extLst>
                    <a:ext uri="{9D8B030D-6E8A-4147-A177-3AD203B41FA5}">
                      <a16:colId xmlns:a16="http://schemas.microsoft.com/office/drawing/2014/main" val="1215290848"/>
                    </a:ext>
                  </a:extLst>
                </a:gridCol>
                <a:gridCol w="1174246">
                  <a:extLst>
                    <a:ext uri="{9D8B030D-6E8A-4147-A177-3AD203B41FA5}">
                      <a16:colId xmlns:a16="http://schemas.microsoft.com/office/drawing/2014/main" val="2044255168"/>
                    </a:ext>
                  </a:extLst>
                </a:gridCol>
                <a:gridCol w="976340">
                  <a:extLst>
                    <a:ext uri="{9D8B030D-6E8A-4147-A177-3AD203B41FA5}">
                      <a16:colId xmlns:a16="http://schemas.microsoft.com/office/drawing/2014/main" val="1778880555"/>
                    </a:ext>
                  </a:extLst>
                </a:gridCol>
                <a:gridCol w="883984">
                  <a:extLst>
                    <a:ext uri="{9D8B030D-6E8A-4147-A177-3AD203B41FA5}">
                      <a16:colId xmlns:a16="http://schemas.microsoft.com/office/drawing/2014/main" val="3614402053"/>
                    </a:ext>
                  </a:extLst>
                </a:gridCol>
                <a:gridCol w="1227022">
                  <a:extLst>
                    <a:ext uri="{9D8B030D-6E8A-4147-A177-3AD203B41FA5}">
                      <a16:colId xmlns:a16="http://schemas.microsoft.com/office/drawing/2014/main" val="3764148745"/>
                    </a:ext>
                  </a:extLst>
                </a:gridCol>
                <a:gridCol w="976340">
                  <a:extLst>
                    <a:ext uri="{9D8B030D-6E8A-4147-A177-3AD203B41FA5}">
                      <a16:colId xmlns:a16="http://schemas.microsoft.com/office/drawing/2014/main" val="3565692075"/>
                    </a:ext>
                  </a:extLst>
                </a:gridCol>
                <a:gridCol w="1255518">
                  <a:extLst>
                    <a:ext uri="{9D8B030D-6E8A-4147-A177-3AD203B41FA5}">
                      <a16:colId xmlns:a16="http://schemas.microsoft.com/office/drawing/2014/main" val="3373501373"/>
                    </a:ext>
                  </a:extLst>
                </a:gridCol>
                <a:gridCol w="1356851">
                  <a:extLst>
                    <a:ext uri="{9D8B030D-6E8A-4147-A177-3AD203B41FA5}">
                      <a16:colId xmlns:a16="http://schemas.microsoft.com/office/drawing/2014/main" val="2685128629"/>
                    </a:ext>
                  </a:extLst>
                </a:gridCol>
              </a:tblGrid>
              <a:tr h="69772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D. Educación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 Repitencia y Reprobación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3127222"/>
                  </a:ext>
                </a:extLst>
              </a:tr>
              <a:tr h="24514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Pupiales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44,55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31,33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70,12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6,15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61,48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66,07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64,91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77,36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362520"/>
                  </a:ext>
                </a:extLst>
              </a:tr>
              <a:tr h="24514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Juan de Pasto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43,92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38,25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58,16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29,24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61,48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67,76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72,91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38,60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244281"/>
                  </a:ext>
                </a:extLst>
              </a:tr>
              <a:tr h="24514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Providencia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43,47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32,08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66,30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8,67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61,48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57,01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69,56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67,67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921829"/>
                  </a:ext>
                </a:extLst>
              </a:tr>
              <a:tr h="24514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Consacá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42,84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32,96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63,40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11,61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61,48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51,52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73,87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58,88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914311"/>
                  </a:ext>
                </a:extLst>
              </a:tr>
              <a:tr h="24514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Aldana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42,43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33,84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61,05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14,54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61,48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70,19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74,04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43,50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858087"/>
                  </a:ext>
                </a:extLst>
              </a:tr>
              <a:tr h="24514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Ipiales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41,60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57,75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17,27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61,48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39,01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70,02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54,85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648909"/>
                  </a:ext>
                </a:extLst>
              </a:tr>
              <a:tr h="24514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Potosí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41,50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31,49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62,26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6,68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61,48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70,04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71,84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48,79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5896536"/>
                  </a:ext>
                </a:extLst>
              </a:tr>
              <a:tr h="24514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Guachucal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41,35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32,00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61,12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8,39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61,48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62,55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79,76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41,76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5901225"/>
                  </a:ext>
                </a:extLst>
              </a:tr>
              <a:tr h="24514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Florida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41,01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32,06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60,18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8,59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61,48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61,10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79,98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39,92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178466"/>
                  </a:ext>
                </a:extLst>
              </a:tr>
              <a:tr h="24514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Puerres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40,98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32,35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59,67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9,57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61,48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61,70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73,83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44,49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2708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9502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126B33EE-CC9D-64A6-9531-647A3CD0E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5073" t="2203" r="20485" b="3886"/>
          <a:stretch/>
        </p:blipFill>
        <p:spPr>
          <a:xfrm>
            <a:off x="261373" y="646362"/>
            <a:ext cx="3052098" cy="3112111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Norte de Santander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Educación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3172068-A6EA-ABC6-61D3-3F157CD63478}"/>
              </a:ext>
            </a:extLst>
          </p:cNvPr>
          <p:cNvSpPr txBox="1"/>
          <p:nvPr/>
        </p:nvSpPr>
        <p:spPr>
          <a:xfrm>
            <a:off x="3678392" y="333566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1618EC-C924-7D65-51BD-98503B4ACBB7}"/>
              </a:ext>
            </a:extLst>
          </p:cNvPr>
          <p:cNvSpPr txBox="1"/>
          <p:nvPr/>
        </p:nvSpPr>
        <p:spPr>
          <a:xfrm>
            <a:off x="5967983" y="333566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128FF3D-275F-3205-E92A-DAF08A4677FD}"/>
              </a:ext>
            </a:extLst>
          </p:cNvPr>
          <p:cNvSpPr txBox="1"/>
          <p:nvPr/>
        </p:nvSpPr>
        <p:spPr>
          <a:xfrm>
            <a:off x="9003585" y="3335660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FC3FC2B-522B-2259-8925-1BF8F2AB12EF}"/>
              </a:ext>
            </a:extLst>
          </p:cNvPr>
          <p:cNvSpPr txBox="1"/>
          <p:nvPr/>
        </p:nvSpPr>
        <p:spPr>
          <a:xfrm>
            <a:off x="5042276" y="287140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Educación</a:t>
            </a:r>
            <a:endParaRPr lang="es-CO" sz="1200" b="1" dirty="0"/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E98EC2FE-4F2D-868D-23D4-28489DC1EA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3067313"/>
              </p:ext>
            </p:extLst>
          </p:nvPr>
        </p:nvGraphicFramePr>
        <p:xfrm>
          <a:off x="44213" y="3737996"/>
          <a:ext cx="11886414" cy="2947943"/>
        </p:xfrm>
        <a:graphic>
          <a:graphicData uri="http://schemas.openxmlformats.org/drawingml/2006/table">
            <a:tbl>
              <a:tblPr/>
              <a:tblGrid>
                <a:gridCol w="1403752">
                  <a:extLst>
                    <a:ext uri="{9D8B030D-6E8A-4147-A177-3AD203B41FA5}">
                      <a16:colId xmlns:a16="http://schemas.microsoft.com/office/drawing/2014/main" val="1213392904"/>
                    </a:ext>
                  </a:extLst>
                </a:gridCol>
                <a:gridCol w="669155">
                  <a:extLst>
                    <a:ext uri="{9D8B030D-6E8A-4147-A177-3AD203B41FA5}">
                      <a16:colId xmlns:a16="http://schemas.microsoft.com/office/drawing/2014/main" val="1495823877"/>
                    </a:ext>
                  </a:extLst>
                </a:gridCol>
                <a:gridCol w="957734">
                  <a:extLst>
                    <a:ext uri="{9D8B030D-6E8A-4147-A177-3AD203B41FA5}">
                      <a16:colId xmlns:a16="http://schemas.microsoft.com/office/drawing/2014/main" val="1375614424"/>
                    </a:ext>
                  </a:extLst>
                </a:gridCol>
                <a:gridCol w="1049573">
                  <a:extLst>
                    <a:ext uri="{9D8B030D-6E8A-4147-A177-3AD203B41FA5}">
                      <a16:colId xmlns:a16="http://schemas.microsoft.com/office/drawing/2014/main" val="1077351970"/>
                    </a:ext>
                  </a:extLst>
                </a:gridCol>
                <a:gridCol w="1167650">
                  <a:extLst>
                    <a:ext uri="{9D8B030D-6E8A-4147-A177-3AD203B41FA5}">
                      <a16:colId xmlns:a16="http://schemas.microsoft.com/office/drawing/2014/main" val="2823804009"/>
                    </a:ext>
                  </a:extLst>
                </a:gridCol>
                <a:gridCol w="970855">
                  <a:extLst>
                    <a:ext uri="{9D8B030D-6E8A-4147-A177-3AD203B41FA5}">
                      <a16:colId xmlns:a16="http://schemas.microsoft.com/office/drawing/2014/main" val="1573506306"/>
                    </a:ext>
                  </a:extLst>
                </a:gridCol>
                <a:gridCol w="879018">
                  <a:extLst>
                    <a:ext uri="{9D8B030D-6E8A-4147-A177-3AD203B41FA5}">
                      <a16:colId xmlns:a16="http://schemas.microsoft.com/office/drawing/2014/main" val="2864876549"/>
                    </a:ext>
                  </a:extLst>
                </a:gridCol>
                <a:gridCol w="1220128">
                  <a:extLst>
                    <a:ext uri="{9D8B030D-6E8A-4147-A177-3AD203B41FA5}">
                      <a16:colId xmlns:a16="http://schemas.microsoft.com/office/drawing/2014/main" val="2153284584"/>
                    </a:ext>
                  </a:extLst>
                </a:gridCol>
                <a:gridCol w="970855">
                  <a:extLst>
                    <a:ext uri="{9D8B030D-6E8A-4147-A177-3AD203B41FA5}">
                      <a16:colId xmlns:a16="http://schemas.microsoft.com/office/drawing/2014/main" val="2012785657"/>
                    </a:ext>
                  </a:extLst>
                </a:gridCol>
                <a:gridCol w="1236744">
                  <a:extLst>
                    <a:ext uri="{9D8B030D-6E8A-4147-A177-3AD203B41FA5}">
                      <a16:colId xmlns:a16="http://schemas.microsoft.com/office/drawing/2014/main" val="1198906889"/>
                    </a:ext>
                  </a:extLst>
                </a:gridCol>
                <a:gridCol w="1360950">
                  <a:extLst>
                    <a:ext uri="{9D8B030D-6E8A-4147-A177-3AD203B41FA5}">
                      <a16:colId xmlns:a16="http://schemas.microsoft.com/office/drawing/2014/main" val="961144322"/>
                    </a:ext>
                  </a:extLst>
                </a:gridCol>
              </a:tblGrid>
              <a:tr h="70250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D. Educación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 Repitencia y Reprobación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330708"/>
                  </a:ext>
                </a:extLst>
              </a:tr>
              <a:tr h="28837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José de Cúcuta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43,53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32,91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61,87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15,91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42,71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76,47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65,98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66,73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54,96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056938"/>
                  </a:ext>
                </a:extLst>
              </a:tr>
              <a:tr h="21745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Mutiscua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42,18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26,07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68,78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9,62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36,51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76,47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58,95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42,49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4411893"/>
                  </a:ext>
                </a:extLst>
              </a:tr>
              <a:tr h="21745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Abrego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41,40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27,79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64,24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4,15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40,71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76,47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63,33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60,15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68,80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1618993"/>
                  </a:ext>
                </a:extLst>
              </a:tr>
              <a:tr h="21745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Pamplona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41,27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25,54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67,29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7,86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36,51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76,47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61,58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75,14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62,29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6444070"/>
                  </a:ext>
                </a:extLst>
              </a:tr>
              <a:tr h="21745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Ocaña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40,61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27,88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62,14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7,66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39,51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76,47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64,25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69,13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54,11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8734280"/>
                  </a:ext>
                </a:extLst>
              </a:tr>
              <a:tr h="21745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Durania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40,59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29,35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59,87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20,55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36,51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76,47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65,96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68,19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48,51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991394"/>
                  </a:ext>
                </a:extLst>
              </a:tr>
              <a:tr h="21745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Villa del Rosario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40,02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28,95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59,05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8,04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40,71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76,47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62,64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61,63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54,67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895575"/>
                  </a:ext>
                </a:extLst>
              </a:tr>
              <a:tr h="21745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Chitagá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38,75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24,53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62,52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4,48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36,51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76,47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57,29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68,76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58,90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244040"/>
                  </a:ext>
                </a:extLst>
              </a:tr>
              <a:tr h="21745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Chinácota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38,45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26,17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59,32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9,95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36,51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76,47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63,82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65,72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50,66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553454"/>
                  </a:ext>
                </a:extLst>
              </a:tr>
              <a:tr h="21745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Los Patios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38,35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28,36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55,77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9,78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39,31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76,47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60,75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67,71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41,33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4101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31117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>
            <a:extLst>
              <a:ext uri="{FF2B5EF4-FFF2-40B4-BE49-F238E27FC236}">
                <a16:creationId xmlns:a16="http://schemas.microsoft.com/office/drawing/2014/main" id="{830BE402-7F82-262B-A222-FA1970D41315}"/>
              </a:ext>
            </a:extLst>
          </p:cNvPr>
          <p:cNvGrpSpPr/>
          <p:nvPr/>
        </p:nvGrpSpPr>
        <p:grpSpPr>
          <a:xfrm>
            <a:off x="185863" y="681227"/>
            <a:ext cx="4612278" cy="2395247"/>
            <a:chOff x="185863" y="681227"/>
            <a:chExt cx="4612278" cy="2395247"/>
          </a:xfrm>
        </p:grpSpPr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D11940C7-692C-1E28-F5C3-1AF4D7A67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746" t="7631" r="15285" b="6213"/>
            <a:stretch/>
          </p:blipFill>
          <p:spPr>
            <a:xfrm>
              <a:off x="185863" y="681227"/>
              <a:ext cx="3855196" cy="2395247"/>
            </a:xfrm>
            <a:prstGeom prst="rect">
              <a:avLst/>
            </a:prstGeom>
          </p:spPr>
        </p:pic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20F48CA6-9F2C-1408-04ED-FD395F0C0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85326" t="27820" b="29239"/>
            <a:stretch/>
          </p:blipFill>
          <p:spPr>
            <a:xfrm>
              <a:off x="3740470" y="756470"/>
              <a:ext cx="1057671" cy="1829589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Putumayo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Educación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5D2239B-EA46-C424-1035-3DC5518899C1}"/>
              </a:ext>
            </a:extLst>
          </p:cNvPr>
          <p:cNvSpPr txBox="1"/>
          <p:nvPr/>
        </p:nvSpPr>
        <p:spPr>
          <a:xfrm>
            <a:off x="3602192" y="3021336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0CA0ED-7B2D-61E1-D905-B5EAA865F80A}"/>
              </a:ext>
            </a:extLst>
          </p:cNvPr>
          <p:cNvSpPr txBox="1"/>
          <p:nvPr/>
        </p:nvSpPr>
        <p:spPr>
          <a:xfrm>
            <a:off x="5967983" y="3021335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D7407AC-D8DD-8FFE-15B9-437EE7B9F4D4}"/>
              </a:ext>
            </a:extLst>
          </p:cNvPr>
          <p:cNvSpPr txBox="1"/>
          <p:nvPr/>
        </p:nvSpPr>
        <p:spPr>
          <a:xfrm>
            <a:off x="9003585" y="3021335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BE2EA28-5922-5F9D-F796-C1D213E9424A}"/>
              </a:ext>
            </a:extLst>
          </p:cNvPr>
          <p:cNvSpPr txBox="1"/>
          <p:nvPr/>
        </p:nvSpPr>
        <p:spPr>
          <a:xfrm>
            <a:off x="5366083" y="2586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1" dirty="0">
                <a:latin typeface="Verdana"/>
                <a:ea typeface="Verdana"/>
              </a:rPr>
              <a:t>Radar de Educación por municipios</a:t>
            </a:r>
          </a:p>
        </p:txBody>
      </p:sp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E37ACCD5-D6E1-F049-6AF8-B06B44B7E3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314200"/>
              </p:ext>
            </p:extLst>
          </p:nvPr>
        </p:nvGraphicFramePr>
        <p:xfrm>
          <a:off x="185861" y="3338685"/>
          <a:ext cx="11848822" cy="3396414"/>
        </p:xfrm>
        <a:graphic>
          <a:graphicData uri="http://schemas.openxmlformats.org/drawingml/2006/table">
            <a:tbl>
              <a:tblPr/>
              <a:tblGrid>
                <a:gridCol w="1526217">
                  <a:extLst>
                    <a:ext uri="{9D8B030D-6E8A-4147-A177-3AD203B41FA5}">
                      <a16:colId xmlns:a16="http://schemas.microsoft.com/office/drawing/2014/main" val="3579967107"/>
                    </a:ext>
                  </a:extLst>
                </a:gridCol>
                <a:gridCol w="540134">
                  <a:extLst>
                    <a:ext uri="{9D8B030D-6E8A-4147-A177-3AD203B41FA5}">
                      <a16:colId xmlns:a16="http://schemas.microsoft.com/office/drawing/2014/main" val="4023777906"/>
                    </a:ext>
                  </a:extLst>
                </a:gridCol>
                <a:gridCol w="954706">
                  <a:extLst>
                    <a:ext uri="{9D8B030D-6E8A-4147-A177-3AD203B41FA5}">
                      <a16:colId xmlns:a16="http://schemas.microsoft.com/office/drawing/2014/main" val="3093389391"/>
                    </a:ext>
                  </a:extLst>
                </a:gridCol>
                <a:gridCol w="1046254">
                  <a:extLst>
                    <a:ext uri="{9D8B030D-6E8A-4147-A177-3AD203B41FA5}">
                      <a16:colId xmlns:a16="http://schemas.microsoft.com/office/drawing/2014/main" val="357743686"/>
                    </a:ext>
                  </a:extLst>
                </a:gridCol>
                <a:gridCol w="1163957">
                  <a:extLst>
                    <a:ext uri="{9D8B030D-6E8A-4147-A177-3AD203B41FA5}">
                      <a16:colId xmlns:a16="http://schemas.microsoft.com/office/drawing/2014/main" val="1253454109"/>
                    </a:ext>
                  </a:extLst>
                </a:gridCol>
                <a:gridCol w="967784">
                  <a:extLst>
                    <a:ext uri="{9D8B030D-6E8A-4147-A177-3AD203B41FA5}">
                      <a16:colId xmlns:a16="http://schemas.microsoft.com/office/drawing/2014/main" val="4090268480"/>
                    </a:ext>
                  </a:extLst>
                </a:gridCol>
                <a:gridCol w="876238">
                  <a:extLst>
                    <a:ext uri="{9D8B030D-6E8A-4147-A177-3AD203B41FA5}">
                      <a16:colId xmlns:a16="http://schemas.microsoft.com/office/drawing/2014/main" val="1993203830"/>
                    </a:ext>
                  </a:extLst>
                </a:gridCol>
                <a:gridCol w="1216270">
                  <a:extLst>
                    <a:ext uri="{9D8B030D-6E8A-4147-A177-3AD203B41FA5}">
                      <a16:colId xmlns:a16="http://schemas.microsoft.com/office/drawing/2014/main" val="842999660"/>
                    </a:ext>
                  </a:extLst>
                </a:gridCol>
                <a:gridCol w="967784">
                  <a:extLst>
                    <a:ext uri="{9D8B030D-6E8A-4147-A177-3AD203B41FA5}">
                      <a16:colId xmlns:a16="http://schemas.microsoft.com/office/drawing/2014/main" val="1062531297"/>
                    </a:ext>
                  </a:extLst>
                </a:gridCol>
                <a:gridCol w="1281789">
                  <a:extLst>
                    <a:ext uri="{9D8B030D-6E8A-4147-A177-3AD203B41FA5}">
                      <a16:colId xmlns:a16="http://schemas.microsoft.com/office/drawing/2014/main" val="1310662119"/>
                    </a:ext>
                  </a:extLst>
                </a:gridCol>
                <a:gridCol w="1307689">
                  <a:extLst>
                    <a:ext uri="{9D8B030D-6E8A-4147-A177-3AD203B41FA5}">
                      <a16:colId xmlns:a16="http://schemas.microsoft.com/office/drawing/2014/main" val="892859043"/>
                    </a:ext>
                  </a:extLst>
                </a:gridCol>
              </a:tblGrid>
              <a:tr h="82264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D. Educación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 Repitencia y Reprobación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2032870"/>
                  </a:ext>
                </a:extLst>
              </a:tr>
              <a:tr h="29967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Miguel de Mocoa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36,47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27,88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56,93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13,90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29,96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53,15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65,61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68,46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41,05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951189"/>
                  </a:ext>
                </a:extLst>
              </a:tr>
              <a:tr h="24742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Villagarzón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35,86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26,91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56,86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6,40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31,56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53,15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68,74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56,75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51,03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3190245"/>
                  </a:ext>
                </a:extLst>
              </a:tr>
              <a:tr h="29472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Valle del Guamuez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35,20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25,73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57,00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2,46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31,56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53,15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68,28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55,58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52,78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9707662"/>
                  </a:ext>
                </a:extLst>
              </a:tr>
              <a:tr h="24742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Asís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34,56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26,67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53,98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5,61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31,56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53,15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38,14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56,83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59,05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4030616"/>
                  </a:ext>
                </a:extLst>
              </a:tr>
              <a:tr h="24742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Miguel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32,93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25,33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51,91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4,33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30,36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53,15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64,95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46,07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51,22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961345"/>
                  </a:ext>
                </a:extLst>
              </a:tr>
              <a:tr h="24742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Orito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32,84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22,98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55,23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5,03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27,16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53,15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65,36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51,14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54,24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762620"/>
                  </a:ext>
                </a:extLst>
              </a:tr>
              <a:tr h="24742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Santiago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32,21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22,85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53,82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4,62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27,16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53,15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62,47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59,05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44,27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316078"/>
                  </a:ext>
                </a:extLst>
              </a:tr>
              <a:tr h="24742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Caicedo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31,88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25,13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49,57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2,09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30,96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53,15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58,91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53,31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41,16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133918"/>
                  </a:ext>
                </a:extLst>
              </a:tr>
              <a:tr h="24742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Sibundoy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31,48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22,10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53,12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2,11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27,16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53,15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66,70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65,24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34,22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932373"/>
                  </a:ext>
                </a:extLst>
              </a:tr>
              <a:tr h="24742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Guzmán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31,22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25,06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48,04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2,38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30,76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53,15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50,61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52,24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42,54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10956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58049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>
            <a:extLst>
              <a:ext uri="{FF2B5EF4-FFF2-40B4-BE49-F238E27FC236}">
                <a16:creationId xmlns:a16="http://schemas.microsoft.com/office/drawing/2014/main" id="{DE5EEF94-67D3-4E6C-A320-FC1E92F2355A}"/>
              </a:ext>
            </a:extLst>
          </p:cNvPr>
          <p:cNvGrpSpPr/>
          <p:nvPr/>
        </p:nvGrpSpPr>
        <p:grpSpPr>
          <a:xfrm>
            <a:off x="209879" y="636818"/>
            <a:ext cx="3841011" cy="2642465"/>
            <a:chOff x="209879" y="636818"/>
            <a:chExt cx="3841011" cy="2642465"/>
          </a:xfrm>
        </p:grpSpPr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2DAC8298-5853-468E-2A05-AB2DEAF7D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6453" t="2461" r="29508" b="3626"/>
            <a:stretch/>
          </p:blipFill>
          <p:spPr>
            <a:xfrm>
              <a:off x="209879" y="636818"/>
              <a:ext cx="2572345" cy="2642465"/>
            </a:xfrm>
            <a:prstGeom prst="rect">
              <a:avLst/>
            </a:prstGeom>
          </p:spPr>
        </p:pic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4009C132-3E6F-3ABC-1C22-134E4700C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68810" t="30470" r="13145" b="28463"/>
            <a:stretch/>
          </p:blipFill>
          <p:spPr>
            <a:xfrm>
              <a:off x="2703872" y="994674"/>
              <a:ext cx="1347018" cy="1812071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Quindío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Educación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D4125D9-7F02-F3F9-8C18-54EA74F2CA87}"/>
              </a:ext>
            </a:extLst>
          </p:cNvPr>
          <p:cNvSpPr txBox="1"/>
          <p:nvPr/>
        </p:nvSpPr>
        <p:spPr>
          <a:xfrm>
            <a:off x="3459317" y="3002286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32007FA-0D17-7C47-CE77-119E97186A8D}"/>
              </a:ext>
            </a:extLst>
          </p:cNvPr>
          <p:cNvSpPr txBox="1"/>
          <p:nvPr/>
        </p:nvSpPr>
        <p:spPr>
          <a:xfrm>
            <a:off x="5967983" y="3002285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05094C5-A7EC-6B70-5735-9C6238B08FAB}"/>
              </a:ext>
            </a:extLst>
          </p:cNvPr>
          <p:cNvSpPr txBox="1"/>
          <p:nvPr/>
        </p:nvSpPr>
        <p:spPr>
          <a:xfrm>
            <a:off x="9003585" y="3002285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13CA287-2E18-8C60-1111-4A6082C42429}"/>
              </a:ext>
            </a:extLst>
          </p:cNvPr>
          <p:cNvSpPr txBox="1"/>
          <p:nvPr/>
        </p:nvSpPr>
        <p:spPr>
          <a:xfrm>
            <a:off x="5366083" y="2586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1" dirty="0">
                <a:latin typeface="Verdana"/>
                <a:ea typeface="Verdana"/>
              </a:rPr>
              <a:t>Radar de Educación por municipios</a:t>
            </a:r>
          </a:p>
        </p:txBody>
      </p:sp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43B66F05-84E5-7520-AF20-1E4280E2BE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473334"/>
              </p:ext>
            </p:extLst>
          </p:nvPr>
        </p:nvGraphicFramePr>
        <p:xfrm>
          <a:off x="108282" y="3290986"/>
          <a:ext cx="11916570" cy="3227188"/>
        </p:xfrm>
        <a:graphic>
          <a:graphicData uri="http://schemas.openxmlformats.org/drawingml/2006/table">
            <a:tbl>
              <a:tblPr/>
              <a:tblGrid>
                <a:gridCol w="1262683">
                  <a:extLst>
                    <a:ext uri="{9D8B030D-6E8A-4147-A177-3AD203B41FA5}">
                      <a16:colId xmlns:a16="http://schemas.microsoft.com/office/drawing/2014/main" val="233835044"/>
                    </a:ext>
                  </a:extLst>
                </a:gridCol>
                <a:gridCol w="815483">
                  <a:extLst>
                    <a:ext uri="{9D8B030D-6E8A-4147-A177-3AD203B41FA5}">
                      <a16:colId xmlns:a16="http://schemas.microsoft.com/office/drawing/2014/main" val="2885501969"/>
                    </a:ext>
                  </a:extLst>
                </a:gridCol>
                <a:gridCol w="960165">
                  <a:extLst>
                    <a:ext uri="{9D8B030D-6E8A-4147-A177-3AD203B41FA5}">
                      <a16:colId xmlns:a16="http://schemas.microsoft.com/office/drawing/2014/main" val="1540818391"/>
                    </a:ext>
                  </a:extLst>
                </a:gridCol>
                <a:gridCol w="1052236">
                  <a:extLst>
                    <a:ext uri="{9D8B030D-6E8A-4147-A177-3AD203B41FA5}">
                      <a16:colId xmlns:a16="http://schemas.microsoft.com/office/drawing/2014/main" val="1152065169"/>
                    </a:ext>
                  </a:extLst>
                </a:gridCol>
                <a:gridCol w="1170612">
                  <a:extLst>
                    <a:ext uri="{9D8B030D-6E8A-4147-A177-3AD203B41FA5}">
                      <a16:colId xmlns:a16="http://schemas.microsoft.com/office/drawing/2014/main" val="4092973428"/>
                    </a:ext>
                  </a:extLst>
                </a:gridCol>
                <a:gridCol w="973318">
                  <a:extLst>
                    <a:ext uri="{9D8B030D-6E8A-4147-A177-3AD203B41FA5}">
                      <a16:colId xmlns:a16="http://schemas.microsoft.com/office/drawing/2014/main" val="2230636671"/>
                    </a:ext>
                  </a:extLst>
                </a:gridCol>
                <a:gridCol w="881248">
                  <a:extLst>
                    <a:ext uri="{9D8B030D-6E8A-4147-A177-3AD203B41FA5}">
                      <a16:colId xmlns:a16="http://schemas.microsoft.com/office/drawing/2014/main" val="2333697525"/>
                    </a:ext>
                  </a:extLst>
                </a:gridCol>
                <a:gridCol w="1223224">
                  <a:extLst>
                    <a:ext uri="{9D8B030D-6E8A-4147-A177-3AD203B41FA5}">
                      <a16:colId xmlns:a16="http://schemas.microsoft.com/office/drawing/2014/main" val="2556568344"/>
                    </a:ext>
                  </a:extLst>
                </a:gridCol>
                <a:gridCol w="973318">
                  <a:extLst>
                    <a:ext uri="{9D8B030D-6E8A-4147-A177-3AD203B41FA5}">
                      <a16:colId xmlns:a16="http://schemas.microsoft.com/office/drawing/2014/main" val="841459896"/>
                    </a:ext>
                  </a:extLst>
                </a:gridCol>
                <a:gridCol w="1335921">
                  <a:extLst>
                    <a:ext uri="{9D8B030D-6E8A-4147-A177-3AD203B41FA5}">
                      <a16:colId xmlns:a16="http://schemas.microsoft.com/office/drawing/2014/main" val="903354139"/>
                    </a:ext>
                  </a:extLst>
                </a:gridCol>
                <a:gridCol w="1268362">
                  <a:extLst>
                    <a:ext uri="{9D8B030D-6E8A-4147-A177-3AD203B41FA5}">
                      <a16:colId xmlns:a16="http://schemas.microsoft.com/office/drawing/2014/main" val="4120421728"/>
                    </a:ext>
                  </a:extLst>
                </a:gridCol>
              </a:tblGrid>
              <a:tr h="71500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D. Educación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 Repitencia y Reprobación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0279176"/>
                  </a:ext>
                </a:extLst>
              </a:tr>
              <a:tr h="25121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Génova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26,59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6,73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58,79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2,54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15,03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76,56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58,06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54,97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62,97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3015207"/>
                  </a:ext>
                </a:extLst>
              </a:tr>
              <a:tr h="25121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Pijao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26,48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6,98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58,14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3,36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15,03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76,56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73,78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55,46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52,99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2596415"/>
                  </a:ext>
                </a:extLst>
              </a:tr>
              <a:tr h="25121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Buenavista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25,88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5,98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58,14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0,02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15,03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76,56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5,94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67,20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75,19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824653"/>
                  </a:ext>
                </a:extLst>
              </a:tr>
              <a:tr h="25121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Armenia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25,68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8,73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53,51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9,20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15,03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76,56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37,13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70,47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44,74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686026"/>
                  </a:ext>
                </a:extLst>
              </a:tr>
              <a:tr h="25121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Salento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25,56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6,95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55,89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3,25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15,03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76,56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80,99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56,03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43,21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599317"/>
                  </a:ext>
                </a:extLst>
              </a:tr>
              <a:tr h="25121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Tebaida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25,37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7,45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54,65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2,80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15,83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76,56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63,07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52,16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52,93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0977052"/>
                  </a:ext>
                </a:extLst>
              </a:tr>
              <a:tr h="25121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Circasia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25,19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7,57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54,04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2,66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16,03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76,56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63,42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58,19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45,20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830221"/>
                  </a:ext>
                </a:extLst>
              </a:tr>
              <a:tr h="25121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Córdoba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25,10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6,70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55,10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2,44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15,03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76,56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63,54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56,62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49,37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667097"/>
                  </a:ext>
                </a:extLst>
              </a:tr>
              <a:tr h="25121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Filandia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24,77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6,78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54,17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2,70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15,03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76,56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63,10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49,97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53,90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621194"/>
                  </a:ext>
                </a:extLst>
              </a:tr>
              <a:tr h="25121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Calarcá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24,43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8,03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51,45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4,74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15,83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76,56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34,08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64,23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47,35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5160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9389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C8FFA4AB-FAF5-EFCF-A172-809F684DBC23}"/>
              </a:ext>
            </a:extLst>
          </p:cNvPr>
          <p:cNvGrpSpPr/>
          <p:nvPr/>
        </p:nvGrpSpPr>
        <p:grpSpPr>
          <a:xfrm>
            <a:off x="188515" y="612980"/>
            <a:ext cx="4285162" cy="2606752"/>
            <a:chOff x="188515" y="612980"/>
            <a:chExt cx="4285162" cy="2606752"/>
          </a:xfrm>
        </p:grpSpPr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019B719A-C315-97AE-15BC-E78CBC10A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1004" r="23085" b="3108"/>
            <a:stretch/>
          </p:blipFill>
          <p:spPr>
            <a:xfrm>
              <a:off x="188515" y="612980"/>
              <a:ext cx="2999901" cy="2606752"/>
            </a:xfrm>
            <a:prstGeom prst="rect">
              <a:avLst/>
            </a:prstGeom>
          </p:spPr>
        </p:pic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F9AB4D33-15C0-958A-34F5-3ED371300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7068" t="27820" r="4776" b="27169"/>
            <a:stretch/>
          </p:blipFill>
          <p:spPr>
            <a:xfrm>
              <a:off x="3188416" y="738922"/>
              <a:ext cx="1285261" cy="1883546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Risaralda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Educación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84A0E41-216A-B7A5-048C-7E8A7E471466}"/>
              </a:ext>
            </a:extLst>
          </p:cNvPr>
          <p:cNvSpPr txBox="1"/>
          <p:nvPr/>
        </p:nvSpPr>
        <p:spPr>
          <a:xfrm>
            <a:off x="3687917" y="3021336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625824F-4333-2B5A-2F02-F728B70FFCF7}"/>
              </a:ext>
            </a:extLst>
          </p:cNvPr>
          <p:cNvSpPr txBox="1"/>
          <p:nvPr/>
        </p:nvSpPr>
        <p:spPr>
          <a:xfrm>
            <a:off x="5967983" y="3021335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5BD03C9-71A3-AE57-6A4B-BC8D89E955F3}"/>
              </a:ext>
            </a:extLst>
          </p:cNvPr>
          <p:cNvSpPr txBox="1"/>
          <p:nvPr/>
        </p:nvSpPr>
        <p:spPr>
          <a:xfrm>
            <a:off x="9003585" y="3021335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7AE32FC-E348-CAB2-5193-C535F392678B}"/>
              </a:ext>
            </a:extLst>
          </p:cNvPr>
          <p:cNvSpPr txBox="1"/>
          <p:nvPr/>
        </p:nvSpPr>
        <p:spPr>
          <a:xfrm>
            <a:off x="5366083" y="2586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1" dirty="0">
                <a:latin typeface="Verdana"/>
                <a:ea typeface="Verdana"/>
              </a:rPr>
              <a:t>Radar de Educación por municipios</a:t>
            </a: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E2EAA4E6-6A8B-5A5E-2601-BDE974049A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753216"/>
              </p:ext>
            </p:extLst>
          </p:nvPr>
        </p:nvGraphicFramePr>
        <p:xfrm>
          <a:off x="188516" y="3261926"/>
          <a:ext cx="11806841" cy="3433840"/>
        </p:xfrm>
        <a:graphic>
          <a:graphicData uri="http://schemas.openxmlformats.org/drawingml/2006/table">
            <a:tbl>
              <a:tblPr/>
              <a:tblGrid>
                <a:gridCol w="1394479">
                  <a:extLst>
                    <a:ext uri="{9D8B030D-6E8A-4147-A177-3AD203B41FA5}">
                      <a16:colId xmlns:a16="http://schemas.microsoft.com/office/drawing/2014/main" val="2495340566"/>
                    </a:ext>
                  </a:extLst>
                </a:gridCol>
                <a:gridCol w="664551">
                  <a:extLst>
                    <a:ext uri="{9D8B030D-6E8A-4147-A177-3AD203B41FA5}">
                      <a16:colId xmlns:a16="http://schemas.microsoft.com/office/drawing/2014/main" val="1478230753"/>
                    </a:ext>
                  </a:extLst>
                </a:gridCol>
                <a:gridCol w="951323">
                  <a:extLst>
                    <a:ext uri="{9D8B030D-6E8A-4147-A177-3AD203B41FA5}">
                      <a16:colId xmlns:a16="http://schemas.microsoft.com/office/drawing/2014/main" val="1548508132"/>
                    </a:ext>
                  </a:extLst>
                </a:gridCol>
                <a:gridCol w="1042547">
                  <a:extLst>
                    <a:ext uri="{9D8B030D-6E8A-4147-A177-3AD203B41FA5}">
                      <a16:colId xmlns:a16="http://schemas.microsoft.com/office/drawing/2014/main" val="996920686"/>
                    </a:ext>
                  </a:extLst>
                </a:gridCol>
                <a:gridCol w="1159833">
                  <a:extLst>
                    <a:ext uri="{9D8B030D-6E8A-4147-A177-3AD203B41FA5}">
                      <a16:colId xmlns:a16="http://schemas.microsoft.com/office/drawing/2014/main" val="1374104976"/>
                    </a:ext>
                  </a:extLst>
                </a:gridCol>
                <a:gridCol w="964356">
                  <a:extLst>
                    <a:ext uri="{9D8B030D-6E8A-4147-A177-3AD203B41FA5}">
                      <a16:colId xmlns:a16="http://schemas.microsoft.com/office/drawing/2014/main" val="929990986"/>
                    </a:ext>
                  </a:extLst>
                </a:gridCol>
                <a:gridCol w="873133">
                  <a:extLst>
                    <a:ext uri="{9D8B030D-6E8A-4147-A177-3AD203B41FA5}">
                      <a16:colId xmlns:a16="http://schemas.microsoft.com/office/drawing/2014/main" val="2439340048"/>
                    </a:ext>
                  </a:extLst>
                </a:gridCol>
                <a:gridCol w="1211961">
                  <a:extLst>
                    <a:ext uri="{9D8B030D-6E8A-4147-A177-3AD203B41FA5}">
                      <a16:colId xmlns:a16="http://schemas.microsoft.com/office/drawing/2014/main" val="453675454"/>
                    </a:ext>
                  </a:extLst>
                </a:gridCol>
                <a:gridCol w="964356">
                  <a:extLst>
                    <a:ext uri="{9D8B030D-6E8A-4147-A177-3AD203B41FA5}">
                      <a16:colId xmlns:a16="http://schemas.microsoft.com/office/drawing/2014/main" val="1833321957"/>
                    </a:ext>
                  </a:extLst>
                </a:gridCol>
                <a:gridCol w="1272610">
                  <a:extLst>
                    <a:ext uri="{9D8B030D-6E8A-4147-A177-3AD203B41FA5}">
                      <a16:colId xmlns:a16="http://schemas.microsoft.com/office/drawing/2014/main" val="3128082268"/>
                    </a:ext>
                  </a:extLst>
                </a:gridCol>
                <a:gridCol w="1307692">
                  <a:extLst>
                    <a:ext uri="{9D8B030D-6E8A-4147-A177-3AD203B41FA5}">
                      <a16:colId xmlns:a16="http://schemas.microsoft.com/office/drawing/2014/main" val="2833601803"/>
                    </a:ext>
                  </a:extLst>
                </a:gridCol>
              </a:tblGrid>
              <a:tr h="74939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D. Educación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 Repitencia y Reprobación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10961"/>
                  </a:ext>
                </a:extLst>
              </a:tr>
              <a:tr h="26330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Pereira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31,51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14,71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59,29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13,51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20,64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75,81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69,57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59,46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53,99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781829"/>
                  </a:ext>
                </a:extLst>
              </a:tr>
              <a:tr h="31473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Santa Rosa de Cabal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29,16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12,00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57,49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4,49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20,64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75,81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65,14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59,24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51,92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422136"/>
                  </a:ext>
                </a:extLst>
              </a:tr>
              <a:tr h="26330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Dosquebradas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29,10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12,22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57,01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5,23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20,64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75,81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63,71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62,68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47,99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9346050"/>
                  </a:ext>
                </a:extLst>
              </a:tr>
              <a:tr h="26330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Balboa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28,60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12,53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55,28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6,27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20,64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75,81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63,92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41,34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64,92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461625"/>
                  </a:ext>
                </a:extLst>
              </a:tr>
              <a:tr h="26330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Marsella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26,85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11,80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52,01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3,84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20,64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75,81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59,03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42,75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57,75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0518876"/>
                  </a:ext>
                </a:extLst>
              </a:tr>
              <a:tr h="26330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Mistrato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26,49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11,30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51,87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2,15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20,64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75,81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59,38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33,15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66,84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8074565"/>
                  </a:ext>
                </a:extLst>
              </a:tr>
              <a:tr h="26330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Virginia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25,85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12,44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48,56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5,96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20,64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75,81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66,14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46,53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41,80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5400371"/>
                  </a:ext>
                </a:extLst>
              </a:tr>
              <a:tr h="26330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Belén de Umbría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25,51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11,92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48,48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4,24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20,64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75,81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61,90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44,37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45,89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6257934"/>
                  </a:ext>
                </a:extLst>
              </a:tr>
              <a:tr h="26330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Quinchía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24,56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11,43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46,84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2,58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20,64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75,81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65,81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43,46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40,73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6845692"/>
                  </a:ext>
                </a:extLst>
              </a:tr>
              <a:tr h="26330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Santuario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23,89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12,16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44,06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5,03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20,64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75,81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56,76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44,67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37,09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18310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7879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San Andrés y Providencia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Educación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153C27D-DF48-D6CF-5591-EF82D311819D}"/>
              </a:ext>
            </a:extLst>
          </p:cNvPr>
          <p:cNvSpPr txBox="1"/>
          <p:nvPr/>
        </p:nvSpPr>
        <p:spPr>
          <a:xfrm>
            <a:off x="3468842" y="2994188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3D622D0-8DC7-A4CA-AB14-41D588B19884}"/>
              </a:ext>
            </a:extLst>
          </p:cNvPr>
          <p:cNvSpPr txBox="1"/>
          <p:nvPr/>
        </p:nvSpPr>
        <p:spPr>
          <a:xfrm>
            <a:off x="5948933" y="2994187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50CD2E8-8D38-8601-8F10-854FB793FF89}"/>
              </a:ext>
            </a:extLst>
          </p:cNvPr>
          <p:cNvSpPr txBox="1"/>
          <p:nvPr/>
        </p:nvSpPr>
        <p:spPr>
          <a:xfrm>
            <a:off x="8984535" y="2994187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A09F478-6846-505C-FFBA-18EC1598D430}"/>
              </a:ext>
            </a:extLst>
          </p:cNvPr>
          <p:cNvSpPr txBox="1"/>
          <p:nvPr/>
        </p:nvSpPr>
        <p:spPr>
          <a:xfrm>
            <a:off x="5366083" y="2586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1" dirty="0">
                <a:latin typeface="Verdana"/>
                <a:ea typeface="Verdana"/>
              </a:rPr>
              <a:t>Radar de Educación por municipios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59CD774E-785C-4732-20DC-F5CF52C0AE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1673425"/>
              </p:ext>
            </p:extLst>
          </p:nvPr>
        </p:nvGraphicFramePr>
        <p:xfrm>
          <a:off x="108282" y="3586814"/>
          <a:ext cx="11743122" cy="1191663"/>
        </p:xfrm>
        <a:graphic>
          <a:graphicData uri="http://schemas.openxmlformats.org/drawingml/2006/table">
            <a:tbl>
              <a:tblPr/>
              <a:tblGrid>
                <a:gridCol w="1244305">
                  <a:extLst>
                    <a:ext uri="{9D8B030D-6E8A-4147-A177-3AD203B41FA5}">
                      <a16:colId xmlns:a16="http://schemas.microsoft.com/office/drawing/2014/main" val="3331354629"/>
                    </a:ext>
                  </a:extLst>
                </a:gridCol>
                <a:gridCol w="803614">
                  <a:extLst>
                    <a:ext uri="{9D8B030D-6E8A-4147-A177-3AD203B41FA5}">
                      <a16:colId xmlns:a16="http://schemas.microsoft.com/office/drawing/2014/main" val="2459173954"/>
                    </a:ext>
                  </a:extLst>
                </a:gridCol>
                <a:gridCol w="946189">
                  <a:extLst>
                    <a:ext uri="{9D8B030D-6E8A-4147-A177-3AD203B41FA5}">
                      <a16:colId xmlns:a16="http://schemas.microsoft.com/office/drawing/2014/main" val="4285949062"/>
                    </a:ext>
                  </a:extLst>
                </a:gridCol>
                <a:gridCol w="1036921">
                  <a:extLst>
                    <a:ext uri="{9D8B030D-6E8A-4147-A177-3AD203B41FA5}">
                      <a16:colId xmlns:a16="http://schemas.microsoft.com/office/drawing/2014/main" val="2740561330"/>
                    </a:ext>
                  </a:extLst>
                </a:gridCol>
                <a:gridCol w="1153573">
                  <a:extLst>
                    <a:ext uri="{9D8B030D-6E8A-4147-A177-3AD203B41FA5}">
                      <a16:colId xmlns:a16="http://schemas.microsoft.com/office/drawing/2014/main" val="1736533433"/>
                    </a:ext>
                  </a:extLst>
                </a:gridCol>
                <a:gridCol w="959151">
                  <a:extLst>
                    <a:ext uri="{9D8B030D-6E8A-4147-A177-3AD203B41FA5}">
                      <a16:colId xmlns:a16="http://schemas.microsoft.com/office/drawing/2014/main" val="2396439197"/>
                    </a:ext>
                  </a:extLst>
                </a:gridCol>
                <a:gridCol w="868421">
                  <a:extLst>
                    <a:ext uri="{9D8B030D-6E8A-4147-A177-3AD203B41FA5}">
                      <a16:colId xmlns:a16="http://schemas.microsoft.com/office/drawing/2014/main" val="1594691794"/>
                    </a:ext>
                  </a:extLst>
                </a:gridCol>
                <a:gridCol w="1205420">
                  <a:extLst>
                    <a:ext uri="{9D8B030D-6E8A-4147-A177-3AD203B41FA5}">
                      <a16:colId xmlns:a16="http://schemas.microsoft.com/office/drawing/2014/main" val="790864442"/>
                    </a:ext>
                  </a:extLst>
                </a:gridCol>
                <a:gridCol w="959151">
                  <a:extLst>
                    <a:ext uri="{9D8B030D-6E8A-4147-A177-3AD203B41FA5}">
                      <a16:colId xmlns:a16="http://schemas.microsoft.com/office/drawing/2014/main" val="2846354581"/>
                    </a:ext>
                  </a:extLst>
                </a:gridCol>
                <a:gridCol w="1062843">
                  <a:extLst>
                    <a:ext uri="{9D8B030D-6E8A-4147-A177-3AD203B41FA5}">
                      <a16:colId xmlns:a16="http://schemas.microsoft.com/office/drawing/2014/main" val="3358932569"/>
                    </a:ext>
                  </a:extLst>
                </a:gridCol>
                <a:gridCol w="1503534">
                  <a:extLst>
                    <a:ext uri="{9D8B030D-6E8A-4147-A177-3AD203B41FA5}">
                      <a16:colId xmlns:a16="http://schemas.microsoft.com/office/drawing/2014/main" val="3697838275"/>
                    </a:ext>
                  </a:extLst>
                </a:gridCol>
              </a:tblGrid>
              <a:tr h="88183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D. Educación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 Repitencia y Reprobación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3151936"/>
                  </a:ext>
                </a:extLst>
              </a:tr>
              <a:tr h="30983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Andrés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17,51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12,84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30,60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11,40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14,19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59,94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63,81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32,24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12,35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434452"/>
                  </a:ext>
                </a:extLst>
              </a:tr>
            </a:tbl>
          </a:graphicData>
        </a:graphic>
      </p:graphicFrame>
      <p:grpSp>
        <p:nvGrpSpPr>
          <p:cNvPr id="20" name="Grupo 19">
            <a:extLst>
              <a:ext uri="{FF2B5EF4-FFF2-40B4-BE49-F238E27FC236}">
                <a16:creationId xmlns:a16="http://schemas.microsoft.com/office/drawing/2014/main" id="{BBC3D837-0CE9-F408-E1F4-B178BD8C271D}"/>
              </a:ext>
            </a:extLst>
          </p:cNvPr>
          <p:cNvGrpSpPr/>
          <p:nvPr/>
        </p:nvGrpSpPr>
        <p:grpSpPr>
          <a:xfrm>
            <a:off x="739749" y="1042144"/>
            <a:ext cx="2563891" cy="1624856"/>
            <a:chOff x="739749" y="1042144"/>
            <a:chExt cx="2563891" cy="1624856"/>
          </a:xfrm>
        </p:grpSpPr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7AAB045E-8FB5-A1FE-1AEA-B6630C473495}"/>
                </a:ext>
              </a:extLst>
            </p:cNvPr>
            <p:cNvGrpSpPr/>
            <p:nvPr/>
          </p:nvGrpSpPr>
          <p:grpSpPr>
            <a:xfrm>
              <a:off x="739749" y="1042144"/>
              <a:ext cx="1275864" cy="1407066"/>
              <a:chOff x="729917" y="1455992"/>
              <a:chExt cx="1028148" cy="1170252"/>
            </a:xfrm>
          </p:grpSpPr>
          <p:pic>
            <p:nvPicPr>
              <p:cNvPr id="6" name="Gráfico 5">
                <a:extLst>
                  <a:ext uri="{FF2B5EF4-FFF2-40B4-BE49-F238E27FC236}">
                    <a16:creationId xmlns:a16="http://schemas.microsoft.com/office/drawing/2014/main" id="{E9B0CE8C-1FF3-9F20-44D6-D40CA3E5F9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 l="36014" t="61441" r="59551" b="26076"/>
              <a:stretch/>
            </p:blipFill>
            <p:spPr>
              <a:xfrm>
                <a:off x="729917" y="1648591"/>
                <a:ext cx="587606" cy="977653"/>
              </a:xfrm>
              <a:prstGeom prst="rect">
                <a:avLst/>
              </a:prstGeom>
            </p:spPr>
          </p:pic>
          <p:pic>
            <p:nvPicPr>
              <p:cNvPr id="10" name="Gráfico 9">
                <a:extLst>
                  <a:ext uri="{FF2B5EF4-FFF2-40B4-BE49-F238E27FC236}">
                    <a16:creationId xmlns:a16="http://schemas.microsoft.com/office/drawing/2014/main" id="{19428D9B-6632-2D0D-36E2-916F8906B8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 l="50794" t="3058" r="45871" b="86414"/>
              <a:stretch/>
            </p:blipFill>
            <p:spPr>
              <a:xfrm>
                <a:off x="1317523" y="1455992"/>
                <a:ext cx="440542" cy="822135"/>
              </a:xfrm>
              <a:prstGeom prst="rect">
                <a:avLst/>
              </a:prstGeom>
            </p:spPr>
          </p:pic>
        </p:grpSp>
        <p:pic>
          <p:nvPicPr>
            <p:cNvPr id="19" name="Gráfico 18">
              <a:extLst>
                <a:ext uri="{FF2B5EF4-FFF2-40B4-BE49-F238E27FC236}">
                  <a16:creationId xmlns:a16="http://schemas.microsoft.com/office/drawing/2014/main" id="{BB70409B-A983-8AAE-45DF-1A5551398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55410" t="30144" r="29966" b="29756"/>
            <a:stretch/>
          </p:blipFill>
          <p:spPr>
            <a:xfrm>
              <a:off x="2363430" y="1143000"/>
              <a:ext cx="940210" cy="152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10295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>
            <a:extLst>
              <a:ext uri="{FF2B5EF4-FFF2-40B4-BE49-F238E27FC236}">
                <a16:creationId xmlns:a16="http://schemas.microsoft.com/office/drawing/2014/main" id="{8F7B6391-8E4A-1834-0A4F-CAB85281435E}"/>
              </a:ext>
            </a:extLst>
          </p:cNvPr>
          <p:cNvGrpSpPr/>
          <p:nvPr/>
        </p:nvGrpSpPr>
        <p:grpSpPr>
          <a:xfrm>
            <a:off x="633465" y="639918"/>
            <a:ext cx="3732058" cy="2877407"/>
            <a:chOff x="633465" y="639918"/>
            <a:chExt cx="3732058" cy="2877407"/>
          </a:xfrm>
        </p:grpSpPr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FE468D6A-79AA-C244-BCC4-E3426CD28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0666" t="1512" r="32119" b="3109"/>
            <a:stretch/>
          </p:blipFill>
          <p:spPr>
            <a:xfrm>
              <a:off x="633465" y="639918"/>
              <a:ext cx="2409658" cy="2877407"/>
            </a:xfrm>
            <a:prstGeom prst="rect">
              <a:avLst/>
            </a:prstGeom>
          </p:spPr>
        </p:pic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3D6D5D99-226B-A6F7-2ED0-8A1C2F4C8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67490" t="29368" r="17732" b="29756"/>
            <a:stretch/>
          </p:blipFill>
          <p:spPr>
            <a:xfrm>
              <a:off x="3240221" y="815000"/>
              <a:ext cx="1125302" cy="1839937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Santander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Educación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7A7DB78-8E84-B2C9-69FE-4C4824409E40}"/>
              </a:ext>
            </a:extLst>
          </p:cNvPr>
          <p:cNvSpPr txBox="1"/>
          <p:nvPr/>
        </p:nvSpPr>
        <p:spPr>
          <a:xfrm>
            <a:off x="3792692" y="3192786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C77A6BE-1C77-A692-D551-1365C82A6A58}"/>
              </a:ext>
            </a:extLst>
          </p:cNvPr>
          <p:cNvSpPr txBox="1"/>
          <p:nvPr/>
        </p:nvSpPr>
        <p:spPr>
          <a:xfrm>
            <a:off x="6263258" y="3192785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BC693BD-6899-0E0E-AE00-787E78CD837E}"/>
              </a:ext>
            </a:extLst>
          </p:cNvPr>
          <p:cNvSpPr txBox="1"/>
          <p:nvPr/>
        </p:nvSpPr>
        <p:spPr>
          <a:xfrm>
            <a:off x="9298860" y="3192785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F1DBD71-8E67-9731-1801-2BD6EF91FDFD}"/>
              </a:ext>
            </a:extLst>
          </p:cNvPr>
          <p:cNvSpPr txBox="1"/>
          <p:nvPr/>
        </p:nvSpPr>
        <p:spPr>
          <a:xfrm>
            <a:off x="5337551" y="272852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Educación</a:t>
            </a:r>
            <a:endParaRPr lang="es-CO" sz="1200" b="1" dirty="0"/>
          </a:p>
        </p:txBody>
      </p:sp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B099E4FE-7FC3-505F-7878-C9F292431C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218646"/>
              </p:ext>
            </p:extLst>
          </p:nvPr>
        </p:nvGraphicFramePr>
        <p:xfrm>
          <a:off x="160914" y="3518866"/>
          <a:ext cx="11824609" cy="3137571"/>
        </p:xfrm>
        <a:graphic>
          <a:graphicData uri="http://schemas.openxmlformats.org/drawingml/2006/table">
            <a:tbl>
              <a:tblPr/>
              <a:tblGrid>
                <a:gridCol w="1397766">
                  <a:extLst>
                    <a:ext uri="{9D8B030D-6E8A-4147-A177-3AD203B41FA5}">
                      <a16:colId xmlns:a16="http://schemas.microsoft.com/office/drawing/2014/main" val="2965393902"/>
                    </a:ext>
                  </a:extLst>
                </a:gridCol>
                <a:gridCol w="664362">
                  <a:extLst>
                    <a:ext uri="{9D8B030D-6E8A-4147-A177-3AD203B41FA5}">
                      <a16:colId xmlns:a16="http://schemas.microsoft.com/office/drawing/2014/main" val="418262444"/>
                    </a:ext>
                  </a:extLst>
                </a:gridCol>
                <a:gridCol w="952755">
                  <a:extLst>
                    <a:ext uri="{9D8B030D-6E8A-4147-A177-3AD203B41FA5}">
                      <a16:colId xmlns:a16="http://schemas.microsoft.com/office/drawing/2014/main" val="2966865034"/>
                    </a:ext>
                  </a:extLst>
                </a:gridCol>
                <a:gridCol w="1044116">
                  <a:extLst>
                    <a:ext uri="{9D8B030D-6E8A-4147-A177-3AD203B41FA5}">
                      <a16:colId xmlns:a16="http://schemas.microsoft.com/office/drawing/2014/main" val="3570674567"/>
                    </a:ext>
                  </a:extLst>
                </a:gridCol>
                <a:gridCol w="1161578">
                  <a:extLst>
                    <a:ext uri="{9D8B030D-6E8A-4147-A177-3AD203B41FA5}">
                      <a16:colId xmlns:a16="http://schemas.microsoft.com/office/drawing/2014/main" val="3575078682"/>
                    </a:ext>
                  </a:extLst>
                </a:gridCol>
                <a:gridCol w="965807">
                  <a:extLst>
                    <a:ext uri="{9D8B030D-6E8A-4147-A177-3AD203B41FA5}">
                      <a16:colId xmlns:a16="http://schemas.microsoft.com/office/drawing/2014/main" val="113488067"/>
                    </a:ext>
                  </a:extLst>
                </a:gridCol>
                <a:gridCol w="874448">
                  <a:extLst>
                    <a:ext uri="{9D8B030D-6E8A-4147-A177-3AD203B41FA5}">
                      <a16:colId xmlns:a16="http://schemas.microsoft.com/office/drawing/2014/main" val="1991300522"/>
                    </a:ext>
                  </a:extLst>
                </a:gridCol>
                <a:gridCol w="1213785">
                  <a:extLst>
                    <a:ext uri="{9D8B030D-6E8A-4147-A177-3AD203B41FA5}">
                      <a16:colId xmlns:a16="http://schemas.microsoft.com/office/drawing/2014/main" val="2623855938"/>
                    </a:ext>
                  </a:extLst>
                </a:gridCol>
                <a:gridCol w="965807">
                  <a:extLst>
                    <a:ext uri="{9D8B030D-6E8A-4147-A177-3AD203B41FA5}">
                      <a16:colId xmlns:a16="http://schemas.microsoft.com/office/drawing/2014/main" val="1427658682"/>
                    </a:ext>
                  </a:extLst>
                </a:gridCol>
                <a:gridCol w="1207668">
                  <a:extLst>
                    <a:ext uri="{9D8B030D-6E8A-4147-A177-3AD203B41FA5}">
                      <a16:colId xmlns:a16="http://schemas.microsoft.com/office/drawing/2014/main" val="1031940846"/>
                    </a:ext>
                  </a:extLst>
                </a:gridCol>
                <a:gridCol w="1376517">
                  <a:extLst>
                    <a:ext uri="{9D8B030D-6E8A-4147-A177-3AD203B41FA5}">
                      <a16:colId xmlns:a16="http://schemas.microsoft.com/office/drawing/2014/main" val="1052170816"/>
                    </a:ext>
                  </a:extLst>
                </a:gridCol>
              </a:tblGrid>
              <a:tr h="68815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D. Educación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 Repitencia y Reprobación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095692"/>
                  </a:ext>
                </a:extLst>
              </a:tr>
              <a:tr h="24178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Charta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33,83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7,33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77,06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5,32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13,24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71,74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66,47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84,72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74,68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2671352"/>
                  </a:ext>
                </a:extLst>
              </a:tr>
              <a:tr h="24178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Bucaramanga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32,93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15,22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62,96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24,67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15,84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71,74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68,73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74,60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48,45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254513"/>
                  </a:ext>
                </a:extLst>
              </a:tr>
              <a:tr h="24178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Betulia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32,49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14,48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62,98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29,15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13,24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71,74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62,82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82,72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6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43,32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424590"/>
                  </a:ext>
                </a:extLst>
              </a:tr>
              <a:tr h="27337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José de Miranda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30,10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8,13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66,52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7,99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13,24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71,74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53,34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82,79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6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56,86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735250"/>
                  </a:ext>
                </a:extLst>
              </a:tr>
              <a:tr h="24178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Málaga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29,90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7,83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66,49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6,98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13,24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71,74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70,40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79,45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51,58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0423524"/>
                  </a:ext>
                </a:extLst>
              </a:tr>
              <a:tr h="24178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Güepsa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29,78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10,15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62,70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14,71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13,24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71,74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64,55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75,97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48,49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7757079"/>
                  </a:ext>
                </a:extLst>
              </a:tr>
              <a:tr h="24178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Contratación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29,20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10,87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60,17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17,10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13,24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71,74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62,48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78,59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40,61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500752"/>
                  </a:ext>
                </a:extLst>
              </a:tr>
              <a:tr h="24178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Girón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29,04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8,82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62,83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7,09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14,44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71,74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67,04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69,80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53,76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756809"/>
                  </a:ext>
                </a:extLst>
              </a:tr>
              <a:tr h="24178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Piedecuesta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28,86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7,14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64,92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4,68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13,24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71,74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68,94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69,12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58,72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032579"/>
                  </a:ext>
                </a:extLst>
              </a:tr>
              <a:tr h="24178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Páramo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28,56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6,64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64,92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3,01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13,24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71,74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63,17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83,50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5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47,22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22432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0025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2A5A84C4-C796-D1F0-6BB6-75E39910A7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736" r="7538" b="3545"/>
          <a:stretch/>
        </p:blipFill>
        <p:spPr>
          <a:xfrm>
            <a:off x="144001" y="562247"/>
            <a:ext cx="5008104" cy="3493854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Amazonas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Educación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1EBA9A0-3B6D-2E60-62D9-345AADDB51D3}"/>
              </a:ext>
            </a:extLst>
          </p:cNvPr>
          <p:cNvSpPr txBox="1"/>
          <p:nvPr/>
        </p:nvSpPr>
        <p:spPr>
          <a:xfrm>
            <a:off x="3497374" y="4056102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7056CC3-B79B-021F-EF77-2C2F456CE8D6}"/>
              </a:ext>
            </a:extLst>
          </p:cNvPr>
          <p:cNvSpPr txBox="1"/>
          <p:nvPr/>
        </p:nvSpPr>
        <p:spPr>
          <a:xfrm>
            <a:off x="6026867" y="4056101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B3CA1C6-F1A8-40BB-39EA-88EF98A67B5E}"/>
              </a:ext>
            </a:extLst>
          </p:cNvPr>
          <p:cNvSpPr txBox="1"/>
          <p:nvPr/>
        </p:nvSpPr>
        <p:spPr>
          <a:xfrm>
            <a:off x="9155942" y="4056101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F13E67E-A289-A4F5-59F8-A424BE0ABA4F}"/>
              </a:ext>
            </a:extLst>
          </p:cNvPr>
          <p:cNvSpPr txBox="1"/>
          <p:nvPr/>
        </p:nvSpPr>
        <p:spPr>
          <a:xfrm>
            <a:off x="5366083" y="35004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1" dirty="0">
                <a:latin typeface="Verdana"/>
                <a:ea typeface="Verdana"/>
              </a:rPr>
              <a:t>Radar de Educación por municipios</a:t>
            </a:r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F5CDE9F4-5FF5-E06D-D917-6932EBA380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055876"/>
              </p:ext>
            </p:extLst>
          </p:nvPr>
        </p:nvGraphicFramePr>
        <p:xfrm>
          <a:off x="477478" y="4503588"/>
          <a:ext cx="11237043" cy="1578218"/>
        </p:xfrm>
        <a:graphic>
          <a:graphicData uri="http://schemas.openxmlformats.org/drawingml/2006/table">
            <a:tbl>
              <a:tblPr/>
              <a:tblGrid>
                <a:gridCol w="1230339">
                  <a:extLst>
                    <a:ext uri="{9D8B030D-6E8A-4147-A177-3AD203B41FA5}">
                      <a16:colId xmlns:a16="http://schemas.microsoft.com/office/drawing/2014/main" val="2336847393"/>
                    </a:ext>
                  </a:extLst>
                </a:gridCol>
                <a:gridCol w="794593">
                  <a:extLst>
                    <a:ext uri="{9D8B030D-6E8A-4147-A177-3AD203B41FA5}">
                      <a16:colId xmlns:a16="http://schemas.microsoft.com/office/drawing/2014/main" val="1243068732"/>
                    </a:ext>
                  </a:extLst>
                </a:gridCol>
                <a:gridCol w="935568">
                  <a:extLst>
                    <a:ext uri="{9D8B030D-6E8A-4147-A177-3AD203B41FA5}">
                      <a16:colId xmlns:a16="http://schemas.microsoft.com/office/drawing/2014/main" val="1942006738"/>
                    </a:ext>
                  </a:extLst>
                </a:gridCol>
                <a:gridCol w="1025282">
                  <a:extLst>
                    <a:ext uri="{9D8B030D-6E8A-4147-A177-3AD203B41FA5}">
                      <a16:colId xmlns:a16="http://schemas.microsoft.com/office/drawing/2014/main" val="1164218928"/>
                    </a:ext>
                  </a:extLst>
                </a:gridCol>
                <a:gridCol w="1140625">
                  <a:extLst>
                    <a:ext uri="{9D8B030D-6E8A-4147-A177-3AD203B41FA5}">
                      <a16:colId xmlns:a16="http://schemas.microsoft.com/office/drawing/2014/main" val="2312548070"/>
                    </a:ext>
                  </a:extLst>
                </a:gridCol>
                <a:gridCol w="948385">
                  <a:extLst>
                    <a:ext uri="{9D8B030D-6E8A-4147-A177-3AD203B41FA5}">
                      <a16:colId xmlns:a16="http://schemas.microsoft.com/office/drawing/2014/main" val="1070517745"/>
                    </a:ext>
                  </a:extLst>
                </a:gridCol>
                <a:gridCol w="858674">
                  <a:extLst>
                    <a:ext uri="{9D8B030D-6E8A-4147-A177-3AD203B41FA5}">
                      <a16:colId xmlns:a16="http://schemas.microsoft.com/office/drawing/2014/main" val="635652208"/>
                    </a:ext>
                  </a:extLst>
                </a:gridCol>
                <a:gridCol w="1191890">
                  <a:extLst>
                    <a:ext uri="{9D8B030D-6E8A-4147-A177-3AD203B41FA5}">
                      <a16:colId xmlns:a16="http://schemas.microsoft.com/office/drawing/2014/main" val="520299995"/>
                    </a:ext>
                  </a:extLst>
                </a:gridCol>
                <a:gridCol w="948385">
                  <a:extLst>
                    <a:ext uri="{9D8B030D-6E8A-4147-A177-3AD203B41FA5}">
                      <a16:colId xmlns:a16="http://schemas.microsoft.com/office/drawing/2014/main" val="2433763828"/>
                    </a:ext>
                  </a:extLst>
                </a:gridCol>
                <a:gridCol w="919097">
                  <a:extLst>
                    <a:ext uri="{9D8B030D-6E8A-4147-A177-3AD203B41FA5}">
                      <a16:colId xmlns:a16="http://schemas.microsoft.com/office/drawing/2014/main" val="3882983574"/>
                    </a:ext>
                  </a:extLst>
                </a:gridCol>
                <a:gridCol w="1244205">
                  <a:extLst>
                    <a:ext uri="{9D8B030D-6E8A-4147-A177-3AD203B41FA5}">
                      <a16:colId xmlns:a16="http://schemas.microsoft.com/office/drawing/2014/main" val="1209783207"/>
                    </a:ext>
                  </a:extLst>
                </a:gridCol>
              </a:tblGrid>
              <a:tr h="100247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D. Educación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 Repitencia y Reprobación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2857060"/>
                  </a:ext>
                </a:extLst>
              </a:tr>
              <a:tr h="32308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Leticia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43,27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41,86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49,52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16,62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51,20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68,48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64,96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30,38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60,94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6679729"/>
                  </a:ext>
                </a:extLst>
              </a:tr>
              <a:tr h="2526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Nariño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38,25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40,10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10,22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51,00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68,48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53,67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7,20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66,21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50807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78783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>
            <a:extLst>
              <a:ext uri="{FF2B5EF4-FFF2-40B4-BE49-F238E27FC236}">
                <a16:creationId xmlns:a16="http://schemas.microsoft.com/office/drawing/2014/main" id="{E00E01D5-FBC4-AA69-2C6C-41C225ACFA5B}"/>
              </a:ext>
            </a:extLst>
          </p:cNvPr>
          <p:cNvGrpSpPr/>
          <p:nvPr/>
        </p:nvGrpSpPr>
        <p:grpSpPr>
          <a:xfrm>
            <a:off x="124172" y="498556"/>
            <a:ext cx="3346615" cy="3121048"/>
            <a:chOff x="124172" y="498556"/>
            <a:chExt cx="3346615" cy="3121048"/>
          </a:xfrm>
        </p:grpSpPr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B55767F8-76D5-7082-EAAC-007671715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8362" t="4273" r="36073" b="3626"/>
            <a:stretch/>
          </p:blipFill>
          <p:spPr>
            <a:xfrm>
              <a:off x="124172" y="498556"/>
              <a:ext cx="2038925" cy="3121048"/>
            </a:xfrm>
            <a:prstGeom prst="rect">
              <a:avLst/>
            </a:prstGeom>
          </p:spPr>
        </p:pic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13BABC63-FA10-23E8-1E51-EF3B71EAF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62693" t="30315" r="20179" b="30533"/>
            <a:stretch/>
          </p:blipFill>
          <p:spPr>
            <a:xfrm>
              <a:off x="2163097" y="911462"/>
              <a:ext cx="1307690" cy="1766972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Sucre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Educación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0BDF002-5B50-3433-FDB4-09911137C1FF}"/>
              </a:ext>
            </a:extLst>
          </p:cNvPr>
          <p:cNvSpPr txBox="1"/>
          <p:nvPr/>
        </p:nvSpPr>
        <p:spPr>
          <a:xfrm>
            <a:off x="3583142" y="314516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6DB86D-0DA4-FCDD-C688-9F29A3822C1F}"/>
              </a:ext>
            </a:extLst>
          </p:cNvPr>
          <p:cNvSpPr txBox="1"/>
          <p:nvPr/>
        </p:nvSpPr>
        <p:spPr>
          <a:xfrm>
            <a:off x="5967983" y="314516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18FF38-D467-95C8-6711-64B4BA197F83}"/>
              </a:ext>
            </a:extLst>
          </p:cNvPr>
          <p:cNvSpPr txBox="1"/>
          <p:nvPr/>
        </p:nvSpPr>
        <p:spPr>
          <a:xfrm>
            <a:off x="9003585" y="3145160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4EEB856-55B5-4523-32C4-6FBCE9AE89B3}"/>
              </a:ext>
            </a:extLst>
          </p:cNvPr>
          <p:cNvSpPr txBox="1"/>
          <p:nvPr/>
        </p:nvSpPr>
        <p:spPr>
          <a:xfrm>
            <a:off x="5042276" y="268090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Educación</a:t>
            </a:r>
            <a:endParaRPr lang="es-CO" sz="1200" b="1" dirty="0"/>
          </a:p>
        </p:txBody>
      </p:sp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1746B5EB-FE6C-A1FC-CFAA-C2C87FD660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5115742"/>
              </p:ext>
            </p:extLst>
          </p:nvPr>
        </p:nvGraphicFramePr>
        <p:xfrm>
          <a:off x="124171" y="3620574"/>
          <a:ext cx="11861350" cy="3016201"/>
        </p:xfrm>
        <a:graphic>
          <a:graphicData uri="http://schemas.openxmlformats.org/drawingml/2006/table">
            <a:tbl>
              <a:tblPr/>
              <a:tblGrid>
                <a:gridCol w="1256832">
                  <a:extLst>
                    <a:ext uri="{9D8B030D-6E8A-4147-A177-3AD203B41FA5}">
                      <a16:colId xmlns:a16="http://schemas.microsoft.com/office/drawing/2014/main" val="1337835736"/>
                    </a:ext>
                  </a:extLst>
                </a:gridCol>
                <a:gridCol w="811704">
                  <a:extLst>
                    <a:ext uri="{9D8B030D-6E8A-4147-A177-3AD203B41FA5}">
                      <a16:colId xmlns:a16="http://schemas.microsoft.com/office/drawing/2014/main" val="4009100053"/>
                    </a:ext>
                  </a:extLst>
                </a:gridCol>
                <a:gridCol w="955715">
                  <a:extLst>
                    <a:ext uri="{9D8B030D-6E8A-4147-A177-3AD203B41FA5}">
                      <a16:colId xmlns:a16="http://schemas.microsoft.com/office/drawing/2014/main" val="3170772902"/>
                    </a:ext>
                  </a:extLst>
                </a:gridCol>
                <a:gridCol w="1047360">
                  <a:extLst>
                    <a:ext uri="{9D8B030D-6E8A-4147-A177-3AD203B41FA5}">
                      <a16:colId xmlns:a16="http://schemas.microsoft.com/office/drawing/2014/main" val="3209136218"/>
                    </a:ext>
                  </a:extLst>
                </a:gridCol>
                <a:gridCol w="1165187">
                  <a:extLst>
                    <a:ext uri="{9D8B030D-6E8A-4147-A177-3AD203B41FA5}">
                      <a16:colId xmlns:a16="http://schemas.microsoft.com/office/drawing/2014/main" val="279204328"/>
                    </a:ext>
                  </a:extLst>
                </a:gridCol>
                <a:gridCol w="968808">
                  <a:extLst>
                    <a:ext uri="{9D8B030D-6E8A-4147-A177-3AD203B41FA5}">
                      <a16:colId xmlns:a16="http://schemas.microsoft.com/office/drawing/2014/main" val="141608971"/>
                    </a:ext>
                  </a:extLst>
                </a:gridCol>
                <a:gridCol w="877164">
                  <a:extLst>
                    <a:ext uri="{9D8B030D-6E8A-4147-A177-3AD203B41FA5}">
                      <a16:colId xmlns:a16="http://schemas.microsoft.com/office/drawing/2014/main" val="3111744387"/>
                    </a:ext>
                  </a:extLst>
                </a:gridCol>
                <a:gridCol w="1217556">
                  <a:extLst>
                    <a:ext uri="{9D8B030D-6E8A-4147-A177-3AD203B41FA5}">
                      <a16:colId xmlns:a16="http://schemas.microsoft.com/office/drawing/2014/main" val="1968555545"/>
                    </a:ext>
                  </a:extLst>
                </a:gridCol>
                <a:gridCol w="1102961">
                  <a:extLst>
                    <a:ext uri="{9D8B030D-6E8A-4147-A177-3AD203B41FA5}">
                      <a16:colId xmlns:a16="http://schemas.microsoft.com/office/drawing/2014/main" val="4019309708"/>
                    </a:ext>
                  </a:extLst>
                </a:gridCol>
                <a:gridCol w="1327355">
                  <a:extLst>
                    <a:ext uri="{9D8B030D-6E8A-4147-A177-3AD203B41FA5}">
                      <a16:colId xmlns:a16="http://schemas.microsoft.com/office/drawing/2014/main" val="1390964576"/>
                    </a:ext>
                  </a:extLst>
                </a:gridCol>
                <a:gridCol w="1130708">
                  <a:extLst>
                    <a:ext uri="{9D8B030D-6E8A-4147-A177-3AD203B41FA5}">
                      <a16:colId xmlns:a16="http://schemas.microsoft.com/office/drawing/2014/main" val="3641213345"/>
                    </a:ext>
                  </a:extLst>
                </a:gridCol>
              </a:tblGrid>
              <a:tr h="66826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D. Educación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 Repitencia y Reprobación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7412856"/>
                  </a:ext>
                </a:extLst>
              </a:tr>
              <a:tr h="23479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Roble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48,81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44,87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62,54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7,69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53,20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52,13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67,37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64,36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58,30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773716"/>
                  </a:ext>
                </a:extLst>
              </a:tr>
              <a:tr h="23479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Buenavista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47,89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46,02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58,51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11,53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53,20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52,13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64,31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49,94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64,18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252649"/>
                  </a:ext>
                </a:extLst>
              </a:tr>
              <a:tr h="23479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Morroa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47,60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45,46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58,63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9,66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53,20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52,13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62,10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53,04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62,49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544033"/>
                  </a:ext>
                </a:extLst>
              </a:tr>
              <a:tr h="23479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Coveñas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45,77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45,61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53,82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10,15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53,20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52,13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73,42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47,80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50,05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755191"/>
                  </a:ext>
                </a:extLst>
              </a:tr>
              <a:tr h="23479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Luis de Sincé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45,61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44,09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55,72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5,09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53,20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52,13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63,31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56,19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51,46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2215095"/>
                  </a:ext>
                </a:extLst>
              </a:tr>
              <a:tr h="23479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Galeras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45,56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44,24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55,36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5,60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53,20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52,13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63,28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55,11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51,65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6835890"/>
                  </a:ext>
                </a:extLst>
              </a:tr>
              <a:tr h="23479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Toluviejo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45,41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44,53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54,55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6,56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53,20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52,13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66,64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53,42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49,63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607849"/>
                  </a:ext>
                </a:extLst>
              </a:tr>
              <a:tr h="23479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Pedro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45,19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44,15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54,59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5,28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53,20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52,13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64,46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60,22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44,02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1351"/>
                  </a:ext>
                </a:extLst>
              </a:tr>
              <a:tr h="23479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Marcos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44,44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44,19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52,63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5,43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53,20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52,13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63,73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48,81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50,89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60615"/>
                  </a:ext>
                </a:extLst>
              </a:tr>
              <a:tr h="23479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Sampués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44,42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43,63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53,43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3,56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53,20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52,13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65,22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47,86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53,10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656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37767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>
            <a:extLst>
              <a:ext uri="{FF2B5EF4-FFF2-40B4-BE49-F238E27FC236}">
                <a16:creationId xmlns:a16="http://schemas.microsoft.com/office/drawing/2014/main" id="{900E17D1-8E61-56DC-7715-48D28E950ADD}"/>
              </a:ext>
            </a:extLst>
          </p:cNvPr>
          <p:cNvGrpSpPr/>
          <p:nvPr/>
        </p:nvGrpSpPr>
        <p:grpSpPr>
          <a:xfrm>
            <a:off x="262397" y="739932"/>
            <a:ext cx="3542687" cy="2901302"/>
            <a:chOff x="262397" y="739932"/>
            <a:chExt cx="3542687" cy="2901302"/>
          </a:xfrm>
        </p:grpSpPr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B1E1A4CD-B843-7EDB-8F43-294505620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3544" t="3808" r="37154" b="2074"/>
            <a:stretch/>
          </p:blipFill>
          <p:spPr>
            <a:xfrm>
              <a:off x="262397" y="739932"/>
              <a:ext cx="2049607" cy="2901302"/>
            </a:xfrm>
            <a:prstGeom prst="rect">
              <a:avLst/>
            </a:prstGeom>
          </p:spPr>
        </p:pic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AE613D72-CA17-614F-A811-85497035C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61928" t="30144" r="21250" b="30790"/>
            <a:stretch/>
          </p:blipFill>
          <p:spPr>
            <a:xfrm>
              <a:off x="2517670" y="927194"/>
              <a:ext cx="1287414" cy="1767267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Tolima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Educación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0FA90DA-CAD6-148C-DAA3-C8289B232AA3}"/>
              </a:ext>
            </a:extLst>
          </p:cNvPr>
          <p:cNvSpPr txBox="1"/>
          <p:nvPr/>
        </p:nvSpPr>
        <p:spPr>
          <a:xfrm>
            <a:off x="3592667" y="3364236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F86403E-336C-83D1-73FD-6FB7EAA60F87}"/>
              </a:ext>
            </a:extLst>
          </p:cNvPr>
          <p:cNvSpPr txBox="1"/>
          <p:nvPr/>
        </p:nvSpPr>
        <p:spPr>
          <a:xfrm>
            <a:off x="5967983" y="3364235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569FE62-BE70-3FD2-BA1B-75D35D8E72EA}"/>
              </a:ext>
            </a:extLst>
          </p:cNvPr>
          <p:cNvSpPr txBox="1"/>
          <p:nvPr/>
        </p:nvSpPr>
        <p:spPr>
          <a:xfrm>
            <a:off x="9003585" y="3364235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5DE87F7-B750-CE24-68FE-0F6A387255C1}"/>
              </a:ext>
            </a:extLst>
          </p:cNvPr>
          <p:cNvSpPr txBox="1"/>
          <p:nvPr/>
        </p:nvSpPr>
        <p:spPr>
          <a:xfrm>
            <a:off x="5042276" y="289997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Educación</a:t>
            </a:r>
            <a:endParaRPr lang="es-CO" sz="1200" b="1" dirty="0"/>
          </a:p>
        </p:txBody>
      </p:sp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90C4398B-AC68-A6BF-90FD-EC885DD639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628651"/>
              </p:ext>
            </p:extLst>
          </p:nvPr>
        </p:nvGraphicFramePr>
        <p:xfrm>
          <a:off x="71284" y="3641234"/>
          <a:ext cx="11963400" cy="3074201"/>
        </p:xfrm>
        <a:graphic>
          <a:graphicData uri="http://schemas.openxmlformats.org/drawingml/2006/table">
            <a:tbl>
              <a:tblPr/>
              <a:tblGrid>
                <a:gridCol w="1267645">
                  <a:extLst>
                    <a:ext uri="{9D8B030D-6E8A-4147-A177-3AD203B41FA5}">
                      <a16:colId xmlns:a16="http://schemas.microsoft.com/office/drawing/2014/main" val="3716036292"/>
                    </a:ext>
                  </a:extLst>
                </a:gridCol>
                <a:gridCol w="818688">
                  <a:extLst>
                    <a:ext uri="{9D8B030D-6E8A-4147-A177-3AD203B41FA5}">
                      <a16:colId xmlns:a16="http://schemas.microsoft.com/office/drawing/2014/main" val="2309860738"/>
                    </a:ext>
                  </a:extLst>
                </a:gridCol>
                <a:gridCol w="963938">
                  <a:extLst>
                    <a:ext uri="{9D8B030D-6E8A-4147-A177-3AD203B41FA5}">
                      <a16:colId xmlns:a16="http://schemas.microsoft.com/office/drawing/2014/main" val="123511101"/>
                    </a:ext>
                  </a:extLst>
                </a:gridCol>
                <a:gridCol w="1056371">
                  <a:extLst>
                    <a:ext uri="{9D8B030D-6E8A-4147-A177-3AD203B41FA5}">
                      <a16:colId xmlns:a16="http://schemas.microsoft.com/office/drawing/2014/main" val="2604325753"/>
                    </a:ext>
                  </a:extLst>
                </a:gridCol>
                <a:gridCol w="1175212">
                  <a:extLst>
                    <a:ext uri="{9D8B030D-6E8A-4147-A177-3AD203B41FA5}">
                      <a16:colId xmlns:a16="http://schemas.microsoft.com/office/drawing/2014/main" val="3140986748"/>
                    </a:ext>
                  </a:extLst>
                </a:gridCol>
                <a:gridCol w="977143">
                  <a:extLst>
                    <a:ext uri="{9D8B030D-6E8A-4147-A177-3AD203B41FA5}">
                      <a16:colId xmlns:a16="http://schemas.microsoft.com/office/drawing/2014/main" val="4256300967"/>
                    </a:ext>
                  </a:extLst>
                </a:gridCol>
                <a:gridCol w="884711">
                  <a:extLst>
                    <a:ext uri="{9D8B030D-6E8A-4147-A177-3AD203B41FA5}">
                      <a16:colId xmlns:a16="http://schemas.microsoft.com/office/drawing/2014/main" val="1680696113"/>
                    </a:ext>
                  </a:extLst>
                </a:gridCol>
                <a:gridCol w="1228031">
                  <a:extLst>
                    <a:ext uri="{9D8B030D-6E8A-4147-A177-3AD203B41FA5}">
                      <a16:colId xmlns:a16="http://schemas.microsoft.com/office/drawing/2014/main" val="2752288971"/>
                    </a:ext>
                  </a:extLst>
                </a:gridCol>
                <a:gridCol w="977143">
                  <a:extLst>
                    <a:ext uri="{9D8B030D-6E8A-4147-A177-3AD203B41FA5}">
                      <a16:colId xmlns:a16="http://schemas.microsoft.com/office/drawing/2014/main" val="214501114"/>
                    </a:ext>
                  </a:extLst>
                </a:gridCol>
                <a:gridCol w="1277331">
                  <a:extLst>
                    <a:ext uri="{9D8B030D-6E8A-4147-A177-3AD203B41FA5}">
                      <a16:colId xmlns:a16="http://schemas.microsoft.com/office/drawing/2014/main" val="2207002329"/>
                    </a:ext>
                  </a:extLst>
                </a:gridCol>
                <a:gridCol w="1337187">
                  <a:extLst>
                    <a:ext uri="{9D8B030D-6E8A-4147-A177-3AD203B41FA5}">
                      <a16:colId xmlns:a16="http://schemas.microsoft.com/office/drawing/2014/main" val="3512145494"/>
                    </a:ext>
                  </a:extLst>
                </a:gridCol>
              </a:tblGrid>
              <a:tr h="68111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D. Educación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 Repitencia y Reprobación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8158165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Murillo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35,56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19,89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63,98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18,76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21,87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65,19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51,65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74,69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59,43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5260856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Ibagué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33,03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52,93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29,31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21,87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65,19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41,96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61,51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49,83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59431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Suárez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31,04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18,68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54,50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14,71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21,87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65,19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66,26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48,91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54,21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75907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Villahermosa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30,98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17,96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55,45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12,32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21,87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65,19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60,06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62,90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45,69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2033417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Líbano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30,88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17,39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56,04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10,41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21,87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65,19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66,77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56,35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50,35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711573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Alvarado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30,77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20,30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51,41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20,12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21,87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65,19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59,49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50,62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48,14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8695751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Herveo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30,64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17,19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55,73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9,77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21,87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65,19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58,35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61,10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49,04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3210740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Fresno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29,76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16,28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54,90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6,72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21,87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65,19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64,73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56,52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48,36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7040815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Luís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29,71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18,09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52,06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12,76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21,87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65,19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64,62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48,59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49,26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739682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Santa Isabel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29,51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17,54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52,40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10,91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21,87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65,19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62,36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45,37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54,45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8706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09179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91795C02-55F3-3C9D-789B-29B4A5643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8344" t="23799" b="27169"/>
          <a:stretch/>
        </p:blipFill>
        <p:spPr>
          <a:xfrm>
            <a:off x="477464" y="708301"/>
            <a:ext cx="3292062" cy="2290537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Valle del Cauca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Educación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75C3A81-3E82-DF4C-6140-08DCC56FD398}"/>
              </a:ext>
            </a:extLst>
          </p:cNvPr>
          <p:cNvSpPr txBox="1"/>
          <p:nvPr/>
        </p:nvSpPr>
        <p:spPr>
          <a:xfrm>
            <a:off x="3649817" y="289751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4ADD88D-00E1-7171-D37B-11F353AAFCA3}"/>
              </a:ext>
            </a:extLst>
          </p:cNvPr>
          <p:cNvSpPr txBox="1"/>
          <p:nvPr/>
        </p:nvSpPr>
        <p:spPr>
          <a:xfrm>
            <a:off x="5967983" y="289751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3360231-EB9F-CAB3-5634-783E036A0DC9}"/>
              </a:ext>
            </a:extLst>
          </p:cNvPr>
          <p:cNvSpPr txBox="1"/>
          <p:nvPr/>
        </p:nvSpPr>
        <p:spPr>
          <a:xfrm>
            <a:off x="9003585" y="2897510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D4ECAA2-CBF8-6F6D-F928-DD728FB787CA}"/>
              </a:ext>
            </a:extLst>
          </p:cNvPr>
          <p:cNvSpPr txBox="1"/>
          <p:nvPr/>
        </p:nvSpPr>
        <p:spPr>
          <a:xfrm>
            <a:off x="5042276" y="243325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Educación</a:t>
            </a:r>
            <a:endParaRPr lang="es-CO" sz="1200" b="1" dirty="0"/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DFA74AC2-A8AC-3ABF-DC0E-D3C56A00E4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426475"/>
              </p:ext>
            </p:extLst>
          </p:nvPr>
        </p:nvGraphicFramePr>
        <p:xfrm>
          <a:off x="179439" y="3159993"/>
          <a:ext cx="11835580" cy="3525944"/>
        </p:xfrm>
        <a:graphic>
          <a:graphicData uri="http://schemas.openxmlformats.org/drawingml/2006/table">
            <a:tbl>
              <a:tblPr/>
              <a:tblGrid>
                <a:gridCol w="1462548">
                  <a:extLst>
                    <a:ext uri="{9D8B030D-6E8A-4147-A177-3AD203B41FA5}">
                      <a16:colId xmlns:a16="http://schemas.microsoft.com/office/drawing/2014/main" val="3313928857"/>
                    </a:ext>
                  </a:extLst>
                </a:gridCol>
                <a:gridCol w="601494">
                  <a:extLst>
                    <a:ext uri="{9D8B030D-6E8A-4147-A177-3AD203B41FA5}">
                      <a16:colId xmlns:a16="http://schemas.microsoft.com/office/drawing/2014/main" val="987529132"/>
                    </a:ext>
                  </a:extLst>
                </a:gridCol>
                <a:gridCol w="953639">
                  <a:extLst>
                    <a:ext uri="{9D8B030D-6E8A-4147-A177-3AD203B41FA5}">
                      <a16:colId xmlns:a16="http://schemas.microsoft.com/office/drawing/2014/main" val="2904066908"/>
                    </a:ext>
                  </a:extLst>
                </a:gridCol>
                <a:gridCol w="1045085">
                  <a:extLst>
                    <a:ext uri="{9D8B030D-6E8A-4147-A177-3AD203B41FA5}">
                      <a16:colId xmlns:a16="http://schemas.microsoft.com/office/drawing/2014/main" val="1635513895"/>
                    </a:ext>
                  </a:extLst>
                </a:gridCol>
                <a:gridCol w="1162656">
                  <a:extLst>
                    <a:ext uri="{9D8B030D-6E8A-4147-A177-3AD203B41FA5}">
                      <a16:colId xmlns:a16="http://schemas.microsoft.com/office/drawing/2014/main" val="55528815"/>
                    </a:ext>
                  </a:extLst>
                </a:gridCol>
                <a:gridCol w="966703">
                  <a:extLst>
                    <a:ext uri="{9D8B030D-6E8A-4147-A177-3AD203B41FA5}">
                      <a16:colId xmlns:a16="http://schemas.microsoft.com/office/drawing/2014/main" val="1215831766"/>
                    </a:ext>
                  </a:extLst>
                </a:gridCol>
                <a:gridCol w="875258">
                  <a:extLst>
                    <a:ext uri="{9D8B030D-6E8A-4147-A177-3AD203B41FA5}">
                      <a16:colId xmlns:a16="http://schemas.microsoft.com/office/drawing/2014/main" val="3960078559"/>
                    </a:ext>
                  </a:extLst>
                </a:gridCol>
                <a:gridCol w="1214911">
                  <a:extLst>
                    <a:ext uri="{9D8B030D-6E8A-4147-A177-3AD203B41FA5}">
                      <a16:colId xmlns:a16="http://schemas.microsoft.com/office/drawing/2014/main" val="43769338"/>
                    </a:ext>
                  </a:extLst>
                </a:gridCol>
                <a:gridCol w="1114886">
                  <a:extLst>
                    <a:ext uri="{9D8B030D-6E8A-4147-A177-3AD203B41FA5}">
                      <a16:colId xmlns:a16="http://schemas.microsoft.com/office/drawing/2014/main" val="288354642"/>
                    </a:ext>
                  </a:extLst>
                </a:gridCol>
                <a:gridCol w="1130710">
                  <a:extLst>
                    <a:ext uri="{9D8B030D-6E8A-4147-A177-3AD203B41FA5}">
                      <a16:colId xmlns:a16="http://schemas.microsoft.com/office/drawing/2014/main" val="3716836523"/>
                    </a:ext>
                  </a:extLst>
                </a:gridCol>
                <a:gridCol w="1307690">
                  <a:extLst>
                    <a:ext uri="{9D8B030D-6E8A-4147-A177-3AD203B41FA5}">
                      <a16:colId xmlns:a16="http://schemas.microsoft.com/office/drawing/2014/main" val="2807527202"/>
                    </a:ext>
                  </a:extLst>
                </a:gridCol>
              </a:tblGrid>
              <a:tr h="76364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D. Educación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 Repitencia y Reprobación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355186"/>
                  </a:ext>
                </a:extLst>
              </a:tr>
              <a:tr h="34751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Guadalajara de Buga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31,46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14,61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60,50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13,57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18,85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70,46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59,19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64,52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57,14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2173118"/>
                  </a:ext>
                </a:extLst>
              </a:tr>
              <a:tr h="26830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Bolívar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31,00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13,72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60,70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15,39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17,05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70,46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54,94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59,17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65,10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8720"/>
                  </a:ext>
                </a:extLst>
              </a:tr>
              <a:tr h="26830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Dovio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30,89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11,07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64,39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6,55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17,05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70,46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65,79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56,63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71,44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6803283"/>
                  </a:ext>
                </a:extLst>
              </a:tr>
              <a:tr h="26830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Santiago de Cali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30,54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16,27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55,71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23,90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17,05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70,46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61,73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58,32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50,08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641649"/>
                  </a:ext>
                </a:extLst>
              </a:tr>
              <a:tr h="26830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Palmira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30,30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12,01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61,49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7,56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17,85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70,46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61,84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64,00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58,80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4896799"/>
                  </a:ext>
                </a:extLst>
              </a:tr>
              <a:tr h="26830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Sevilla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29,89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13,30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58,52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9,20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18,85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70,46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54,03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59,86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59,43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88526"/>
                  </a:ext>
                </a:extLst>
              </a:tr>
              <a:tr h="26830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Jamundí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29,71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13,06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58,46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5,19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20,05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70,46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62,68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59,38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55,42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296322"/>
                  </a:ext>
                </a:extLst>
              </a:tr>
              <a:tr h="26830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Tuluá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29,62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14,35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56,28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9,50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20,05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70,46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54,84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58,53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54,75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2197129"/>
                  </a:ext>
                </a:extLst>
              </a:tr>
              <a:tr h="26830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Yumbo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29,55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12,30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59,18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10,65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17,05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70,46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72,79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52,18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59,37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3122888"/>
                  </a:ext>
                </a:extLst>
              </a:tr>
              <a:tr h="26830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Ginebra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28,43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12,20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56,55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8,72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17,65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70,46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59,65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61,52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50,03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50813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26480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3C963F62-F078-BD3F-962A-2EC0C906A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803" t="2462" r="14836"/>
          <a:stretch/>
        </p:blipFill>
        <p:spPr>
          <a:xfrm>
            <a:off x="208545" y="781581"/>
            <a:ext cx="4266580" cy="3706914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Vaupés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Educación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99B9466-A17E-5675-4B14-69AC51A62652}"/>
              </a:ext>
            </a:extLst>
          </p:cNvPr>
          <p:cNvSpPr txBox="1"/>
          <p:nvPr/>
        </p:nvSpPr>
        <p:spPr>
          <a:xfrm>
            <a:off x="3692794" y="4544843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C2C3006-7093-DF8F-717F-C9D4311B332A}"/>
              </a:ext>
            </a:extLst>
          </p:cNvPr>
          <p:cNvSpPr txBox="1"/>
          <p:nvPr/>
        </p:nvSpPr>
        <p:spPr>
          <a:xfrm>
            <a:off x="5987033" y="4544843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57F3ADF-8C1C-0885-E855-1D52C108A5A5}"/>
              </a:ext>
            </a:extLst>
          </p:cNvPr>
          <p:cNvSpPr txBox="1"/>
          <p:nvPr/>
        </p:nvSpPr>
        <p:spPr>
          <a:xfrm>
            <a:off x="9003585" y="4530144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9E77BD2-D7D3-F96D-8CB5-E928003371EB}"/>
              </a:ext>
            </a:extLst>
          </p:cNvPr>
          <p:cNvSpPr txBox="1"/>
          <p:nvPr/>
        </p:nvSpPr>
        <p:spPr>
          <a:xfrm>
            <a:off x="5442283" y="399854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1" dirty="0">
                <a:latin typeface="Verdana"/>
                <a:ea typeface="Verdana"/>
              </a:rPr>
              <a:t>Radar de Educación por municipios</a:t>
            </a: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6AE4BB31-7EBD-ED21-EA26-654A63FDFB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396411"/>
              </p:ext>
            </p:extLst>
          </p:nvPr>
        </p:nvGraphicFramePr>
        <p:xfrm>
          <a:off x="208545" y="4924472"/>
          <a:ext cx="11590164" cy="1631170"/>
        </p:xfrm>
        <a:graphic>
          <a:graphicData uri="http://schemas.openxmlformats.org/drawingml/2006/table">
            <a:tbl>
              <a:tblPr/>
              <a:tblGrid>
                <a:gridCol w="1228097">
                  <a:extLst>
                    <a:ext uri="{9D8B030D-6E8A-4147-A177-3AD203B41FA5}">
                      <a16:colId xmlns:a16="http://schemas.microsoft.com/office/drawing/2014/main" val="1639168842"/>
                    </a:ext>
                  </a:extLst>
                </a:gridCol>
                <a:gridCol w="793146">
                  <a:extLst>
                    <a:ext uri="{9D8B030D-6E8A-4147-A177-3AD203B41FA5}">
                      <a16:colId xmlns:a16="http://schemas.microsoft.com/office/drawing/2014/main" val="3893616822"/>
                    </a:ext>
                  </a:extLst>
                </a:gridCol>
                <a:gridCol w="933865">
                  <a:extLst>
                    <a:ext uri="{9D8B030D-6E8A-4147-A177-3AD203B41FA5}">
                      <a16:colId xmlns:a16="http://schemas.microsoft.com/office/drawing/2014/main" val="637054086"/>
                    </a:ext>
                  </a:extLst>
                </a:gridCol>
                <a:gridCol w="1023414">
                  <a:extLst>
                    <a:ext uri="{9D8B030D-6E8A-4147-A177-3AD203B41FA5}">
                      <a16:colId xmlns:a16="http://schemas.microsoft.com/office/drawing/2014/main" val="1350753302"/>
                    </a:ext>
                  </a:extLst>
                </a:gridCol>
                <a:gridCol w="1138548">
                  <a:extLst>
                    <a:ext uri="{9D8B030D-6E8A-4147-A177-3AD203B41FA5}">
                      <a16:colId xmlns:a16="http://schemas.microsoft.com/office/drawing/2014/main" val="3435617609"/>
                    </a:ext>
                  </a:extLst>
                </a:gridCol>
                <a:gridCol w="946658">
                  <a:extLst>
                    <a:ext uri="{9D8B030D-6E8A-4147-A177-3AD203B41FA5}">
                      <a16:colId xmlns:a16="http://schemas.microsoft.com/office/drawing/2014/main" val="3076821310"/>
                    </a:ext>
                  </a:extLst>
                </a:gridCol>
                <a:gridCol w="857110">
                  <a:extLst>
                    <a:ext uri="{9D8B030D-6E8A-4147-A177-3AD203B41FA5}">
                      <a16:colId xmlns:a16="http://schemas.microsoft.com/office/drawing/2014/main" val="3298184455"/>
                    </a:ext>
                  </a:extLst>
                </a:gridCol>
                <a:gridCol w="1189719">
                  <a:extLst>
                    <a:ext uri="{9D8B030D-6E8A-4147-A177-3AD203B41FA5}">
                      <a16:colId xmlns:a16="http://schemas.microsoft.com/office/drawing/2014/main" val="2632403365"/>
                    </a:ext>
                  </a:extLst>
                </a:gridCol>
                <a:gridCol w="946658">
                  <a:extLst>
                    <a:ext uri="{9D8B030D-6E8A-4147-A177-3AD203B41FA5}">
                      <a16:colId xmlns:a16="http://schemas.microsoft.com/office/drawing/2014/main" val="4071135125"/>
                    </a:ext>
                  </a:extLst>
                </a:gridCol>
                <a:gridCol w="1048999">
                  <a:extLst>
                    <a:ext uri="{9D8B030D-6E8A-4147-A177-3AD203B41FA5}">
                      <a16:colId xmlns:a16="http://schemas.microsoft.com/office/drawing/2014/main" val="718418172"/>
                    </a:ext>
                  </a:extLst>
                </a:gridCol>
                <a:gridCol w="1483950">
                  <a:extLst>
                    <a:ext uri="{9D8B030D-6E8A-4147-A177-3AD203B41FA5}">
                      <a16:colId xmlns:a16="http://schemas.microsoft.com/office/drawing/2014/main" val="937227749"/>
                    </a:ext>
                  </a:extLst>
                </a:gridCol>
              </a:tblGrid>
              <a:tr h="79412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D. Educación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 Repitencia y Reprobación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8414370"/>
                  </a:ext>
                </a:extLst>
              </a:tr>
              <a:tr h="27901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Taraira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51,05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44,65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66,30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5,16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56,90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61,88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48,42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9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7666753"/>
                  </a:ext>
                </a:extLst>
              </a:tr>
              <a:tr h="27901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Carurú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50,36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44,96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64,10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7,82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56,30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61,88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52,24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58,02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313474"/>
                  </a:ext>
                </a:extLst>
              </a:tr>
              <a:tr h="27901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Mitú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45,76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46,28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50,64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12,21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56,30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61,88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52,62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29,87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70,42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22896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77639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B2B2900B-1112-7AE1-41D8-FDD2C412C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979" t="2978" r="11687" b="3537"/>
          <a:stretch/>
        </p:blipFill>
        <p:spPr>
          <a:xfrm>
            <a:off x="197855" y="701227"/>
            <a:ext cx="4714876" cy="3552825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Vichada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Educación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F4D4652-E371-C7B2-DFF0-A67F8B4F7736}"/>
              </a:ext>
            </a:extLst>
          </p:cNvPr>
          <p:cNvSpPr txBox="1"/>
          <p:nvPr/>
        </p:nvSpPr>
        <p:spPr>
          <a:xfrm>
            <a:off x="3573617" y="3839283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8C89FFE-79EB-74E3-A35C-D16C51781C76}"/>
              </a:ext>
            </a:extLst>
          </p:cNvPr>
          <p:cNvSpPr txBox="1"/>
          <p:nvPr/>
        </p:nvSpPr>
        <p:spPr>
          <a:xfrm>
            <a:off x="5967983" y="3831668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6A67A2D-7EDE-326B-9DBE-FDFF67D1202C}"/>
              </a:ext>
            </a:extLst>
          </p:cNvPr>
          <p:cNvSpPr txBox="1"/>
          <p:nvPr/>
        </p:nvSpPr>
        <p:spPr>
          <a:xfrm>
            <a:off x="9003585" y="3839283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EBD13FB-C8C1-982A-48FF-904CC978EC6A}"/>
              </a:ext>
            </a:extLst>
          </p:cNvPr>
          <p:cNvSpPr txBox="1"/>
          <p:nvPr/>
        </p:nvSpPr>
        <p:spPr>
          <a:xfrm>
            <a:off x="5042276" y="337819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Educación</a:t>
            </a:r>
            <a:endParaRPr lang="es-CO" sz="1200" b="1" dirty="0"/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BCDDA066-3063-5ACD-3BB0-D5DE4B56F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4450480"/>
              </p:ext>
            </p:extLst>
          </p:nvPr>
        </p:nvGraphicFramePr>
        <p:xfrm>
          <a:off x="317091" y="4463536"/>
          <a:ext cx="11442290" cy="1947096"/>
        </p:xfrm>
        <a:graphic>
          <a:graphicData uri="http://schemas.openxmlformats.org/drawingml/2006/table">
            <a:tbl>
              <a:tblPr/>
              <a:tblGrid>
                <a:gridCol w="1212428">
                  <a:extLst>
                    <a:ext uri="{9D8B030D-6E8A-4147-A177-3AD203B41FA5}">
                      <a16:colId xmlns:a16="http://schemas.microsoft.com/office/drawing/2014/main" val="3070836097"/>
                    </a:ext>
                  </a:extLst>
                </a:gridCol>
                <a:gridCol w="783027">
                  <a:extLst>
                    <a:ext uri="{9D8B030D-6E8A-4147-A177-3AD203B41FA5}">
                      <a16:colId xmlns:a16="http://schemas.microsoft.com/office/drawing/2014/main" val="449573593"/>
                    </a:ext>
                  </a:extLst>
                </a:gridCol>
                <a:gridCol w="921950">
                  <a:extLst>
                    <a:ext uri="{9D8B030D-6E8A-4147-A177-3AD203B41FA5}">
                      <a16:colId xmlns:a16="http://schemas.microsoft.com/office/drawing/2014/main" val="4235547795"/>
                    </a:ext>
                  </a:extLst>
                </a:gridCol>
                <a:gridCol w="1010357">
                  <a:extLst>
                    <a:ext uri="{9D8B030D-6E8A-4147-A177-3AD203B41FA5}">
                      <a16:colId xmlns:a16="http://schemas.microsoft.com/office/drawing/2014/main" val="2168991528"/>
                    </a:ext>
                  </a:extLst>
                </a:gridCol>
                <a:gridCol w="1124021">
                  <a:extLst>
                    <a:ext uri="{9D8B030D-6E8A-4147-A177-3AD203B41FA5}">
                      <a16:colId xmlns:a16="http://schemas.microsoft.com/office/drawing/2014/main" val="3250361213"/>
                    </a:ext>
                  </a:extLst>
                </a:gridCol>
                <a:gridCol w="934580">
                  <a:extLst>
                    <a:ext uri="{9D8B030D-6E8A-4147-A177-3AD203B41FA5}">
                      <a16:colId xmlns:a16="http://schemas.microsoft.com/office/drawing/2014/main" val="3586391348"/>
                    </a:ext>
                  </a:extLst>
                </a:gridCol>
                <a:gridCol w="846174">
                  <a:extLst>
                    <a:ext uri="{9D8B030D-6E8A-4147-A177-3AD203B41FA5}">
                      <a16:colId xmlns:a16="http://schemas.microsoft.com/office/drawing/2014/main" val="486690979"/>
                    </a:ext>
                  </a:extLst>
                </a:gridCol>
                <a:gridCol w="1174540">
                  <a:extLst>
                    <a:ext uri="{9D8B030D-6E8A-4147-A177-3AD203B41FA5}">
                      <a16:colId xmlns:a16="http://schemas.microsoft.com/office/drawing/2014/main" val="212875283"/>
                    </a:ext>
                  </a:extLst>
                </a:gridCol>
                <a:gridCol w="934580">
                  <a:extLst>
                    <a:ext uri="{9D8B030D-6E8A-4147-A177-3AD203B41FA5}">
                      <a16:colId xmlns:a16="http://schemas.microsoft.com/office/drawing/2014/main" val="545890761"/>
                    </a:ext>
                  </a:extLst>
                </a:gridCol>
                <a:gridCol w="1035616">
                  <a:extLst>
                    <a:ext uri="{9D8B030D-6E8A-4147-A177-3AD203B41FA5}">
                      <a16:colId xmlns:a16="http://schemas.microsoft.com/office/drawing/2014/main" val="3581621013"/>
                    </a:ext>
                  </a:extLst>
                </a:gridCol>
                <a:gridCol w="1465017">
                  <a:extLst>
                    <a:ext uri="{9D8B030D-6E8A-4147-A177-3AD203B41FA5}">
                      <a16:colId xmlns:a16="http://schemas.microsoft.com/office/drawing/2014/main" val="3845433176"/>
                    </a:ext>
                  </a:extLst>
                </a:gridCol>
              </a:tblGrid>
              <a:tr h="80946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D. Educación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 Repitencia y Reprobación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1948331"/>
                  </a:ext>
                </a:extLst>
              </a:tr>
              <a:tr h="28440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Carreño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66,26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69,61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66,55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28,00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80,00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63,36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90,10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45,03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76,30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140931"/>
                  </a:ext>
                </a:extLst>
              </a:tr>
              <a:tr h="28440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Primavera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60,59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66,69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56,76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9,20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83,40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5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63,36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66,42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46,39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62,31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851731"/>
                  </a:ext>
                </a:extLst>
              </a:tr>
              <a:tr h="28440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Santa Rosalía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58,56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63,01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57,21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5,99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80,00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63,36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63,65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60,91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50,28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439010"/>
                  </a:ext>
                </a:extLst>
              </a:tr>
              <a:tr h="28440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Cumaribo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51,09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64,73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35,95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1,60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83,80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5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63,36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6,48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16,82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69,83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76643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26855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0BDF9CF-D207-1677-C41E-DD5890FF14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028"/>
          <a:stretch/>
        </p:blipFill>
        <p:spPr>
          <a:xfrm>
            <a:off x="9661" y="-1788"/>
            <a:ext cx="13073676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CCE9036-6CAC-24CC-9BEE-174C37A134F1}"/>
              </a:ext>
            </a:extLst>
          </p:cNvPr>
          <p:cNvSpPr txBox="1"/>
          <p:nvPr/>
        </p:nvSpPr>
        <p:spPr>
          <a:xfrm>
            <a:off x="784907" y="1667051"/>
            <a:ext cx="4270517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MX" sz="6000" b="1" dirty="0">
                <a:solidFill>
                  <a:srgbClr val="F8B017"/>
                </a:solidFill>
                <a:latin typeface="Verdana"/>
                <a:ea typeface="Verdana"/>
                <a:cs typeface="Helvetica"/>
              </a:rPr>
              <a:t>Gracias!</a:t>
            </a:r>
          </a:p>
        </p:txBody>
      </p:sp>
    </p:spTree>
    <p:extLst>
      <p:ext uri="{BB962C8B-B14F-4D97-AF65-F5344CB8AC3E}">
        <p14:creationId xmlns:p14="http://schemas.microsoft.com/office/powerpoint/2010/main" val="3843219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71572086-9A0B-8CBB-D4ED-73642DA04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053" t="5805" r="15118" b="3289"/>
          <a:stretch/>
        </p:blipFill>
        <p:spPr>
          <a:xfrm>
            <a:off x="274826" y="592445"/>
            <a:ext cx="4296697" cy="3454905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Antioquia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Educación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37391B7-24EE-0FC7-9ACB-58F39D137B73}"/>
              </a:ext>
            </a:extLst>
          </p:cNvPr>
          <p:cNvSpPr txBox="1"/>
          <p:nvPr/>
        </p:nvSpPr>
        <p:spPr>
          <a:xfrm>
            <a:off x="3525949" y="3770352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5237E06-1410-22BB-45D6-9F42DE1D82D0}"/>
              </a:ext>
            </a:extLst>
          </p:cNvPr>
          <p:cNvSpPr txBox="1"/>
          <p:nvPr/>
        </p:nvSpPr>
        <p:spPr>
          <a:xfrm>
            <a:off x="6120340" y="3770351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F0A5B5A-AC61-6496-67B9-C0884F0877EE}"/>
              </a:ext>
            </a:extLst>
          </p:cNvPr>
          <p:cNvSpPr txBox="1"/>
          <p:nvPr/>
        </p:nvSpPr>
        <p:spPr>
          <a:xfrm>
            <a:off x="9155942" y="3770351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81C792B-F02C-62EC-F3F6-87D7FF59A6AB}"/>
              </a:ext>
            </a:extLst>
          </p:cNvPr>
          <p:cNvSpPr txBox="1"/>
          <p:nvPr/>
        </p:nvSpPr>
        <p:spPr>
          <a:xfrm>
            <a:off x="5413708" y="3354852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Educación</a:t>
            </a:r>
            <a:endParaRPr lang="es-CO" sz="1200" b="1" dirty="0"/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07043E97-25F1-9D14-F50B-0854FF1A34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2844890"/>
              </p:ext>
            </p:extLst>
          </p:nvPr>
        </p:nvGraphicFramePr>
        <p:xfrm>
          <a:off x="186813" y="4185850"/>
          <a:ext cx="11661059" cy="2578740"/>
        </p:xfrm>
        <a:graphic>
          <a:graphicData uri="http://schemas.openxmlformats.org/drawingml/2006/table">
            <a:tbl>
              <a:tblPr/>
              <a:tblGrid>
                <a:gridCol w="1489672">
                  <a:extLst>
                    <a:ext uri="{9D8B030D-6E8A-4147-A177-3AD203B41FA5}">
                      <a16:colId xmlns:a16="http://schemas.microsoft.com/office/drawing/2014/main" val="4121244724"/>
                    </a:ext>
                  </a:extLst>
                </a:gridCol>
                <a:gridCol w="543935">
                  <a:extLst>
                    <a:ext uri="{9D8B030D-6E8A-4147-A177-3AD203B41FA5}">
                      <a16:colId xmlns:a16="http://schemas.microsoft.com/office/drawing/2014/main" val="1505496188"/>
                    </a:ext>
                  </a:extLst>
                </a:gridCol>
                <a:gridCol w="939577">
                  <a:extLst>
                    <a:ext uri="{9D8B030D-6E8A-4147-A177-3AD203B41FA5}">
                      <a16:colId xmlns:a16="http://schemas.microsoft.com/office/drawing/2014/main" val="1422338068"/>
                    </a:ext>
                  </a:extLst>
                </a:gridCol>
                <a:gridCol w="1029674">
                  <a:extLst>
                    <a:ext uri="{9D8B030D-6E8A-4147-A177-3AD203B41FA5}">
                      <a16:colId xmlns:a16="http://schemas.microsoft.com/office/drawing/2014/main" val="881695580"/>
                    </a:ext>
                  </a:extLst>
                </a:gridCol>
                <a:gridCol w="1145511">
                  <a:extLst>
                    <a:ext uri="{9D8B030D-6E8A-4147-A177-3AD203B41FA5}">
                      <a16:colId xmlns:a16="http://schemas.microsoft.com/office/drawing/2014/main" val="911081092"/>
                    </a:ext>
                  </a:extLst>
                </a:gridCol>
                <a:gridCol w="952449">
                  <a:extLst>
                    <a:ext uri="{9D8B030D-6E8A-4147-A177-3AD203B41FA5}">
                      <a16:colId xmlns:a16="http://schemas.microsoft.com/office/drawing/2014/main" val="3233167760"/>
                    </a:ext>
                  </a:extLst>
                </a:gridCol>
                <a:gridCol w="862352">
                  <a:extLst>
                    <a:ext uri="{9D8B030D-6E8A-4147-A177-3AD203B41FA5}">
                      <a16:colId xmlns:a16="http://schemas.microsoft.com/office/drawing/2014/main" val="1632082529"/>
                    </a:ext>
                  </a:extLst>
                </a:gridCol>
                <a:gridCol w="1196997">
                  <a:extLst>
                    <a:ext uri="{9D8B030D-6E8A-4147-A177-3AD203B41FA5}">
                      <a16:colId xmlns:a16="http://schemas.microsoft.com/office/drawing/2014/main" val="3375015044"/>
                    </a:ext>
                  </a:extLst>
                </a:gridCol>
                <a:gridCol w="952449">
                  <a:extLst>
                    <a:ext uri="{9D8B030D-6E8A-4147-A177-3AD203B41FA5}">
                      <a16:colId xmlns:a16="http://schemas.microsoft.com/office/drawing/2014/main" val="1079450401"/>
                    </a:ext>
                  </a:extLst>
                </a:gridCol>
                <a:gridCol w="1055416">
                  <a:extLst>
                    <a:ext uri="{9D8B030D-6E8A-4147-A177-3AD203B41FA5}">
                      <a16:colId xmlns:a16="http://schemas.microsoft.com/office/drawing/2014/main" val="17507568"/>
                    </a:ext>
                  </a:extLst>
                </a:gridCol>
                <a:gridCol w="1493027">
                  <a:extLst>
                    <a:ext uri="{9D8B030D-6E8A-4147-A177-3AD203B41FA5}">
                      <a16:colId xmlns:a16="http://schemas.microsoft.com/office/drawing/2014/main" val="829144328"/>
                    </a:ext>
                  </a:extLst>
                </a:gridCol>
              </a:tblGrid>
              <a:tr h="57481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D. Educación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 Repitencia y Reprobación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1593311"/>
                  </a:ext>
                </a:extLst>
              </a:tr>
              <a:tr h="19640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Francisco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32,82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13,42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66,68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4,00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19,54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65,87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60,69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58,11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78,26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335294"/>
                  </a:ext>
                </a:extLst>
              </a:tr>
              <a:tr h="19640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Medellín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32,13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20,49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54,36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27,55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19,54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65,87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66,87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52,63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49,82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224570"/>
                  </a:ext>
                </a:extLst>
              </a:tr>
              <a:tr h="19640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Envigado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32,00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14,42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63,13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7,33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19,54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65,87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69,44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70,71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52,40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992090"/>
                  </a:ext>
                </a:extLst>
              </a:tr>
              <a:tr h="19640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Sabaneta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31,59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14,76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61,61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8,46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19,54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65,87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72,75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64,57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53,08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489423"/>
                  </a:ext>
                </a:extLst>
              </a:tr>
              <a:tr h="19640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Retiro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31,14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13,85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61,85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5,42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19,54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65,87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79,22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56,05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58,96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841688"/>
                  </a:ext>
                </a:extLst>
              </a:tr>
              <a:tr h="23624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Carmen de Viboral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30,96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13,71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61,61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4,94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19,54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65,87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68,12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67,13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52,84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057923"/>
                  </a:ext>
                </a:extLst>
              </a:tr>
              <a:tr h="19640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Guatapé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30,64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15,64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57,91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11,38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19,54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65,87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73,99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59,88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47,90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530517"/>
                  </a:ext>
                </a:extLst>
              </a:tr>
              <a:tr h="19640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Pintada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30,54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17,63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54,68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18,03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19,54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65,87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60,62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44,98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61,40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653325"/>
                  </a:ext>
                </a:extLst>
              </a:tr>
              <a:tr h="19640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Guarne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30,36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13,91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59,82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5,61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19,54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65,87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66,70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59,40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56,80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896933"/>
                  </a:ext>
                </a:extLst>
              </a:tr>
              <a:tr h="19640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Maceo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30,22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14,55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58,48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7,76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19,54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65,87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68,16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59,22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52,91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5939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3251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D15220E6-41B3-B177-55A7-DE6F5B82F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518" t="21838" b="23380"/>
          <a:stretch/>
        </p:blipFill>
        <p:spPr>
          <a:xfrm>
            <a:off x="88491" y="857016"/>
            <a:ext cx="6203233" cy="2081981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Arauca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Educación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1B06711-4DAD-3016-5573-B41BEE58750E}"/>
              </a:ext>
            </a:extLst>
          </p:cNvPr>
          <p:cNvSpPr txBox="1"/>
          <p:nvPr/>
        </p:nvSpPr>
        <p:spPr>
          <a:xfrm>
            <a:off x="3525949" y="3217902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A5FF617-217C-A2A5-B05F-B99EEC86E024}"/>
              </a:ext>
            </a:extLst>
          </p:cNvPr>
          <p:cNvSpPr txBox="1"/>
          <p:nvPr/>
        </p:nvSpPr>
        <p:spPr>
          <a:xfrm>
            <a:off x="6120340" y="3217901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37C825D-4D9D-C3FB-25B3-4CF53977CF45}"/>
              </a:ext>
            </a:extLst>
          </p:cNvPr>
          <p:cNvSpPr txBox="1"/>
          <p:nvPr/>
        </p:nvSpPr>
        <p:spPr>
          <a:xfrm>
            <a:off x="9155942" y="3217901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4914B59-3974-068A-CE5A-6D43559F2AEA}"/>
              </a:ext>
            </a:extLst>
          </p:cNvPr>
          <p:cNvSpPr txBox="1"/>
          <p:nvPr/>
        </p:nvSpPr>
        <p:spPr>
          <a:xfrm>
            <a:off x="5895975" y="2753641"/>
            <a:ext cx="53946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Radar de Educación por municipios</a:t>
            </a:r>
            <a:endParaRPr lang="es-CO" sz="1200" b="1" dirty="0"/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0EAD997C-5B7E-0A01-BD77-831EAD3382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267428"/>
              </p:ext>
            </p:extLst>
          </p:nvPr>
        </p:nvGraphicFramePr>
        <p:xfrm>
          <a:off x="263755" y="3494900"/>
          <a:ext cx="11613613" cy="3112379"/>
        </p:xfrm>
        <a:graphic>
          <a:graphicData uri="http://schemas.openxmlformats.org/drawingml/2006/table">
            <a:tbl>
              <a:tblPr/>
              <a:tblGrid>
                <a:gridCol w="1230581">
                  <a:extLst>
                    <a:ext uri="{9D8B030D-6E8A-4147-A177-3AD203B41FA5}">
                      <a16:colId xmlns:a16="http://schemas.microsoft.com/office/drawing/2014/main" val="2641806039"/>
                    </a:ext>
                  </a:extLst>
                </a:gridCol>
                <a:gridCol w="794751">
                  <a:extLst>
                    <a:ext uri="{9D8B030D-6E8A-4147-A177-3AD203B41FA5}">
                      <a16:colId xmlns:a16="http://schemas.microsoft.com/office/drawing/2014/main" val="3958101714"/>
                    </a:ext>
                  </a:extLst>
                </a:gridCol>
                <a:gridCol w="935754">
                  <a:extLst>
                    <a:ext uri="{9D8B030D-6E8A-4147-A177-3AD203B41FA5}">
                      <a16:colId xmlns:a16="http://schemas.microsoft.com/office/drawing/2014/main" val="2265270538"/>
                    </a:ext>
                  </a:extLst>
                </a:gridCol>
                <a:gridCol w="1025485">
                  <a:extLst>
                    <a:ext uri="{9D8B030D-6E8A-4147-A177-3AD203B41FA5}">
                      <a16:colId xmlns:a16="http://schemas.microsoft.com/office/drawing/2014/main" val="663382221"/>
                    </a:ext>
                  </a:extLst>
                </a:gridCol>
                <a:gridCol w="1140851">
                  <a:extLst>
                    <a:ext uri="{9D8B030D-6E8A-4147-A177-3AD203B41FA5}">
                      <a16:colId xmlns:a16="http://schemas.microsoft.com/office/drawing/2014/main" val="2960547805"/>
                    </a:ext>
                  </a:extLst>
                </a:gridCol>
                <a:gridCol w="948573">
                  <a:extLst>
                    <a:ext uri="{9D8B030D-6E8A-4147-A177-3AD203B41FA5}">
                      <a16:colId xmlns:a16="http://schemas.microsoft.com/office/drawing/2014/main" val="4172068310"/>
                    </a:ext>
                  </a:extLst>
                </a:gridCol>
                <a:gridCol w="858844">
                  <a:extLst>
                    <a:ext uri="{9D8B030D-6E8A-4147-A177-3AD203B41FA5}">
                      <a16:colId xmlns:a16="http://schemas.microsoft.com/office/drawing/2014/main" val="2102025027"/>
                    </a:ext>
                  </a:extLst>
                </a:gridCol>
                <a:gridCol w="1192126">
                  <a:extLst>
                    <a:ext uri="{9D8B030D-6E8A-4147-A177-3AD203B41FA5}">
                      <a16:colId xmlns:a16="http://schemas.microsoft.com/office/drawing/2014/main" val="4260972970"/>
                    </a:ext>
                  </a:extLst>
                </a:gridCol>
                <a:gridCol w="948573">
                  <a:extLst>
                    <a:ext uri="{9D8B030D-6E8A-4147-A177-3AD203B41FA5}">
                      <a16:colId xmlns:a16="http://schemas.microsoft.com/office/drawing/2014/main" val="2819943509"/>
                    </a:ext>
                  </a:extLst>
                </a:gridCol>
                <a:gridCol w="1051122">
                  <a:extLst>
                    <a:ext uri="{9D8B030D-6E8A-4147-A177-3AD203B41FA5}">
                      <a16:colId xmlns:a16="http://schemas.microsoft.com/office/drawing/2014/main" val="1038658294"/>
                    </a:ext>
                  </a:extLst>
                </a:gridCol>
                <a:gridCol w="1486953">
                  <a:extLst>
                    <a:ext uri="{9D8B030D-6E8A-4147-A177-3AD203B41FA5}">
                      <a16:colId xmlns:a16="http://schemas.microsoft.com/office/drawing/2014/main" val="3121499538"/>
                    </a:ext>
                  </a:extLst>
                </a:gridCol>
              </a:tblGrid>
              <a:tr h="89967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D. Educación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 Repitencia y Reprobación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8806774"/>
                  </a:ext>
                </a:extLst>
              </a:tr>
              <a:tr h="31610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Arauca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40,53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32,25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56,72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27,86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35,52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70,40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67,08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50,67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57,60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4006759"/>
                  </a:ext>
                </a:extLst>
              </a:tr>
              <a:tr h="31610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Saravena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25,80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59,09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6,36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35,52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70,40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65,68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61,23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53,66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4802037"/>
                  </a:ext>
                </a:extLst>
              </a:tr>
              <a:tr h="31610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Tame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37,47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25,34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59,43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4,84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35,52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70,40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71,94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58,96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53,65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516184"/>
                  </a:ext>
                </a:extLst>
              </a:tr>
              <a:tr h="31610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Cravo Norte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36,12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26,02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55,05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7,09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35,52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70,40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62,42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46,86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59,57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0256805"/>
                  </a:ext>
                </a:extLst>
              </a:tr>
              <a:tr h="31610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Arauquita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35,12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25,40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53,48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5,03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35,52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70,40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31,96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54,10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63,64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520623"/>
                  </a:ext>
                </a:extLst>
              </a:tr>
              <a:tr h="31610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Rondón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31,67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28,61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40,02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15,74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35,52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70,40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58,21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45,05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25,90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299801"/>
                  </a:ext>
                </a:extLst>
              </a:tr>
              <a:tr h="31610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Fortul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27,05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24,17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35,14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0,94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35,52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70,40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6,54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59,32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25,26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234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5668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8BABD166-D845-915D-500E-3D22799870AB}"/>
              </a:ext>
            </a:extLst>
          </p:cNvPr>
          <p:cNvGrpSpPr/>
          <p:nvPr/>
        </p:nvGrpSpPr>
        <p:grpSpPr>
          <a:xfrm>
            <a:off x="345585" y="652639"/>
            <a:ext cx="4145377" cy="2842261"/>
            <a:chOff x="345585" y="652639"/>
            <a:chExt cx="4145377" cy="2842261"/>
          </a:xfrm>
        </p:grpSpPr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C099EA9A-1FE1-1D7F-6BAA-7A2AB3633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6498" t="3755" r="30420" b="4143"/>
            <a:stretch/>
          </p:blipFill>
          <p:spPr>
            <a:xfrm>
              <a:off x="345585" y="652639"/>
              <a:ext cx="2771241" cy="2842261"/>
            </a:xfrm>
            <a:prstGeom prst="rect">
              <a:avLst/>
            </a:prstGeom>
          </p:spPr>
        </p:pic>
        <p:pic>
          <p:nvPicPr>
            <p:cNvPr id="15" name="Gráfico 14">
              <a:extLst>
                <a:ext uri="{FF2B5EF4-FFF2-40B4-BE49-F238E27FC236}">
                  <a16:creationId xmlns:a16="http://schemas.microsoft.com/office/drawing/2014/main" id="{02533C13-9D45-3161-11ED-000A32DAC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0398" t="28482" r="14309" b="29535"/>
            <a:stretch/>
          </p:blipFill>
          <p:spPr>
            <a:xfrm>
              <a:off x="3323158" y="1031360"/>
              <a:ext cx="1167804" cy="1895113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Atlántico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Educación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F36835F-A6CF-8C1B-556B-1FBC9DBCE70E}"/>
              </a:ext>
            </a:extLst>
          </p:cNvPr>
          <p:cNvSpPr txBox="1"/>
          <p:nvPr/>
        </p:nvSpPr>
        <p:spPr>
          <a:xfrm>
            <a:off x="3411649" y="3217902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52BE6A1-BEF3-C8BF-BAAB-175E09DB022A}"/>
              </a:ext>
            </a:extLst>
          </p:cNvPr>
          <p:cNvSpPr txBox="1"/>
          <p:nvPr/>
        </p:nvSpPr>
        <p:spPr>
          <a:xfrm>
            <a:off x="6120340" y="3217901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E9C8EB8-A7F8-610A-0973-F2ED501BCB73}"/>
              </a:ext>
            </a:extLst>
          </p:cNvPr>
          <p:cNvSpPr txBox="1"/>
          <p:nvPr/>
        </p:nvSpPr>
        <p:spPr>
          <a:xfrm>
            <a:off x="9155942" y="3217901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E355F54-529F-6085-3143-1254608F7211}"/>
              </a:ext>
            </a:extLst>
          </p:cNvPr>
          <p:cNvSpPr txBox="1"/>
          <p:nvPr/>
        </p:nvSpPr>
        <p:spPr>
          <a:xfrm>
            <a:off x="5194633" y="275364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Educación</a:t>
            </a:r>
            <a:endParaRPr lang="es-CO" sz="1200" b="1" dirty="0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CEF04B2F-108D-5667-4A8E-9FDD8D9B3D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0234811"/>
              </p:ext>
            </p:extLst>
          </p:nvPr>
        </p:nvGraphicFramePr>
        <p:xfrm>
          <a:off x="299769" y="3558710"/>
          <a:ext cx="11723043" cy="3078067"/>
        </p:xfrm>
        <a:graphic>
          <a:graphicData uri="http://schemas.openxmlformats.org/drawingml/2006/table">
            <a:tbl>
              <a:tblPr/>
              <a:tblGrid>
                <a:gridCol w="1381547">
                  <a:extLst>
                    <a:ext uri="{9D8B030D-6E8A-4147-A177-3AD203B41FA5}">
                      <a16:colId xmlns:a16="http://schemas.microsoft.com/office/drawing/2014/main" val="1063471272"/>
                    </a:ext>
                  </a:extLst>
                </a:gridCol>
                <a:gridCol w="662870">
                  <a:extLst>
                    <a:ext uri="{9D8B030D-6E8A-4147-A177-3AD203B41FA5}">
                      <a16:colId xmlns:a16="http://schemas.microsoft.com/office/drawing/2014/main" val="2650529944"/>
                    </a:ext>
                  </a:extLst>
                </a:gridCol>
                <a:gridCol w="944571">
                  <a:extLst>
                    <a:ext uri="{9D8B030D-6E8A-4147-A177-3AD203B41FA5}">
                      <a16:colId xmlns:a16="http://schemas.microsoft.com/office/drawing/2014/main" val="2945751752"/>
                    </a:ext>
                  </a:extLst>
                </a:gridCol>
                <a:gridCol w="1035148">
                  <a:extLst>
                    <a:ext uri="{9D8B030D-6E8A-4147-A177-3AD203B41FA5}">
                      <a16:colId xmlns:a16="http://schemas.microsoft.com/office/drawing/2014/main" val="1235148175"/>
                    </a:ext>
                  </a:extLst>
                </a:gridCol>
                <a:gridCol w="1151601">
                  <a:extLst>
                    <a:ext uri="{9D8B030D-6E8A-4147-A177-3AD203B41FA5}">
                      <a16:colId xmlns:a16="http://schemas.microsoft.com/office/drawing/2014/main" val="957993594"/>
                    </a:ext>
                  </a:extLst>
                </a:gridCol>
                <a:gridCol w="957511">
                  <a:extLst>
                    <a:ext uri="{9D8B030D-6E8A-4147-A177-3AD203B41FA5}">
                      <a16:colId xmlns:a16="http://schemas.microsoft.com/office/drawing/2014/main" val="3659107641"/>
                    </a:ext>
                  </a:extLst>
                </a:gridCol>
                <a:gridCol w="866936">
                  <a:extLst>
                    <a:ext uri="{9D8B030D-6E8A-4147-A177-3AD203B41FA5}">
                      <a16:colId xmlns:a16="http://schemas.microsoft.com/office/drawing/2014/main" val="1603764092"/>
                    </a:ext>
                  </a:extLst>
                </a:gridCol>
                <a:gridCol w="1203359">
                  <a:extLst>
                    <a:ext uri="{9D8B030D-6E8A-4147-A177-3AD203B41FA5}">
                      <a16:colId xmlns:a16="http://schemas.microsoft.com/office/drawing/2014/main" val="77499691"/>
                    </a:ext>
                  </a:extLst>
                </a:gridCol>
                <a:gridCol w="957511">
                  <a:extLst>
                    <a:ext uri="{9D8B030D-6E8A-4147-A177-3AD203B41FA5}">
                      <a16:colId xmlns:a16="http://schemas.microsoft.com/office/drawing/2014/main" val="1286810673"/>
                    </a:ext>
                  </a:extLst>
                </a:gridCol>
                <a:gridCol w="1061026">
                  <a:extLst>
                    <a:ext uri="{9D8B030D-6E8A-4147-A177-3AD203B41FA5}">
                      <a16:colId xmlns:a16="http://schemas.microsoft.com/office/drawing/2014/main" val="2935504836"/>
                    </a:ext>
                  </a:extLst>
                </a:gridCol>
                <a:gridCol w="1500963">
                  <a:extLst>
                    <a:ext uri="{9D8B030D-6E8A-4147-A177-3AD203B41FA5}">
                      <a16:colId xmlns:a16="http://schemas.microsoft.com/office/drawing/2014/main" val="269303437"/>
                    </a:ext>
                  </a:extLst>
                </a:gridCol>
              </a:tblGrid>
              <a:tr h="68196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D. Educación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 Repitencia y Reprobación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8091192"/>
                  </a:ext>
                </a:extLst>
              </a:tr>
              <a:tr h="23961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Colombia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38,96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26,15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62,24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8,73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69,17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88,11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57,28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54,27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5420850"/>
                  </a:ext>
                </a:extLst>
              </a:tr>
              <a:tr h="23961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Barranquilla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37,94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32,11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50,72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28,61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69,17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68,16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56,25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36,48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283888"/>
                  </a:ext>
                </a:extLst>
              </a:tr>
              <a:tr h="23961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Palmar de Varela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34,70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24,95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53,38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4,75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69,17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65,82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53,41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47,12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1038320"/>
                  </a:ext>
                </a:extLst>
              </a:tr>
              <a:tr h="23961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Galapa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24,88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53,44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4,51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69,17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59,42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53,29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50,60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6517"/>
                  </a:ext>
                </a:extLst>
              </a:tr>
              <a:tr h="23961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Sabanagrande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34,15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24,60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52,53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3,58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69,17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68,04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48,69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48,63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6618982"/>
                  </a:ext>
                </a:extLst>
              </a:tr>
              <a:tr h="23961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Campo de la Cruz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34,05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24,62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52,25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3,65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69,17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65,07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40,47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57,62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861592"/>
                  </a:ext>
                </a:extLst>
              </a:tr>
              <a:tr h="23961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Suan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33,98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24,37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52,44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2,81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69,17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62,55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49,28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50,55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692614"/>
                  </a:ext>
                </a:extLst>
              </a:tr>
              <a:tr h="23961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Soledad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33,33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24,92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50,00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4,66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69,17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68,47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50,17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40,60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5188636"/>
                  </a:ext>
                </a:extLst>
              </a:tr>
              <a:tr h="23961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Ponedera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33,32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24,46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50,68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3,10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69,17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61,40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38,28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57,71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245954"/>
                  </a:ext>
                </a:extLst>
              </a:tr>
              <a:tr h="23961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Santa Lucía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33,13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24,01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50,85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1,61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69,17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53,24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53,18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47,33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8770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6616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295F89BD-D161-0ED5-C908-D4F704A3E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976" t="4593" r="26899" b="3644"/>
          <a:stretch/>
        </p:blipFill>
        <p:spPr>
          <a:xfrm>
            <a:off x="205216" y="532608"/>
            <a:ext cx="2706276" cy="3403899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Bolívar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Educación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46DE2D8-7AB5-C832-CA4C-ABA4A0FB1509}"/>
              </a:ext>
            </a:extLst>
          </p:cNvPr>
          <p:cNvSpPr txBox="1"/>
          <p:nvPr/>
        </p:nvSpPr>
        <p:spPr>
          <a:xfrm>
            <a:off x="3611717" y="365951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2767AE9-D371-363E-17DC-593EA3948394}"/>
              </a:ext>
            </a:extLst>
          </p:cNvPr>
          <p:cNvSpPr txBox="1"/>
          <p:nvPr/>
        </p:nvSpPr>
        <p:spPr>
          <a:xfrm>
            <a:off x="6206108" y="365951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6B9691D-420F-837B-A15A-15D606A9344B}"/>
              </a:ext>
            </a:extLst>
          </p:cNvPr>
          <p:cNvSpPr txBox="1"/>
          <p:nvPr/>
        </p:nvSpPr>
        <p:spPr>
          <a:xfrm>
            <a:off x="9241710" y="3659510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3EA0692-6CA9-6EC5-6EE9-DCFAB806623B}"/>
              </a:ext>
            </a:extLst>
          </p:cNvPr>
          <p:cNvSpPr txBox="1"/>
          <p:nvPr/>
        </p:nvSpPr>
        <p:spPr>
          <a:xfrm>
            <a:off x="5280401" y="319525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Educación</a:t>
            </a:r>
            <a:endParaRPr lang="es-CO" sz="1200" b="1" dirty="0"/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B65277FB-3AE4-5CA3-D880-3D8D90BE5A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999046"/>
              </p:ext>
            </p:extLst>
          </p:nvPr>
        </p:nvGraphicFramePr>
        <p:xfrm>
          <a:off x="159544" y="3936505"/>
          <a:ext cx="11827239" cy="2788756"/>
        </p:xfrm>
        <a:graphic>
          <a:graphicData uri="http://schemas.openxmlformats.org/drawingml/2006/table">
            <a:tbl>
              <a:tblPr/>
              <a:tblGrid>
                <a:gridCol w="1492275">
                  <a:extLst>
                    <a:ext uri="{9D8B030D-6E8A-4147-A177-3AD203B41FA5}">
                      <a16:colId xmlns:a16="http://schemas.microsoft.com/office/drawing/2014/main" val="3837094108"/>
                    </a:ext>
                  </a:extLst>
                </a:gridCol>
                <a:gridCol w="570313">
                  <a:extLst>
                    <a:ext uri="{9D8B030D-6E8A-4147-A177-3AD203B41FA5}">
                      <a16:colId xmlns:a16="http://schemas.microsoft.com/office/drawing/2014/main" val="687850526"/>
                    </a:ext>
                  </a:extLst>
                </a:gridCol>
                <a:gridCol w="952967">
                  <a:extLst>
                    <a:ext uri="{9D8B030D-6E8A-4147-A177-3AD203B41FA5}">
                      <a16:colId xmlns:a16="http://schemas.microsoft.com/office/drawing/2014/main" val="2682305221"/>
                    </a:ext>
                  </a:extLst>
                </a:gridCol>
                <a:gridCol w="1044348">
                  <a:extLst>
                    <a:ext uri="{9D8B030D-6E8A-4147-A177-3AD203B41FA5}">
                      <a16:colId xmlns:a16="http://schemas.microsoft.com/office/drawing/2014/main" val="383194456"/>
                    </a:ext>
                  </a:extLst>
                </a:gridCol>
                <a:gridCol w="1161836">
                  <a:extLst>
                    <a:ext uri="{9D8B030D-6E8A-4147-A177-3AD203B41FA5}">
                      <a16:colId xmlns:a16="http://schemas.microsoft.com/office/drawing/2014/main" val="1649879111"/>
                    </a:ext>
                  </a:extLst>
                </a:gridCol>
                <a:gridCol w="966022">
                  <a:extLst>
                    <a:ext uri="{9D8B030D-6E8A-4147-A177-3AD203B41FA5}">
                      <a16:colId xmlns:a16="http://schemas.microsoft.com/office/drawing/2014/main" val="3248751044"/>
                    </a:ext>
                  </a:extLst>
                </a:gridCol>
                <a:gridCol w="874642">
                  <a:extLst>
                    <a:ext uri="{9D8B030D-6E8A-4147-A177-3AD203B41FA5}">
                      <a16:colId xmlns:a16="http://schemas.microsoft.com/office/drawing/2014/main" val="3407685251"/>
                    </a:ext>
                  </a:extLst>
                </a:gridCol>
                <a:gridCol w="1214054">
                  <a:extLst>
                    <a:ext uri="{9D8B030D-6E8A-4147-A177-3AD203B41FA5}">
                      <a16:colId xmlns:a16="http://schemas.microsoft.com/office/drawing/2014/main" val="756847178"/>
                    </a:ext>
                  </a:extLst>
                </a:gridCol>
                <a:gridCol w="966022">
                  <a:extLst>
                    <a:ext uri="{9D8B030D-6E8A-4147-A177-3AD203B41FA5}">
                      <a16:colId xmlns:a16="http://schemas.microsoft.com/office/drawing/2014/main" val="1783222284"/>
                    </a:ext>
                  </a:extLst>
                </a:gridCol>
                <a:gridCol w="1236480">
                  <a:extLst>
                    <a:ext uri="{9D8B030D-6E8A-4147-A177-3AD203B41FA5}">
                      <a16:colId xmlns:a16="http://schemas.microsoft.com/office/drawing/2014/main" val="1424230728"/>
                    </a:ext>
                  </a:extLst>
                </a:gridCol>
                <a:gridCol w="1348280">
                  <a:extLst>
                    <a:ext uri="{9D8B030D-6E8A-4147-A177-3AD203B41FA5}">
                      <a16:colId xmlns:a16="http://schemas.microsoft.com/office/drawing/2014/main" val="1571008003"/>
                    </a:ext>
                  </a:extLst>
                </a:gridCol>
              </a:tblGrid>
              <a:tr h="58974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D. Educación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 Repitencia y Reprobación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8726447"/>
                  </a:ext>
                </a:extLst>
              </a:tr>
              <a:tr h="28562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Cartagena de Indias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39,84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35,72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52,66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24,42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37,15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57,49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73,14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47,72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47,35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623933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Barranco de Loba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38,66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31,36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56,23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3,48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39,55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57,49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67,58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42,54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64,25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0205077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Cantagallo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38,30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32,69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53,35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14,32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37,15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57,49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66,36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50,63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49,56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252886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Turbaco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30,10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55,49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5,69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37,15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57,49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72,12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55,28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47,39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730459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Fernando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37,50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29,48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56,16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3,60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37,15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57,49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52,67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41,48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72,58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171803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Río Viejo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37,48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29,91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55,47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5,06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37,15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57,49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59,42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35,90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73,06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574208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Simití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37,14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30,85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53,21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8,17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37,15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57,49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60,54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58,71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44,04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15079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Guamo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36,51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30,14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52,69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5,83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37,15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57,49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61,54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48,06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52,89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840701"/>
                  </a:ext>
                </a:extLst>
              </a:tr>
              <a:tr h="25572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Carmen de Bolívar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36,12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30,56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51,09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7,22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37,15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57,49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68,66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37,95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55,43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320097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Hatillo de Loba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36,07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30,05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51,74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5,50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37,15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57,49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66,17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35,01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61,25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931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8505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DEFDAEF8-16F3-69D0-3B76-9BDDCEE55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380" t="3238" r="9248" b="2234"/>
          <a:stretch/>
        </p:blipFill>
        <p:spPr>
          <a:xfrm>
            <a:off x="122853" y="624090"/>
            <a:ext cx="4506014" cy="3212636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Boyacá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Educación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0FA749B-DAE9-C088-8CA3-8994D9278A0E}"/>
              </a:ext>
            </a:extLst>
          </p:cNvPr>
          <p:cNvSpPr txBox="1"/>
          <p:nvPr/>
        </p:nvSpPr>
        <p:spPr>
          <a:xfrm>
            <a:off x="3289753" y="3559727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BA925AE-4EE7-6290-96E6-0FB23F333AEC}"/>
              </a:ext>
            </a:extLst>
          </p:cNvPr>
          <p:cNvSpPr txBox="1"/>
          <p:nvPr/>
        </p:nvSpPr>
        <p:spPr>
          <a:xfrm>
            <a:off x="5967983" y="354521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8AA33F2-847A-AB8A-C289-56D8126566A9}"/>
              </a:ext>
            </a:extLst>
          </p:cNvPr>
          <p:cNvSpPr txBox="1"/>
          <p:nvPr/>
        </p:nvSpPr>
        <p:spPr>
          <a:xfrm>
            <a:off x="9003585" y="3545210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9413ABF-13BE-2968-3B41-092B69A172E5}"/>
              </a:ext>
            </a:extLst>
          </p:cNvPr>
          <p:cNvSpPr txBox="1"/>
          <p:nvPr/>
        </p:nvSpPr>
        <p:spPr>
          <a:xfrm>
            <a:off x="5042276" y="308095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Educación</a:t>
            </a:r>
            <a:endParaRPr lang="es-CO" sz="1200" b="1" dirty="0"/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DBC80141-6E93-B36C-03C0-4EDF27F904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799151"/>
              </p:ext>
            </p:extLst>
          </p:nvPr>
        </p:nvGraphicFramePr>
        <p:xfrm>
          <a:off x="218768" y="3837263"/>
          <a:ext cx="11756921" cy="2819257"/>
        </p:xfrm>
        <a:graphic>
          <a:graphicData uri="http://schemas.openxmlformats.org/drawingml/2006/table">
            <a:tbl>
              <a:tblPr/>
              <a:tblGrid>
                <a:gridCol w="1245767">
                  <a:extLst>
                    <a:ext uri="{9D8B030D-6E8A-4147-A177-3AD203B41FA5}">
                      <a16:colId xmlns:a16="http://schemas.microsoft.com/office/drawing/2014/main" val="3097590238"/>
                    </a:ext>
                  </a:extLst>
                </a:gridCol>
                <a:gridCol w="804558">
                  <a:extLst>
                    <a:ext uri="{9D8B030D-6E8A-4147-A177-3AD203B41FA5}">
                      <a16:colId xmlns:a16="http://schemas.microsoft.com/office/drawing/2014/main" val="1045476107"/>
                    </a:ext>
                  </a:extLst>
                </a:gridCol>
                <a:gridCol w="947301">
                  <a:extLst>
                    <a:ext uri="{9D8B030D-6E8A-4147-A177-3AD203B41FA5}">
                      <a16:colId xmlns:a16="http://schemas.microsoft.com/office/drawing/2014/main" val="2681516805"/>
                    </a:ext>
                  </a:extLst>
                </a:gridCol>
                <a:gridCol w="1038139">
                  <a:extLst>
                    <a:ext uri="{9D8B030D-6E8A-4147-A177-3AD203B41FA5}">
                      <a16:colId xmlns:a16="http://schemas.microsoft.com/office/drawing/2014/main" val="2619661676"/>
                    </a:ext>
                  </a:extLst>
                </a:gridCol>
                <a:gridCol w="1154929">
                  <a:extLst>
                    <a:ext uri="{9D8B030D-6E8A-4147-A177-3AD203B41FA5}">
                      <a16:colId xmlns:a16="http://schemas.microsoft.com/office/drawing/2014/main" val="2972210444"/>
                    </a:ext>
                  </a:extLst>
                </a:gridCol>
                <a:gridCol w="960278">
                  <a:extLst>
                    <a:ext uri="{9D8B030D-6E8A-4147-A177-3AD203B41FA5}">
                      <a16:colId xmlns:a16="http://schemas.microsoft.com/office/drawing/2014/main" val="1361084490"/>
                    </a:ext>
                  </a:extLst>
                </a:gridCol>
                <a:gridCol w="869442">
                  <a:extLst>
                    <a:ext uri="{9D8B030D-6E8A-4147-A177-3AD203B41FA5}">
                      <a16:colId xmlns:a16="http://schemas.microsoft.com/office/drawing/2014/main" val="830244190"/>
                    </a:ext>
                  </a:extLst>
                </a:gridCol>
                <a:gridCol w="1206836">
                  <a:extLst>
                    <a:ext uri="{9D8B030D-6E8A-4147-A177-3AD203B41FA5}">
                      <a16:colId xmlns:a16="http://schemas.microsoft.com/office/drawing/2014/main" val="1029408114"/>
                    </a:ext>
                  </a:extLst>
                </a:gridCol>
                <a:gridCol w="960278">
                  <a:extLst>
                    <a:ext uri="{9D8B030D-6E8A-4147-A177-3AD203B41FA5}">
                      <a16:colId xmlns:a16="http://schemas.microsoft.com/office/drawing/2014/main" val="2232673423"/>
                    </a:ext>
                  </a:extLst>
                </a:gridCol>
                <a:gridCol w="1360027">
                  <a:extLst>
                    <a:ext uri="{9D8B030D-6E8A-4147-A177-3AD203B41FA5}">
                      <a16:colId xmlns:a16="http://schemas.microsoft.com/office/drawing/2014/main" val="3788880183"/>
                    </a:ext>
                  </a:extLst>
                </a:gridCol>
                <a:gridCol w="1209366">
                  <a:extLst>
                    <a:ext uri="{9D8B030D-6E8A-4147-A177-3AD203B41FA5}">
                      <a16:colId xmlns:a16="http://schemas.microsoft.com/office/drawing/2014/main" val="3157256665"/>
                    </a:ext>
                  </a:extLst>
                </a:gridCol>
              </a:tblGrid>
              <a:tr h="62462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D. Educación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 Repitencia y Reprobación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368587"/>
                  </a:ext>
                </a:extLst>
              </a:tr>
              <a:tr h="21946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Tinjacá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41,62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22,86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73,57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29,58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70,21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64,25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76,56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75,23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2754165"/>
                  </a:ext>
                </a:extLst>
              </a:tr>
              <a:tr h="21946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Oicatá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41,17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20,58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75,87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21,98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70,21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68,46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73,57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81,87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6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106012"/>
                  </a:ext>
                </a:extLst>
              </a:tr>
              <a:tr h="21946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Gachantivá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39,15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23,35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66,66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31,22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70,21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65,89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72,70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61,01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087872"/>
                  </a:ext>
                </a:extLst>
              </a:tr>
              <a:tr h="21946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Susacón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38,30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26,88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59,23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43,01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70,21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52,58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72,98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48,80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8750932"/>
                  </a:ext>
                </a:extLst>
              </a:tr>
              <a:tr h="21946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Tota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37,58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15,46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74,56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4,92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70,21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61,68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65,72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89,85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8766797"/>
                  </a:ext>
                </a:extLst>
              </a:tr>
              <a:tr h="21946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Caldas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37,01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17,87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69,53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12,97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70,21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55,29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65,93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80,24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545223"/>
                  </a:ext>
                </a:extLst>
              </a:tr>
              <a:tr h="21946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Rondón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36,76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18,11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68,55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13,77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70,21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51,42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83,65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5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62,02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604013"/>
                  </a:ext>
                </a:extLst>
              </a:tr>
              <a:tr h="21946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Tunja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36,32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20,12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64,44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20,46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70,21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68,63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76,76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50,03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634057"/>
                  </a:ext>
                </a:extLst>
              </a:tr>
              <a:tr h="21946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Izá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35,89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17,56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67,20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11,93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70,21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63,69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86,52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3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49,64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064315"/>
                  </a:ext>
                </a:extLst>
              </a:tr>
              <a:tr h="21946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Cómbita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35,79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22,64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59,32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28,85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70,21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67,74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67,69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46,75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47182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4177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>
            <a:extLst>
              <a:ext uri="{FF2B5EF4-FFF2-40B4-BE49-F238E27FC236}">
                <a16:creationId xmlns:a16="http://schemas.microsoft.com/office/drawing/2014/main" id="{B32B01F6-BD65-9B97-AF92-EFB4B9010D36}"/>
              </a:ext>
            </a:extLst>
          </p:cNvPr>
          <p:cNvGrpSpPr/>
          <p:nvPr/>
        </p:nvGrpSpPr>
        <p:grpSpPr>
          <a:xfrm>
            <a:off x="243524" y="652518"/>
            <a:ext cx="5105224" cy="2889394"/>
            <a:chOff x="243524" y="652518"/>
            <a:chExt cx="5105224" cy="2889394"/>
          </a:xfrm>
        </p:grpSpPr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4235EE2F-507D-B180-F733-1ADCE900F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5185" t="2869" r="19857" b="4253"/>
            <a:stretch/>
          </p:blipFill>
          <p:spPr>
            <a:xfrm>
              <a:off x="243524" y="652518"/>
              <a:ext cx="3945018" cy="2889394"/>
            </a:xfrm>
            <a:prstGeom prst="rect">
              <a:avLst/>
            </a:prstGeom>
          </p:spPr>
        </p:pic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FA12111E-29B0-C921-F7B9-284123EC9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83185" t="31179" r="1822" b="29756"/>
            <a:stretch/>
          </p:blipFill>
          <p:spPr>
            <a:xfrm>
              <a:off x="4188542" y="981276"/>
              <a:ext cx="1160206" cy="1786968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Caldas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Educación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15786DA-84D0-BA08-CB00-D41CEAEB1E88}"/>
              </a:ext>
            </a:extLst>
          </p:cNvPr>
          <p:cNvSpPr txBox="1"/>
          <p:nvPr/>
        </p:nvSpPr>
        <p:spPr>
          <a:xfrm>
            <a:off x="3373592" y="3326136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FE78C4F-0E68-7FF1-B072-83E538312BD3}"/>
              </a:ext>
            </a:extLst>
          </p:cNvPr>
          <p:cNvSpPr txBox="1"/>
          <p:nvPr/>
        </p:nvSpPr>
        <p:spPr>
          <a:xfrm>
            <a:off x="5967983" y="3326135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9125A92-67F3-A531-F13C-B67DEA0B3E52}"/>
              </a:ext>
            </a:extLst>
          </p:cNvPr>
          <p:cNvSpPr txBox="1"/>
          <p:nvPr/>
        </p:nvSpPr>
        <p:spPr>
          <a:xfrm>
            <a:off x="9003585" y="3326135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6CEEBC-5376-2DC2-CB65-676799C057E7}"/>
              </a:ext>
            </a:extLst>
          </p:cNvPr>
          <p:cNvSpPr txBox="1"/>
          <p:nvPr/>
        </p:nvSpPr>
        <p:spPr>
          <a:xfrm>
            <a:off x="5042276" y="286187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Educación</a:t>
            </a:r>
            <a:endParaRPr lang="es-CO" sz="1200" b="1" dirty="0"/>
          </a:p>
        </p:txBody>
      </p:sp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D3E0A3B0-3FF9-F30D-52A8-9A348D9F76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879984"/>
              </p:ext>
            </p:extLst>
          </p:nvPr>
        </p:nvGraphicFramePr>
        <p:xfrm>
          <a:off x="167149" y="3635543"/>
          <a:ext cx="11838037" cy="3040557"/>
        </p:xfrm>
        <a:graphic>
          <a:graphicData uri="http://schemas.openxmlformats.org/drawingml/2006/table">
            <a:tbl>
              <a:tblPr/>
              <a:tblGrid>
                <a:gridCol w="1254362">
                  <a:extLst>
                    <a:ext uri="{9D8B030D-6E8A-4147-A177-3AD203B41FA5}">
                      <a16:colId xmlns:a16="http://schemas.microsoft.com/office/drawing/2014/main" val="3188660776"/>
                    </a:ext>
                  </a:extLst>
                </a:gridCol>
                <a:gridCol w="810109">
                  <a:extLst>
                    <a:ext uri="{9D8B030D-6E8A-4147-A177-3AD203B41FA5}">
                      <a16:colId xmlns:a16="http://schemas.microsoft.com/office/drawing/2014/main" val="1516912142"/>
                    </a:ext>
                  </a:extLst>
                </a:gridCol>
                <a:gridCol w="953837">
                  <a:extLst>
                    <a:ext uri="{9D8B030D-6E8A-4147-A177-3AD203B41FA5}">
                      <a16:colId xmlns:a16="http://schemas.microsoft.com/office/drawing/2014/main" val="1378079564"/>
                    </a:ext>
                  </a:extLst>
                </a:gridCol>
                <a:gridCol w="1045301">
                  <a:extLst>
                    <a:ext uri="{9D8B030D-6E8A-4147-A177-3AD203B41FA5}">
                      <a16:colId xmlns:a16="http://schemas.microsoft.com/office/drawing/2014/main" val="4133874089"/>
                    </a:ext>
                  </a:extLst>
                </a:gridCol>
                <a:gridCol w="1162897">
                  <a:extLst>
                    <a:ext uri="{9D8B030D-6E8A-4147-A177-3AD203B41FA5}">
                      <a16:colId xmlns:a16="http://schemas.microsoft.com/office/drawing/2014/main" val="1481425147"/>
                    </a:ext>
                  </a:extLst>
                </a:gridCol>
                <a:gridCol w="966904">
                  <a:extLst>
                    <a:ext uri="{9D8B030D-6E8A-4147-A177-3AD203B41FA5}">
                      <a16:colId xmlns:a16="http://schemas.microsoft.com/office/drawing/2014/main" val="1592749660"/>
                    </a:ext>
                  </a:extLst>
                </a:gridCol>
                <a:gridCol w="875440">
                  <a:extLst>
                    <a:ext uri="{9D8B030D-6E8A-4147-A177-3AD203B41FA5}">
                      <a16:colId xmlns:a16="http://schemas.microsoft.com/office/drawing/2014/main" val="4254137246"/>
                    </a:ext>
                  </a:extLst>
                </a:gridCol>
                <a:gridCol w="1215162">
                  <a:extLst>
                    <a:ext uri="{9D8B030D-6E8A-4147-A177-3AD203B41FA5}">
                      <a16:colId xmlns:a16="http://schemas.microsoft.com/office/drawing/2014/main" val="1292268215"/>
                    </a:ext>
                  </a:extLst>
                </a:gridCol>
                <a:gridCol w="966904">
                  <a:extLst>
                    <a:ext uri="{9D8B030D-6E8A-4147-A177-3AD203B41FA5}">
                      <a16:colId xmlns:a16="http://schemas.microsoft.com/office/drawing/2014/main" val="405126456"/>
                    </a:ext>
                  </a:extLst>
                </a:gridCol>
                <a:gridCol w="1071434">
                  <a:extLst>
                    <a:ext uri="{9D8B030D-6E8A-4147-A177-3AD203B41FA5}">
                      <a16:colId xmlns:a16="http://schemas.microsoft.com/office/drawing/2014/main" val="1359990718"/>
                    </a:ext>
                  </a:extLst>
                </a:gridCol>
                <a:gridCol w="1515687">
                  <a:extLst>
                    <a:ext uri="{9D8B030D-6E8A-4147-A177-3AD203B41FA5}">
                      <a16:colId xmlns:a16="http://schemas.microsoft.com/office/drawing/2014/main" val="771523826"/>
                    </a:ext>
                  </a:extLst>
                </a:gridCol>
              </a:tblGrid>
              <a:tr h="67365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D. Educación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 Repitencia y Reprobación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0447473"/>
                  </a:ext>
                </a:extLst>
              </a:tr>
              <a:tr h="23669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Manizales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32,14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15,94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59,76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8,98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22,84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72,43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58,75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67,05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52,96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5180497"/>
                  </a:ext>
                </a:extLst>
              </a:tr>
              <a:tr h="23669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Chinchiná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31,19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14,90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58,96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5,52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22,84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72,43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62,43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58,57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57,60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271981"/>
                  </a:ext>
                </a:extLst>
              </a:tr>
              <a:tr h="23669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Risaralda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29,85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14,54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56,14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4,31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22,84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72,43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58,74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54,72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56,27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5083317"/>
                  </a:ext>
                </a:extLst>
              </a:tr>
              <a:tr h="23669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Dorada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29,62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16,62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52,44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11,27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22,84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72,43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59,64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49,83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51,45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860581"/>
                  </a:ext>
                </a:extLst>
              </a:tr>
              <a:tr h="23669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Belalcázar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29,21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14,38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54,77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3,79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22,84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72,43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61,32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51,84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54,44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288667"/>
                  </a:ext>
                </a:extLst>
              </a:tr>
              <a:tr h="23669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Victoria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29,09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14,03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55,01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2,63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22,84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72,43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56,20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49,80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59,63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481263"/>
                  </a:ext>
                </a:extLst>
              </a:tr>
              <a:tr h="23669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Viterbo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29,00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13,95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54,89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2,35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22,84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72,43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63,93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48,00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57,27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8846342"/>
                  </a:ext>
                </a:extLst>
              </a:tr>
              <a:tr h="23669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Anserma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28,50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13,97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53,61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2,43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22,84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72,43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58,21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55,80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49,12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120979"/>
                  </a:ext>
                </a:extLst>
              </a:tr>
              <a:tr h="23669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Marquetalia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28,20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13,80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53,12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1,85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22,84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72,43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62,80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55,22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46,18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880036"/>
                  </a:ext>
                </a:extLst>
              </a:tr>
              <a:tr h="23669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Manzanares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964" marR="6964" marT="69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27,72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14,00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51,63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2,51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22,84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72,43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58,39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58,03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41,85</a:t>
                      </a:r>
                    </a:p>
                  </a:txBody>
                  <a:tcPr marL="6964" marR="6964" marT="6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43998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9145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o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e5ab9b7-57ae-41f1-8beb-8290f78adce8" xsi:nil="true"/>
    <lcf76f155ced4ddcb4097134ff3c332f xmlns="6cdd4ce2-03b1-49b4-86c1-7572c28a7541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1B5A809C9E30044BFE3FBFD8DED64EF" ma:contentTypeVersion="15" ma:contentTypeDescription="Crear nuevo documento." ma:contentTypeScope="" ma:versionID="bd952e617395b25ce529468325afee5d">
  <xsd:schema xmlns:xsd="http://www.w3.org/2001/XMLSchema" xmlns:xs="http://www.w3.org/2001/XMLSchema" xmlns:p="http://schemas.microsoft.com/office/2006/metadata/properties" xmlns:ns2="6cdd4ce2-03b1-49b4-86c1-7572c28a7541" xmlns:ns3="0e5ab9b7-57ae-41f1-8beb-8290f78adce8" targetNamespace="http://schemas.microsoft.com/office/2006/metadata/properties" ma:root="true" ma:fieldsID="5a09ffbcea020e24337a8aa670046747" ns2:_="" ns3:_="">
    <xsd:import namespace="6cdd4ce2-03b1-49b4-86c1-7572c28a7541"/>
    <xsd:import namespace="0e5ab9b7-57ae-41f1-8beb-8290f78adc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dd4ce2-03b1-49b4-86c1-7572c28a75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Etiquetas de imagen" ma:readOnly="false" ma:fieldId="{5cf76f15-5ced-4ddc-b409-7134ff3c332f}" ma:taxonomyMulti="true" ma:sspId="60fb8ed9-e6ff-4cbe-b2c6-bea558e2e4b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5ab9b7-57ae-41f1-8beb-8290f78adce8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80273fb1-89d7-45eb-8cf1-af7b5256ac4d}" ma:internalName="TaxCatchAll" ma:showField="CatchAllData" ma:web="0e5ab9b7-57ae-41f1-8beb-8290f78adc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2B3EA5F-43E6-4C97-AD10-61C1BF3BDF6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8ED199B-4A6F-4D32-BB89-0335FD626F02}">
  <ds:schemaRefs>
    <ds:schemaRef ds:uri="http://schemas.microsoft.com/office/2006/metadata/properties"/>
    <ds:schemaRef ds:uri="http://schemas.microsoft.com/office/infopath/2007/PartnerControls"/>
    <ds:schemaRef ds:uri="0e5ab9b7-57ae-41f1-8beb-8290f78adce8"/>
    <ds:schemaRef ds:uri="6cdd4ce2-03b1-49b4-86c1-7572c28a7541"/>
  </ds:schemaRefs>
</ds:datastoreItem>
</file>

<file path=customXml/itemProps3.xml><?xml version="1.0" encoding="utf-8"?>
<ds:datastoreItem xmlns:ds="http://schemas.openxmlformats.org/officeDocument/2006/customXml" ds:itemID="{3A4A0871-8D74-4DDE-9D30-B8ED3BAA2F3C}"/>
</file>

<file path=docProps/app.xml><?xml version="1.0" encoding="utf-8"?>
<Properties xmlns="http://schemas.openxmlformats.org/officeDocument/2006/extended-properties" xmlns:vt="http://schemas.openxmlformats.org/officeDocument/2006/docPropsVTypes">
  <TotalTime>815</TotalTime>
  <Words>4860</Words>
  <Application>Microsoft Office PowerPoint</Application>
  <PresentationFormat>Panorámica</PresentationFormat>
  <Paragraphs>3524</Paragraphs>
  <Slides>35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0" baseType="lpstr">
      <vt:lpstr>Aptos</vt:lpstr>
      <vt:lpstr>Arial</vt:lpstr>
      <vt:lpstr>Calibri</vt:lpstr>
      <vt:lpstr>Verdana</vt:lpstr>
      <vt:lpstr>Office Theme</vt:lpstr>
      <vt:lpstr>Radar de Corrupción  &amp; Derechos Económicos  Culturales y Sociales: 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Radar de Corrupción  &amp; Derechos Económicos  Culturales y Sociales:</dc:title>
  <dc:creator>Edith Johana Medina Hernández</dc:creator>
  <cp:lastModifiedBy>Edith Medina</cp:lastModifiedBy>
  <cp:revision>35</cp:revision>
  <dcterms:created xsi:type="dcterms:W3CDTF">2024-09-02T03:43:19Z</dcterms:created>
  <dcterms:modified xsi:type="dcterms:W3CDTF">2026-03-24T00:32:21Z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0x01010001B5A809C9E30044BFE3FBFD8DED64EF</vt:lpwstr>
  </property>
</Properties>
</file>