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sldIdLst>
    <p:sldId id="257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400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24C"/>
    <a:srgbClr val="4BC665"/>
    <a:srgbClr val="1B7D8D"/>
    <a:srgbClr val="2198AA"/>
    <a:srgbClr val="85C6D0"/>
    <a:srgbClr val="4FC9DD"/>
    <a:srgbClr val="63B7C3"/>
    <a:srgbClr val="F0F0F0"/>
    <a:srgbClr val="A9D7DE"/>
    <a:srgbClr val="99A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5C81F-983F-5559-7408-E3FB852B5383}" v="19" dt="2024-08-13T21:45:17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24/03/2026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36887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874546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br>
              <a:rPr lang="es-CO" sz="4000" b="1" dirty="0">
                <a:latin typeface="Verdana"/>
                <a:ea typeface="Verdana"/>
              </a:rPr>
            </a:b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br>
              <a:rPr lang="es-CO" sz="4000" b="1" dirty="0">
                <a:latin typeface="Verdana"/>
                <a:ea typeface="Verdana"/>
              </a:rPr>
            </a:b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4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6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28916" y="3986902"/>
            <a:ext cx="3452195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638542" y="4120858"/>
            <a:ext cx="37987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Derecho al Trabajo</a:t>
            </a:r>
          </a:p>
          <a:p>
            <a:endParaRPr lang="es-ES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0E84AA-2780-A9A1-60BD-E5A943651C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BC66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620090" y="-7083"/>
            <a:ext cx="16350782" cy="72877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914116" y="291938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chemeClr val="bg1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0905B-912D-61E1-8CD7-4B642944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ABAD08-1ECE-EDA2-3084-306A5638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BC66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4624" y="-5912"/>
            <a:ext cx="7676680" cy="34471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B5A829C-6DFA-9212-7361-38EE90EADC71}"/>
              </a:ext>
            </a:extLst>
          </p:cNvPr>
          <p:cNvSpPr txBox="1"/>
          <p:nvPr/>
        </p:nvSpPr>
        <p:spPr>
          <a:xfrm>
            <a:off x="4708437" y="104139"/>
            <a:ext cx="6152606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4800" b="1" dirty="0">
                <a:solidFill>
                  <a:schemeClr val="bg1"/>
                </a:solidFill>
                <a:latin typeface="Verdana"/>
                <a:ea typeface="Verdana"/>
                <a:cs typeface="Helvetica"/>
              </a:rPr>
              <a:t>Resultados Territoriales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B02C08-77A3-47AF-B36A-4409020A8B87}"/>
              </a:ext>
            </a:extLst>
          </p:cNvPr>
          <p:cNvSpPr/>
          <p:nvPr/>
        </p:nvSpPr>
        <p:spPr>
          <a:xfrm>
            <a:off x="8322649" y="1845877"/>
            <a:ext cx="3654849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9E4D44-2B95-D9BA-0A2A-E873AC30F09B}"/>
              </a:ext>
            </a:extLst>
          </p:cNvPr>
          <p:cNvSpPr txBox="1"/>
          <p:nvPr/>
        </p:nvSpPr>
        <p:spPr>
          <a:xfrm>
            <a:off x="8401849" y="1950016"/>
            <a:ext cx="37987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Mapas por regiones</a:t>
            </a:r>
          </a:p>
          <a:p>
            <a:endParaRPr lang="es-ES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D3BA5C-9782-B687-2AB0-3AC547957A34}"/>
              </a:ext>
            </a:extLst>
          </p:cNvPr>
          <p:cNvSpPr txBox="1"/>
          <p:nvPr/>
        </p:nvSpPr>
        <p:spPr>
          <a:xfrm>
            <a:off x="4776480" y="2851273"/>
            <a:ext cx="7404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Verdana"/>
                <a:ea typeface="Verdana"/>
              </a:rPr>
              <a:t>Radar Trabajo según departamentos y ciudades principales</a:t>
            </a:r>
            <a:endParaRPr lang="es-CO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FB7062E-62E4-DCB1-6CE6-50D869E2F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96996"/>
              </p:ext>
            </p:extLst>
          </p:nvPr>
        </p:nvGraphicFramePr>
        <p:xfrm>
          <a:off x="83672" y="3698978"/>
          <a:ext cx="11893826" cy="3054883"/>
        </p:xfrm>
        <a:graphic>
          <a:graphicData uri="http://schemas.openxmlformats.org/drawingml/2006/table">
            <a:tbl>
              <a:tblPr/>
              <a:tblGrid>
                <a:gridCol w="1111923">
                  <a:extLst>
                    <a:ext uri="{9D8B030D-6E8A-4147-A177-3AD203B41FA5}">
                      <a16:colId xmlns:a16="http://schemas.microsoft.com/office/drawing/2014/main" val="3528956757"/>
                    </a:ext>
                  </a:extLst>
                </a:gridCol>
                <a:gridCol w="991014">
                  <a:extLst>
                    <a:ext uri="{9D8B030D-6E8A-4147-A177-3AD203B41FA5}">
                      <a16:colId xmlns:a16="http://schemas.microsoft.com/office/drawing/2014/main" val="2714506349"/>
                    </a:ext>
                  </a:extLst>
                </a:gridCol>
                <a:gridCol w="924339">
                  <a:extLst>
                    <a:ext uri="{9D8B030D-6E8A-4147-A177-3AD203B41FA5}">
                      <a16:colId xmlns:a16="http://schemas.microsoft.com/office/drawing/2014/main" val="3501878964"/>
                    </a:ext>
                  </a:extLst>
                </a:gridCol>
                <a:gridCol w="1003852">
                  <a:extLst>
                    <a:ext uri="{9D8B030D-6E8A-4147-A177-3AD203B41FA5}">
                      <a16:colId xmlns:a16="http://schemas.microsoft.com/office/drawing/2014/main" val="3377297736"/>
                    </a:ext>
                  </a:extLst>
                </a:gridCol>
                <a:gridCol w="1103706">
                  <a:extLst>
                    <a:ext uri="{9D8B030D-6E8A-4147-A177-3AD203B41FA5}">
                      <a16:colId xmlns:a16="http://schemas.microsoft.com/office/drawing/2014/main" val="1619270688"/>
                    </a:ext>
                  </a:extLst>
                </a:gridCol>
                <a:gridCol w="1061949">
                  <a:extLst>
                    <a:ext uri="{9D8B030D-6E8A-4147-A177-3AD203B41FA5}">
                      <a16:colId xmlns:a16="http://schemas.microsoft.com/office/drawing/2014/main" val="2570076128"/>
                    </a:ext>
                  </a:extLst>
                </a:gridCol>
                <a:gridCol w="949507">
                  <a:extLst>
                    <a:ext uri="{9D8B030D-6E8A-4147-A177-3AD203B41FA5}">
                      <a16:colId xmlns:a16="http://schemas.microsoft.com/office/drawing/2014/main" val="2789493192"/>
                    </a:ext>
                  </a:extLst>
                </a:gridCol>
                <a:gridCol w="1124416">
                  <a:extLst>
                    <a:ext uri="{9D8B030D-6E8A-4147-A177-3AD203B41FA5}">
                      <a16:colId xmlns:a16="http://schemas.microsoft.com/office/drawing/2014/main" val="35599642"/>
                    </a:ext>
                  </a:extLst>
                </a:gridCol>
                <a:gridCol w="1249352">
                  <a:extLst>
                    <a:ext uri="{9D8B030D-6E8A-4147-A177-3AD203B41FA5}">
                      <a16:colId xmlns:a16="http://schemas.microsoft.com/office/drawing/2014/main" val="2937060752"/>
                    </a:ext>
                  </a:extLst>
                </a:gridCol>
                <a:gridCol w="1261845">
                  <a:extLst>
                    <a:ext uri="{9D8B030D-6E8A-4147-A177-3AD203B41FA5}">
                      <a16:colId xmlns:a16="http://schemas.microsoft.com/office/drawing/2014/main" val="2899687880"/>
                    </a:ext>
                  </a:extLst>
                </a:gridCol>
                <a:gridCol w="1111923">
                  <a:extLst>
                    <a:ext uri="{9D8B030D-6E8A-4147-A177-3AD203B41FA5}">
                      <a16:colId xmlns:a16="http://schemas.microsoft.com/office/drawing/2014/main" val="127145948"/>
                    </a:ext>
                  </a:extLst>
                </a:gridCol>
              </a:tblGrid>
              <a:tr h="8352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Condición</a:t>
                      </a:r>
                    </a:p>
                  </a:txBody>
                  <a:tcPr marL="6627" marR="6627" marT="6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Radar.Trabajo</a:t>
                      </a:r>
                    </a:p>
                  </a:txBody>
                  <a:tcPr marL="6627" marR="6627" marT="6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 Corrupción</a:t>
                      </a:r>
                    </a:p>
                  </a:txBody>
                  <a:tcPr marL="6627" marR="6627" marT="66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Vulneracion al Trabajo</a:t>
                      </a:r>
                    </a:p>
                  </a:txBody>
                  <a:tcPr marL="6627" marR="6627" marT="66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 Corrupcion Observable</a:t>
                      </a:r>
                    </a:p>
                  </a:txBody>
                  <a:tcPr marL="6627" marR="6627" marT="6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  Corrupción Oculta </a:t>
                      </a:r>
                    </a:p>
                  </a:txBody>
                  <a:tcPr marL="6627" marR="6627" marT="66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 Capacidad Institucional</a:t>
                      </a:r>
                    </a:p>
                  </a:txBody>
                  <a:tcPr marL="6627" marR="6627" marT="66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  Porcentajes de Desocupados</a:t>
                      </a:r>
                    </a:p>
                  </a:txBody>
                  <a:tcPr marL="6627" marR="6627" marT="66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  Porcentaje de Subocupados</a:t>
                      </a:r>
                    </a:p>
                  </a:txBody>
                  <a:tcPr marL="6627" marR="6627" marT="66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 Porcentaje de poblacion en edad de trabajar</a:t>
                      </a:r>
                    </a:p>
                  </a:txBody>
                  <a:tcPr marL="6627" marR="6627" marT="66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 Tasa Global de Participacion</a:t>
                      </a:r>
                    </a:p>
                  </a:txBody>
                  <a:tcPr marL="6627" marR="6627" marT="66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59958"/>
                  </a:ext>
                </a:extLst>
              </a:tr>
              <a:tr h="27459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Amazonía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25,59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25,05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26,40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10,97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46,29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81,84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11,91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3,77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74,33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62,35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45367"/>
                  </a:ext>
                </a:extLst>
              </a:tr>
              <a:tr h="27459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Caribe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24,54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22,65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27,71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12,95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43,14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86,36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11,81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8,42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74,78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61,65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80066"/>
                  </a:ext>
                </a:extLst>
              </a:tr>
              <a:tr h="27459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Central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15,86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8,28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27,31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25,90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20,79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93,82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10,51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6,85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78,75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61,63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463128"/>
                  </a:ext>
                </a:extLst>
              </a:tr>
              <a:tr h="27459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EjeCafetero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11,46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1,90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27,01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9,19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20,12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93,34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10,33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4,89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82,17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60,59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59691"/>
                  </a:ext>
                </a:extLst>
              </a:tr>
              <a:tr h="27459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Llanos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26,60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23,72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30,92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13,49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42,63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78,88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14,81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9,67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75,41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71,91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888436"/>
                  </a:ext>
                </a:extLst>
              </a:tr>
              <a:tr h="27459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Pacífico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22,21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18,02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28,93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17,33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35,96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89,82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13,11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8,89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77,24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62,89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051187"/>
                  </a:ext>
                </a:extLst>
              </a:tr>
              <a:tr h="286038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Santanderes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17,40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11,49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27,51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14,00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27,35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84,13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11,47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6,33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78,31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61,87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6623"/>
                  </a:ext>
                </a:extLst>
              </a:tr>
              <a:tr h="286038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 general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21,41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17,39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27,82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14,45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35,89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86,81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11,95</a:t>
                      </a:r>
                    </a:p>
                  </a:txBody>
                  <a:tcPr marL="6627" marR="6627" marT="66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6,93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76,77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62,98</a:t>
                      </a:r>
                    </a:p>
                  </a:txBody>
                  <a:tcPr marL="6627" marR="6627" marT="66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824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1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7030F5DB-5A0B-858A-DAC0-9AB9D99A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330" t="4287" r="4792" b="3353"/>
          <a:stretch/>
        </p:blipFill>
        <p:spPr>
          <a:xfrm>
            <a:off x="7293249" y="1"/>
            <a:ext cx="4593951" cy="2886824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BCEF59E8-8B17-F4F1-D1C0-F622A7C453CA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Amazonía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B1776C-0F89-F079-BD1B-4098320AD249}"/>
              </a:ext>
            </a:extLst>
          </p:cNvPr>
          <p:cNvSpPr txBox="1"/>
          <p:nvPr/>
        </p:nvSpPr>
        <p:spPr>
          <a:xfrm>
            <a:off x="2761185" y="2860368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5478D8-C68B-5B48-BC30-01150E3814F7}"/>
              </a:ext>
            </a:extLst>
          </p:cNvPr>
          <p:cNvSpPr txBox="1"/>
          <p:nvPr/>
        </p:nvSpPr>
        <p:spPr>
          <a:xfrm>
            <a:off x="4939211" y="286036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596AB5-719E-DC73-C907-9E7471A8B55A}"/>
              </a:ext>
            </a:extLst>
          </p:cNvPr>
          <p:cNvSpPr txBox="1"/>
          <p:nvPr/>
        </p:nvSpPr>
        <p:spPr>
          <a:xfrm>
            <a:off x="8079617" y="2870132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F5418C0-5220-C01B-D011-4546BF203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66784"/>
              </p:ext>
            </p:extLst>
          </p:nvPr>
        </p:nvGraphicFramePr>
        <p:xfrm>
          <a:off x="181613" y="3178946"/>
          <a:ext cx="11926968" cy="3510094"/>
        </p:xfrm>
        <a:graphic>
          <a:graphicData uri="http://schemas.openxmlformats.org/drawingml/2006/table">
            <a:tbl>
              <a:tblPr/>
              <a:tblGrid>
                <a:gridCol w="1135344">
                  <a:extLst>
                    <a:ext uri="{9D8B030D-6E8A-4147-A177-3AD203B41FA5}">
                      <a16:colId xmlns:a16="http://schemas.microsoft.com/office/drawing/2014/main" val="2008152612"/>
                    </a:ext>
                  </a:extLst>
                </a:gridCol>
                <a:gridCol w="1357731">
                  <a:extLst>
                    <a:ext uri="{9D8B030D-6E8A-4147-A177-3AD203B41FA5}">
                      <a16:colId xmlns:a16="http://schemas.microsoft.com/office/drawing/2014/main" val="2800529907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val="2044045475"/>
                    </a:ext>
                  </a:extLst>
                </a:gridCol>
                <a:gridCol w="831026">
                  <a:extLst>
                    <a:ext uri="{9D8B030D-6E8A-4147-A177-3AD203B41FA5}">
                      <a16:colId xmlns:a16="http://schemas.microsoft.com/office/drawing/2014/main" val="2162421877"/>
                    </a:ext>
                  </a:extLst>
                </a:gridCol>
                <a:gridCol w="854435">
                  <a:extLst>
                    <a:ext uri="{9D8B030D-6E8A-4147-A177-3AD203B41FA5}">
                      <a16:colId xmlns:a16="http://schemas.microsoft.com/office/drawing/2014/main" val="2726290739"/>
                    </a:ext>
                  </a:extLst>
                </a:gridCol>
                <a:gridCol w="725684">
                  <a:extLst>
                    <a:ext uri="{9D8B030D-6E8A-4147-A177-3AD203B41FA5}">
                      <a16:colId xmlns:a16="http://schemas.microsoft.com/office/drawing/2014/main" val="2675612609"/>
                    </a:ext>
                  </a:extLst>
                </a:gridCol>
                <a:gridCol w="725684">
                  <a:extLst>
                    <a:ext uri="{9D8B030D-6E8A-4147-A177-3AD203B41FA5}">
                      <a16:colId xmlns:a16="http://schemas.microsoft.com/office/drawing/2014/main" val="513886851"/>
                    </a:ext>
                  </a:extLst>
                </a:gridCol>
                <a:gridCol w="725684">
                  <a:extLst>
                    <a:ext uri="{9D8B030D-6E8A-4147-A177-3AD203B41FA5}">
                      <a16:colId xmlns:a16="http://schemas.microsoft.com/office/drawing/2014/main" val="2627161973"/>
                    </a:ext>
                  </a:extLst>
                </a:gridCol>
                <a:gridCol w="1240685">
                  <a:extLst>
                    <a:ext uri="{9D8B030D-6E8A-4147-A177-3AD203B41FA5}">
                      <a16:colId xmlns:a16="http://schemas.microsoft.com/office/drawing/2014/main" val="485120877"/>
                    </a:ext>
                  </a:extLst>
                </a:gridCol>
                <a:gridCol w="1065117">
                  <a:extLst>
                    <a:ext uri="{9D8B030D-6E8A-4147-A177-3AD203B41FA5}">
                      <a16:colId xmlns:a16="http://schemas.microsoft.com/office/drawing/2014/main" val="1741906890"/>
                    </a:ext>
                  </a:extLst>
                </a:gridCol>
                <a:gridCol w="1123640">
                  <a:extLst>
                    <a:ext uri="{9D8B030D-6E8A-4147-A177-3AD203B41FA5}">
                      <a16:colId xmlns:a16="http://schemas.microsoft.com/office/drawing/2014/main" val="3014250008"/>
                    </a:ext>
                  </a:extLst>
                </a:gridCol>
                <a:gridCol w="1217276">
                  <a:extLst>
                    <a:ext uri="{9D8B030D-6E8A-4147-A177-3AD203B41FA5}">
                      <a16:colId xmlns:a16="http://schemas.microsoft.com/office/drawing/2014/main" val="4286422988"/>
                    </a:ext>
                  </a:extLst>
                </a:gridCol>
              </a:tblGrid>
              <a:tr h="6949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Ciudad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Departamento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Radar.Trabajo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Corrupción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Vulneracion al Trabajo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 Corrupcion Observable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  Corrupción Oculta 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 Capacidad Institucional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  Porcentajes de Desocupados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  Porcentaje de Subocupados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 Porcentaje de poblacion en edad de trabajar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 Tasa Global de Participacion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75972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92" marR="6192" marT="61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Amazonas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25,16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27,99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20,92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13,42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91,29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3,82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70,39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57,53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88420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92" marR="6192" marT="61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Caquetá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20,30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14,65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28,78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3,88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72,77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13,89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10,64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72,05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61,49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533057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92" marR="6192" marT="61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Guainía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33,23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40,71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22,01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8,49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66,72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80,30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7,14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0,76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71,98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54,21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36646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92" marR="6192" marT="61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Guaviare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24,40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21,64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28,55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13,27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38,63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72,87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12,15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1,58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75,00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79,78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72308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92" marR="6192" marT="61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Putumayo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18,15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7,47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34,16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4,14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29,21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87,76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26,28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8,32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78,80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62,23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04116"/>
                  </a:ext>
                </a:extLst>
              </a:tr>
              <a:tr h="20939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192" marR="6192" marT="61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Vaupés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28,28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31,34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23,69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8,40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86,07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7,64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1,76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75,67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58,34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164212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Leticia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Amazonas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25,98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29,35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20,92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16,62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91,29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3,82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70,39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57,53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272426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Florencia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Caquetá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22,06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17,22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29,32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10,92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34,25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72,77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14,96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8,42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76,17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62,53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25036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Inírida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Guainía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34,43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42,71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22,01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12,07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67,42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80,30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7,14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0,76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71,98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54,21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22414"/>
                  </a:ext>
                </a:extLst>
              </a:tr>
              <a:tr h="37225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del Guaviare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Guaviare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25,10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28,55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14,28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39,58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72,87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12,15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1,58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75,00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79,78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12686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Mocoa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Putumayo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20,85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11,98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34,16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13,90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29,96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87,76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26,28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8,32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78,80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62,23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319708"/>
                  </a:ext>
                </a:extLst>
              </a:tr>
              <a:tr h="20939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Mitú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Vaupés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29,10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32,71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23,69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12,21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56,30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86,07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7,64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1,76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75,67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58,34</a:t>
                      </a:r>
                    </a:p>
                  </a:txBody>
                  <a:tcPr marL="6192" marR="6192" marT="61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17150"/>
                  </a:ext>
                </a:extLst>
              </a:tr>
              <a:tr h="20939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 marL="6192" marR="6192" marT="61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25,59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25,05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26,40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10,97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46,29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81,84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11,91</a:t>
                      </a:r>
                    </a:p>
                  </a:txBody>
                  <a:tcPr marL="6192" marR="6192" marT="6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3,77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74,33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62,35</a:t>
                      </a:r>
                    </a:p>
                  </a:txBody>
                  <a:tcPr marL="6192" marR="6192" marT="6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01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6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5B9BF-A9E3-B0F8-E60E-CFC266868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6F6310C5-1B68-3994-A8ED-4B9AA10F44A8}"/>
              </a:ext>
            </a:extLst>
          </p:cNvPr>
          <p:cNvGrpSpPr/>
          <p:nvPr/>
        </p:nvGrpSpPr>
        <p:grpSpPr>
          <a:xfrm>
            <a:off x="7029836" y="110312"/>
            <a:ext cx="3900006" cy="2449922"/>
            <a:chOff x="7029836" y="110312"/>
            <a:chExt cx="3900006" cy="2449922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825D8662-DA46-5B0C-412C-E332E27D7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1137" t="31826" r="5684" b="3710"/>
            <a:stretch/>
          </p:blipFill>
          <p:spPr>
            <a:xfrm>
              <a:off x="7510782" y="110312"/>
              <a:ext cx="3419060" cy="2449922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8FF2108-31FE-0A03-A589-2B0CCDA04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0981" t="84759" r="78163" b="12109"/>
            <a:stretch/>
          </p:blipFill>
          <p:spPr>
            <a:xfrm>
              <a:off x="7029836" y="333532"/>
              <a:ext cx="375920" cy="812800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CDEDB0A4-80D2-5F49-4B12-13F28F390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5762" t="65269" r="73361" b="32146"/>
            <a:stretch/>
          </p:blipFill>
          <p:spPr>
            <a:xfrm>
              <a:off x="7502506" y="195347"/>
              <a:ext cx="395203" cy="68905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4C74DADF-C260-6F3B-4608-9264D85910C8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Caribe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E01792-8C40-EAE7-510D-1AB5A3304E90}"/>
              </a:ext>
            </a:extLst>
          </p:cNvPr>
          <p:cNvSpPr txBox="1"/>
          <p:nvPr/>
        </p:nvSpPr>
        <p:spPr>
          <a:xfrm>
            <a:off x="2539478" y="2560235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DA76AF-1A5D-5FA0-56D5-4F074FBABA26}"/>
              </a:ext>
            </a:extLst>
          </p:cNvPr>
          <p:cNvSpPr txBox="1"/>
          <p:nvPr/>
        </p:nvSpPr>
        <p:spPr>
          <a:xfrm>
            <a:off x="5016221" y="25602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550B59-60C5-D637-194C-A25AAE7FE6C3}"/>
              </a:ext>
            </a:extLst>
          </p:cNvPr>
          <p:cNvSpPr txBox="1"/>
          <p:nvPr/>
        </p:nvSpPr>
        <p:spPr>
          <a:xfrm>
            <a:off x="8830392" y="2560234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92C33A26-E2F4-B269-DAEB-E2F73C363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14771"/>
              </p:ext>
            </p:extLst>
          </p:nvPr>
        </p:nvGraphicFramePr>
        <p:xfrm>
          <a:off x="251792" y="2888871"/>
          <a:ext cx="11724860" cy="3948094"/>
        </p:xfrm>
        <a:graphic>
          <a:graphicData uri="http://schemas.openxmlformats.org/drawingml/2006/table">
            <a:tbl>
              <a:tblPr/>
              <a:tblGrid>
                <a:gridCol w="1091225">
                  <a:extLst>
                    <a:ext uri="{9D8B030D-6E8A-4147-A177-3AD203B41FA5}">
                      <a16:colId xmlns:a16="http://schemas.microsoft.com/office/drawing/2014/main" val="1286683054"/>
                    </a:ext>
                  </a:extLst>
                </a:gridCol>
                <a:gridCol w="905484">
                  <a:extLst>
                    <a:ext uri="{9D8B030D-6E8A-4147-A177-3AD203B41FA5}">
                      <a16:colId xmlns:a16="http://schemas.microsoft.com/office/drawing/2014/main" val="801310307"/>
                    </a:ext>
                  </a:extLst>
                </a:gridCol>
                <a:gridCol w="940310">
                  <a:extLst>
                    <a:ext uri="{9D8B030D-6E8A-4147-A177-3AD203B41FA5}">
                      <a16:colId xmlns:a16="http://schemas.microsoft.com/office/drawing/2014/main" val="1760924281"/>
                    </a:ext>
                  </a:extLst>
                </a:gridCol>
                <a:gridCol w="826598">
                  <a:extLst>
                    <a:ext uri="{9D8B030D-6E8A-4147-A177-3AD203B41FA5}">
                      <a16:colId xmlns:a16="http://schemas.microsoft.com/office/drawing/2014/main" val="1918735595"/>
                    </a:ext>
                  </a:extLst>
                </a:gridCol>
                <a:gridCol w="961153">
                  <a:extLst>
                    <a:ext uri="{9D8B030D-6E8A-4147-A177-3AD203B41FA5}">
                      <a16:colId xmlns:a16="http://schemas.microsoft.com/office/drawing/2014/main" val="3045570796"/>
                    </a:ext>
                  </a:extLst>
                </a:gridCol>
                <a:gridCol w="998355">
                  <a:extLst>
                    <a:ext uri="{9D8B030D-6E8A-4147-A177-3AD203B41FA5}">
                      <a16:colId xmlns:a16="http://schemas.microsoft.com/office/drawing/2014/main" val="2314416888"/>
                    </a:ext>
                  </a:extLst>
                </a:gridCol>
                <a:gridCol w="998355">
                  <a:extLst>
                    <a:ext uri="{9D8B030D-6E8A-4147-A177-3AD203B41FA5}">
                      <a16:colId xmlns:a16="http://schemas.microsoft.com/office/drawing/2014/main" val="549400171"/>
                    </a:ext>
                  </a:extLst>
                </a:gridCol>
                <a:gridCol w="940310">
                  <a:extLst>
                    <a:ext uri="{9D8B030D-6E8A-4147-A177-3AD203B41FA5}">
                      <a16:colId xmlns:a16="http://schemas.microsoft.com/office/drawing/2014/main" val="3028626813"/>
                    </a:ext>
                  </a:extLst>
                </a:gridCol>
                <a:gridCol w="1079616">
                  <a:extLst>
                    <a:ext uri="{9D8B030D-6E8A-4147-A177-3AD203B41FA5}">
                      <a16:colId xmlns:a16="http://schemas.microsoft.com/office/drawing/2014/main" val="3974496243"/>
                    </a:ext>
                  </a:extLst>
                </a:gridCol>
                <a:gridCol w="1068007">
                  <a:extLst>
                    <a:ext uri="{9D8B030D-6E8A-4147-A177-3AD203B41FA5}">
                      <a16:colId xmlns:a16="http://schemas.microsoft.com/office/drawing/2014/main" val="3023169082"/>
                    </a:ext>
                  </a:extLst>
                </a:gridCol>
                <a:gridCol w="986745">
                  <a:extLst>
                    <a:ext uri="{9D8B030D-6E8A-4147-A177-3AD203B41FA5}">
                      <a16:colId xmlns:a16="http://schemas.microsoft.com/office/drawing/2014/main" val="2365395181"/>
                    </a:ext>
                  </a:extLst>
                </a:gridCol>
                <a:gridCol w="928702">
                  <a:extLst>
                    <a:ext uri="{9D8B030D-6E8A-4147-A177-3AD203B41FA5}">
                      <a16:colId xmlns:a16="http://schemas.microsoft.com/office/drawing/2014/main" val="1194424675"/>
                    </a:ext>
                  </a:extLst>
                </a:gridCol>
              </a:tblGrid>
              <a:tr h="6096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Ciudad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Departamento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Radar.Trabajo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Corrupción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Vulneracion al Trabajo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 Corrupcion Observable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  Corrupción Oculta 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 Capacidad Institucional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  Porcentajes de Desocupados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  Porcentaje de Subocupados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 Porcentaje de poblacion en edad de trabajar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 Tasa Global de Participacion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21253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Atlántico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18,35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12,21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27,55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5,69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89,06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9,45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9,56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76,42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62,93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85737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Bolívar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20,48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16,46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26,51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5,67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37,41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78,68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10,47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7,96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74,24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58,67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03468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Cesar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19,89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15,26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6,41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87,64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11,32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71,96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71535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Córdoba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21,70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16,96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3,88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43,75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97,93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10,94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74,33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65,04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02310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Guajira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30,40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32,87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26,69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6,93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61,48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95,43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11,63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67,90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51018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Magdalena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27,52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28,28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26,37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6,16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64,60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9,70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9,15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73,11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58,56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50762"/>
                  </a:ext>
                </a:extLst>
              </a:tr>
              <a:tr h="3265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y Providencia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9,28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28,39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11,40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14,19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96,85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14,78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78,60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70,74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143"/>
                  </a:ext>
                </a:extLst>
              </a:tr>
              <a:tr h="1959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Sucre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27,68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27,81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27,49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6,07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53,20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85,92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11,59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9,81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74,60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58,12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265976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Barranquilla 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Atlántico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24,27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28,61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28,61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89,06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11,08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9,84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77,32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64,18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27737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 de Indias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Bolívar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25,85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23,75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28,99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24,42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37,15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78,68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12,39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10,05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76,98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282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Valledupar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Cesar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21,98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18,55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14,87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87,64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12,35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8,04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74,61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922767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Montería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Córdoba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24,51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22,07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28,17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17,07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43,53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97,93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11,63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6,53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77,68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66,02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766394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Riohacha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Guajira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33,56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36,37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29,35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15,68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61,48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95,43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17,65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7,98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70,05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62,57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187831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Marta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Magdalena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32,17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25,25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64,60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9,63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8,43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77,20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57,34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867632"/>
                  </a:ext>
                </a:extLst>
              </a:tr>
              <a:tr h="1959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Sincelejo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Sucre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30,40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31,86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28,22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16,20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53,20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85,92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12,47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8,68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76,70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60,82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12316"/>
                  </a:ext>
                </a:extLst>
              </a:tr>
              <a:tr h="1814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247" marR="6247" marT="6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24,54</a:t>
                      </a:r>
                    </a:p>
                  </a:txBody>
                  <a:tcPr marL="6247" marR="6247" marT="62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22,65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27,71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12,95</a:t>
                      </a:r>
                    </a:p>
                  </a:txBody>
                  <a:tcPr marL="6247" marR="6247" marT="62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43,14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86,36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11,81</a:t>
                      </a:r>
                    </a:p>
                  </a:txBody>
                  <a:tcPr marL="6247" marR="6247" marT="62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8,42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74,78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61,65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09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4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4CD7-F7B8-653B-5218-3E06B43E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C9B5A17-22DD-D632-15A5-94DEEE11E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65" t="3057" r="17181" b="4363"/>
          <a:stretch/>
        </p:blipFill>
        <p:spPr>
          <a:xfrm>
            <a:off x="7202964" y="5036"/>
            <a:ext cx="3865745" cy="3297525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FE8F4F87-567C-7F06-6979-F29FD3E98197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Central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BB8EFE-0948-D003-CF54-DFC8E1690D3A}"/>
              </a:ext>
            </a:extLst>
          </p:cNvPr>
          <p:cNvSpPr txBox="1"/>
          <p:nvPr/>
        </p:nvSpPr>
        <p:spPr>
          <a:xfrm>
            <a:off x="2808974" y="317624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9C7881-000A-B597-50AF-3E3A45D5ADDC}"/>
              </a:ext>
            </a:extLst>
          </p:cNvPr>
          <p:cNvSpPr txBox="1"/>
          <p:nvPr/>
        </p:nvSpPr>
        <p:spPr>
          <a:xfrm>
            <a:off x="4939207" y="317624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F2F8C6-3C38-7D2A-E4FA-DB3106B65D85}"/>
              </a:ext>
            </a:extLst>
          </p:cNvPr>
          <p:cNvSpPr txBox="1"/>
          <p:nvPr/>
        </p:nvSpPr>
        <p:spPr>
          <a:xfrm>
            <a:off x="8281744" y="3176246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3BC7921-C267-C2B7-26A7-9C8BA45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81985"/>
              </p:ext>
            </p:extLst>
          </p:nvPr>
        </p:nvGraphicFramePr>
        <p:xfrm>
          <a:off x="102705" y="3555440"/>
          <a:ext cx="11893824" cy="3052345"/>
        </p:xfrm>
        <a:graphic>
          <a:graphicData uri="http://schemas.openxmlformats.org/drawingml/2006/table">
            <a:tbl>
              <a:tblPr/>
              <a:tblGrid>
                <a:gridCol w="938695">
                  <a:extLst>
                    <a:ext uri="{9D8B030D-6E8A-4147-A177-3AD203B41FA5}">
                      <a16:colId xmlns:a16="http://schemas.microsoft.com/office/drawing/2014/main" val="3746139924"/>
                    </a:ext>
                  </a:extLst>
                </a:gridCol>
                <a:gridCol w="905565">
                  <a:extLst>
                    <a:ext uri="{9D8B030D-6E8A-4147-A177-3AD203B41FA5}">
                      <a16:colId xmlns:a16="http://schemas.microsoft.com/office/drawing/2014/main" val="3177270280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val="2180647376"/>
                    </a:ext>
                  </a:extLst>
                </a:gridCol>
                <a:gridCol w="905565">
                  <a:extLst>
                    <a:ext uri="{9D8B030D-6E8A-4147-A177-3AD203B41FA5}">
                      <a16:colId xmlns:a16="http://schemas.microsoft.com/office/drawing/2014/main" val="1765510552"/>
                    </a:ext>
                  </a:extLst>
                </a:gridCol>
                <a:gridCol w="971825">
                  <a:extLst>
                    <a:ext uri="{9D8B030D-6E8A-4147-A177-3AD203B41FA5}">
                      <a16:colId xmlns:a16="http://schemas.microsoft.com/office/drawing/2014/main" val="2762631005"/>
                    </a:ext>
                  </a:extLst>
                </a:gridCol>
                <a:gridCol w="960783">
                  <a:extLst>
                    <a:ext uri="{9D8B030D-6E8A-4147-A177-3AD203B41FA5}">
                      <a16:colId xmlns:a16="http://schemas.microsoft.com/office/drawing/2014/main" val="4090748924"/>
                    </a:ext>
                  </a:extLst>
                </a:gridCol>
                <a:gridCol w="905565">
                  <a:extLst>
                    <a:ext uri="{9D8B030D-6E8A-4147-A177-3AD203B41FA5}">
                      <a16:colId xmlns:a16="http://schemas.microsoft.com/office/drawing/2014/main" val="2257844646"/>
                    </a:ext>
                  </a:extLst>
                </a:gridCol>
                <a:gridCol w="1004957">
                  <a:extLst>
                    <a:ext uri="{9D8B030D-6E8A-4147-A177-3AD203B41FA5}">
                      <a16:colId xmlns:a16="http://schemas.microsoft.com/office/drawing/2014/main" val="497263711"/>
                    </a:ext>
                  </a:extLst>
                </a:gridCol>
                <a:gridCol w="883478">
                  <a:extLst>
                    <a:ext uri="{9D8B030D-6E8A-4147-A177-3AD203B41FA5}">
                      <a16:colId xmlns:a16="http://schemas.microsoft.com/office/drawing/2014/main" val="1423840439"/>
                    </a:ext>
                  </a:extLst>
                </a:gridCol>
                <a:gridCol w="1038087">
                  <a:extLst>
                    <a:ext uri="{9D8B030D-6E8A-4147-A177-3AD203B41FA5}">
                      <a16:colId xmlns:a16="http://schemas.microsoft.com/office/drawing/2014/main" val="3347754861"/>
                    </a:ext>
                  </a:extLst>
                </a:gridCol>
                <a:gridCol w="1115392">
                  <a:extLst>
                    <a:ext uri="{9D8B030D-6E8A-4147-A177-3AD203B41FA5}">
                      <a16:colId xmlns:a16="http://schemas.microsoft.com/office/drawing/2014/main" val="498157880"/>
                    </a:ext>
                  </a:extLst>
                </a:gridCol>
                <a:gridCol w="1336260">
                  <a:extLst>
                    <a:ext uri="{9D8B030D-6E8A-4147-A177-3AD203B41FA5}">
                      <a16:colId xmlns:a16="http://schemas.microsoft.com/office/drawing/2014/main" val="3774443475"/>
                    </a:ext>
                  </a:extLst>
                </a:gridCol>
              </a:tblGrid>
              <a:tr h="8270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Ciudad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Departamento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Radar.Trabajo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Corrupción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Vulneracion al Trabajo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 Corrupcion Observable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  Corrupción Oculta 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 Capacidad Institucional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  Porcentajes de Desocupados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  Porcentaje de Subocupados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 Porcentaje de poblacion en edad de trabajar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 Tasa Global de Participacion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2728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Boyacá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12,64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3,27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26,70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9,77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23,08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95,52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8,67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9,25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77,75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58,66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66334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Cundinamarca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10,89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0,00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27,93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11,77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18,33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99,25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10,56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6,87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78,03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66,27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051041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Huila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13,66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6,21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24,84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8,03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26,88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92,53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8,38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4,49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73,84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60,43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95505"/>
                  </a:ext>
                </a:extLst>
              </a:tr>
              <a:tr h="245380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Tolima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13,57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4,62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27,00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11,80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21,87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87,99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12,00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5,83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79,25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57,08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78396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Tunja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Boyacá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15,67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7,54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27,86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20,46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23,08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95,52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11,33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6,41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80,07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62,67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1187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Santafé de Bogotá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Cundinamarca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24,83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21,78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29,40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100,00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2,03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99,25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9,71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8,45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82,24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70,98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36688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Neiva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Huila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17,47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11,23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26,84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16,06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29,14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92,53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10,01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7,77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76,57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60,11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524744"/>
                  </a:ext>
                </a:extLst>
              </a:tr>
              <a:tr h="245380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Ibagué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Tolima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18,15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11,63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27,94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29,31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21,87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87,99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13,38</a:t>
                      </a:r>
                    </a:p>
                  </a:txBody>
                  <a:tcPr marL="5858" marR="5858" marT="5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5,71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82,30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56,84</a:t>
                      </a:r>
                    </a:p>
                  </a:txBody>
                  <a:tcPr marL="5858" marR="5858" marT="5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61713"/>
                  </a:ext>
                </a:extLst>
              </a:tr>
              <a:tr h="227204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15,86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8,28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27,31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25,90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20,79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93,82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10,51</a:t>
                      </a:r>
                    </a:p>
                  </a:txBody>
                  <a:tcPr marL="5858" marR="5858" marT="5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6,85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78,75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61,63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9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19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21A0-6EAA-CA68-3FAF-AEBCD777D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7A7FEFD8-ECE2-2870-2EC9-2DCEC0922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275" t="4075" r="21303"/>
          <a:stretch/>
        </p:blipFill>
        <p:spPr>
          <a:xfrm>
            <a:off x="8505163" y="0"/>
            <a:ext cx="3213072" cy="3347677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F3343101-A1A0-25F1-887A-3DC0C315F757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Eje Cafetero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AF3DAA5-E473-66FA-AF97-4F8603FD3283}"/>
              </a:ext>
            </a:extLst>
          </p:cNvPr>
          <p:cNvSpPr txBox="1"/>
          <p:nvPr/>
        </p:nvSpPr>
        <p:spPr>
          <a:xfrm>
            <a:off x="2606848" y="313734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371BB6-43BC-4E6F-0055-BC99F321A6CC}"/>
              </a:ext>
            </a:extLst>
          </p:cNvPr>
          <p:cNvSpPr txBox="1"/>
          <p:nvPr/>
        </p:nvSpPr>
        <p:spPr>
          <a:xfrm>
            <a:off x="4842959" y="313734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445B39-F182-1520-D987-CD898BA2B405}"/>
              </a:ext>
            </a:extLst>
          </p:cNvPr>
          <p:cNvSpPr txBox="1"/>
          <p:nvPr/>
        </p:nvSpPr>
        <p:spPr>
          <a:xfrm>
            <a:off x="8368376" y="3137339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49139A9-5CF7-3BD5-37DC-A6D8FF4FA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08910"/>
              </p:ext>
            </p:extLst>
          </p:nvPr>
        </p:nvGraphicFramePr>
        <p:xfrm>
          <a:off x="132522" y="3443662"/>
          <a:ext cx="11883887" cy="3235436"/>
        </p:xfrm>
        <a:graphic>
          <a:graphicData uri="http://schemas.openxmlformats.org/drawingml/2006/table">
            <a:tbl>
              <a:tblPr/>
              <a:tblGrid>
                <a:gridCol w="838104">
                  <a:extLst>
                    <a:ext uri="{9D8B030D-6E8A-4147-A177-3AD203B41FA5}">
                      <a16:colId xmlns:a16="http://schemas.microsoft.com/office/drawing/2014/main" val="4024271137"/>
                    </a:ext>
                  </a:extLst>
                </a:gridCol>
                <a:gridCol w="988533">
                  <a:extLst>
                    <a:ext uri="{9D8B030D-6E8A-4147-A177-3AD203B41FA5}">
                      <a16:colId xmlns:a16="http://schemas.microsoft.com/office/drawing/2014/main" val="2491628063"/>
                    </a:ext>
                  </a:extLst>
                </a:gridCol>
                <a:gridCol w="913319">
                  <a:extLst>
                    <a:ext uri="{9D8B030D-6E8A-4147-A177-3AD203B41FA5}">
                      <a16:colId xmlns:a16="http://schemas.microsoft.com/office/drawing/2014/main" val="3731136295"/>
                    </a:ext>
                  </a:extLst>
                </a:gridCol>
                <a:gridCol w="891828">
                  <a:extLst>
                    <a:ext uri="{9D8B030D-6E8A-4147-A177-3AD203B41FA5}">
                      <a16:colId xmlns:a16="http://schemas.microsoft.com/office/drawing/2014/main" val="530350220"/>
                    </a:ext>
                  </a:extLst>
                </a:gridCol>
                <a:gridCol w="924064">
                  <a:extLst>
                    <a:ext uri="{9D8B030D-6E8A-4147-A177-3AD203B41FA5}">
                      <a16:colId xmlns:a16="http://schemas.microsoft.com/office/drawing/2014/main" val="940141319"/>
                    </a:ext>
                  </a:extLst>
                </a:gridCol>
                <a:gridCol w="1010023">
                  <a:extLst>
                    <a:ext uri="{9D8B030D-6E8A-4147-A177-3AD203B41FA5}">
                      <a16:colId xmlns:a16="http://schemas.microsoft.com/office/drawing/2014/main" val="3202708477"/>
                    </a:ext>
                  </a:extLst>
                </a:gridCol>
                <a:gridCol w="945553">
                  <a:extLst>
                    <a:ext uri="{9D8B030D-6E8A-4147-A177-3AD203B41FA5}">
                      <a16:colId xmlns:a16="http://schemas.microsoft.com/office/drawing/2014/main" val="635975498"/>
                    </a:ext>
                  </a:extLst>
                </a:gridCol>
                <a:gridCol w="1203432">
                  <a:extLst>
                    <a:ext uri="{9D8B030D-6E8A-4147-A177-3AD203B41FA5}">
                      <a16:colId xmlns:a16="http://schemas.microsoft.com/office/drawing/2014/main" val="814174686"/>
                    </a:ext>
                  </a:extLst>
                </a:gridCol>
                <a:gridCol w="988533">
                  <a:extLst>
                    <a:ext uri="{9D8B030D-6E8A-4147-A177-3AD203B41FA5}">
                      <a16:colId xmlns:a16="http://schemas.microsoft.com/office/drawing/2014/main" val="1540441174"/>
                    </a:ext>
                  </a:extLst>
                </a:gridCol>
                <a:gridCol w="1053003">
                  <a:extLst>
                    <a:ext uri="{9D8B030D-6E8A-4147-A177-3AD203B41FA5}">
                      <a16:colId xmlns:a16="http://schemas.microsoft.com/office/drawing/2014/main" val="2588160206"/>
                    </a:ext>
                  </a:extLst>
                </a:gridCol>
                <a:gridCol w="1106727">
                  <a:extLst>
                    <a:ext uri="{9D8B030D-6E8A-4147-A177-3AD203B41FA5}">
                      <a16:colId xmlns:a16="http://schemas.microsoft.com/office/drawing/2014/main" val="3804949477"/>
                    </a:ext>
                  </a:extLst>
                </a:gridCol>
                <a:gridCol w="1020768">
                  <a:extLst>
                    <a:ext uri="{9D8B030D-6E8A-4147-A177-3AD203B41FA5}">
                      <a16:colId xmlns:a16="http://schemas.microsoft.com/office/drawing/2014/main" val="3882883558"/>
                    </a:ext>
                  </a:extLst>
                </a:gridCol>
              </a:tblGrid>
              <a:tr h="7668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Ciudad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Departamento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Radar.Trabajo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Corrupción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Vulneracion al Trabajo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 Corrupcion Observable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  Corrupción Oculta 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 Capacidad Institucional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  Porcentajes de Desocupados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  Porcentaje de Subocupados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 Porcentaje de poblacion en edad de trabajar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 Tasa Global de Participacion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909410"/>
                  </a:ext>
                </a:extLst>
              </a:tr>
              <a:tr h="273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Antioquia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10,63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0,00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27,12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6,86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19,54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93,66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9,41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5,92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80,08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63,77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02373"/>
                  </a:ext>
                </a:extLst>
              </a:tr>
              <a:tr h="273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Caldas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11,01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1,39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25,43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4,03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22,84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92,46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9,37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3,11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81,23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57,11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57084"/>
                  </a:ext>
                </a:extLst>
              </a:tr>
              <a:tr h="273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Quindío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8,39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0,00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27,70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3,22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15,38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90,39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12,44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5,62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82,04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58,21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52296"/>
                  </a:ext>
                </a:extLst>
              </a:tr>
              <a:tr h="28362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Risaralda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10,03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0,00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26,46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4,84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20,64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96,85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9,66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4,89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80,97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59,86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6874"/>
                  </a:ext>
                </a:extLst>
              </a:tr>
              <a:tr h="273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Medellín 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Antioquia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15,81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7,92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27,64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27,55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19,54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93,66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8,59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5,93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83,40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66,11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60737"/>
                  </a:ext>
                </a:extLst>
              </a:tr>
              <a:tr h="273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Manizales 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Caldas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12,81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3,37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26,98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8,98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22,84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92,46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10,61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3,71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83,98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60,18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93984"/>
                  </a:ext>
                </a:extLst>
              </a:tr>
              <a:tr h="273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Armenia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Antioquia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10,65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0,00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27,59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4,51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19,54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90,39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11,12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5,66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83,10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59,86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64094"/>
                  </a:ext>
                </a:extLst>
              </a:tr>
              <a:tr h="28362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Pereira 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Risaralda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12,40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2,54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27,18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13,51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20,64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96,85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11,40</a:t>
                      </a:r>
                    </a:p>
                  </a:txBody>
                  <a:tcPr marL="5705" marR="5705" marT="5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4,29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82,57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59,63</a:t>
                      </a:r>
                    </a:p>
                  </a:txBody>
                  <a:tcPr marL="5705" marR="5705" marT="570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10710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11,46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1,90</a:t>
                      </a:r>
                    </a:p>
                  </a:txBody>
                  <a:tcPr marL="5705" marR="5705" marT="570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27,01</a:t>
                      </a:r>
                    </a:p>
                  </a:txBody>
                  <a:tcPr marL="5705" marR="5705" marT="570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9,19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20,12</a:t>
                      </a:r>
                    </a:p>
                  </a:txBody>
                  <a:tcPr marL="5705" marR="5705" marT="570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93,34</a:t>
                      </a:r>
                    </a:p>
                  </a:txBody>
                  <a:tcPr marL="5705" marR="5705" marT="570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10,33</a:t>
                      </a:r>
                    </a:p>
                  </a:txBody>
                  <a:tcPr marL="5705" marR="5705" marT="57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4,89</a:t>
                      </a:r>
                    </a:p>
                  </a:txBody>
                  <a:tcPr marL="5705" marR="5705" marT="570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82,17</a:t>
                      </a:r>
                    </a:p>
                  </a:txBody>
                  <a:tcPr marL="5705" marR="5705" marT="570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60,59</a:t>
                      </a:r>
                    </a:p>
                  </a:txBody>
                  <a:tcPr marL="5705" marR="5705" marT="570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5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7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C8EC6-E2EA-BADD-A7E1-CE0A8B287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8F533065-35DD-8C28-1195-1427624A6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39" t="3505" r="1481" b="2870"/>
          <a:stretch/>
        </p:blipFill>
        <p:spPr>
          <a:xfrm>
            <a:off x="6971494" y="79322"/>
            <a:ext cx="5113915" cy="3040589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AC84AD4B-D1DD-F7DB-E932-82418B98FD6C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Llanos Orientales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8FDDC3-F8B4-B386-5950-64BDBBEE5F15}"/>
              </a:ext>
            </a:extLst>
          </p:cNvPr>
          <p:cNvSpPr txBox="1"/>
          <p:nvPr/>
        </p:nvSpPr>
        <p:spPr>
          <a:xfrm>
            <a:off x="2542279" y="2981413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94EFEB-B03D-8D6E-FBAA-597FC29D5E42}"/>
              </a:ext>
            </a:extLst>
          </p:cNvPr>
          <p:cNvSpPr txBox="1"/>
          <p:nvPr/>
        </p:nvSpPr>
        <p:spPr>
          <a:xfrm>
            <a:off x="4836140" y="2981413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2666C1-29F5-07C0-AE38-3B7B84E1F482}"/>
              </a:ext>
            </a:extLst>
          </p:cNvPr>
          <p:cNvSpPr txBox="1"/>
          <p:nvPr/>
        </p:nvSpPr>
        <p:spPr>
          <a:xfrm>
            <a:off x="8361557" y="2981412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9485AF7-EA9A-841C-24EE-330A751A6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38528"/>
              </p:ext>
            </p:extLst>
          </p:nvPr>
        </p:nvGraphicFramePr>
        <p:xfrm>
          <a:off x="142338" y="3336564"/>
          <a:ext cx="11943072" cy="3292836"/>
        </p:xfrm>
        <a:graphic>
          <a:graphicData uri="http://schemas.openxmlformats.org/drawingml/2006/table">
            <a:tbl>
              <a:tblPr/>
              <a:tblGrid>
                <a:gridCol w="958844">
                  <a:extLst>
                    <a:ext uri="{9D8B030D-6E8A-4147-A177-3AD203B41FA5}">
                      <a16:colId xmlns:a16="http://schemas.microsoft.com/office/drawing/2014/main" val="4003293525"/>
                    </a:ext>
                  </a:extLst>
                </a:gridCol>
                <a:gridCol w="1140903">
                  <a:extLst>
                    <a:ext uri="{9D8B030D-6E8A-4147-A177-3AD203B41FA5}">
                      <a16:colId xmlns:a16="http://schemas.microsoft.com/office/drawing/2014/main" val="3469643068"/>
                    </a:ext>
                  </a:extLst>
                </a:gridCol>
                <a:gridCol w="958844">
                  <a:extLst>
                    <a:ext uri="{9D8B030D-6E8A-4147-A177-3AD203B41FA5}">
                      <a16:colId xmlns:a16="http://schemas.microsoft.com/office/drawing/2014/main" val="3910193343"/>
                    </a:ext>
                  </a:extLst>
                </a:gridCol>
                <a:gridCol w="873883">
                  <a:extLst>
                    <a:ext uri="{9D8B030D-6E8A-4147-A177-3AD203B41FA5}">
                      <a16:colId xmlns:a16="http://schemas.microsoft.com/office/drawing/2014/main" val="3746316848"/>
                    </a:ext>
                  </a:extLst>
                </a:gridCol>
                <a:gridCol w="1031668">
                  <a:extLst>
                    <a:ext uri="{9D8B030D-6E8A-4147-A177-3AD203B41FA5}">
                      <a16:colId xmlns:a16="http://schemas.microsoft.com/office/drawing/2014/main" val="4050448855"/>
                    </a:ext>
                  </a:extLst>
                </a:gridCol>
                <a:gridCol w="898158">
                  <a:extLst>
                    <a:ext uri="{9D8B030D-6E8A-4147-A177-3AD203B41FA5}">
                      <a16:colId xmlns:a16="http://schemas.microsoft.com/office/drawing/2014/main" val="1972929774"/>
                    </a:ext>
                  </a:extLst>
                </a:gridCol>
                <a:gridCol w="1043805">
                  <a:extLst>
                    <a:ext uri="{9D8B030D-6E8A-4147-A177-3AD203B41FA5}">
                      <a16:colId xmlns:a16="http://schemas.microsoft.com/office/drawing/2014/main" val="2202946858"/>
                    </a:ext>
                  </a:extLst>
                </a:gridCol>
                <a:gridCol w="934570">
                  <a:extLst>
                    <a:ext uri="{9D8B030D-6E8A-4147-A177-3AD203B41FA5}">
                      <a16:colId xmlns:a16="http://schemas.microsoft.com/office/drawing/2014/main" val="3063522450"/>
                    </a:ext>
                  </a:extLst>
                </a:gridCol>
                <a:gridCol w="1080217">
                  <a:extLst>
                    <a:ext uri="{9D8B030D-6E8A-4147-A177-3AD203B41FA5}">
                      <a16:colId xmlns:a16="http://schemas.microsoft.com/office/drawing/2014/main" val="2587086655"/>
                    </a:ext>
                  </a:extLst>
                </a:gridCol>
                <a:gridCol w="1007394">
                  <a:extLst>
                    <a:ext uri="{9D8B030D-6E8A-4147-A177-3AD203B41FA5}">
                      <a16:colId xmlns:a16="http://schemas.microsoft.com/office/drawing/2014/main" val="438844584"/>
                    </a:ext>
                  </a:extLst>
                </a:gridCol>
                <a:gridCol w="1019530">
                  <a:extLst>
                    <a:ext uri="{9D8B030D-6E8A-4147-A177-3AD203B41FA5}">
                      <a16:colId xmlns:a16="http://schemas.microsoft.com/office/drawing/2014/main" val="1192477636"/>
                    </a:ext>
                  </a:extLst>
                </a:gridCol>
                <a:gridCol w="995256">
                  <a:extLst>
                    <a:ext uri="{9D8B030D-6E8A-4147-A177-3AD203B41FA5}">
                      <a16:colId xmlns:a16="http://schemas.microsoft.com/office/drawing/2014/main" val="3607360950"/>
                    </a:ext>
                  </a:extLst>
                </a:gridCol>
              </a:tblGrid>
              <a:tr h="8523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Ciudad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Departamento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Radar.Trabajo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Corrupción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Vulneracion al Trabajo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 Corrupcion Observable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  Corrupción Oculta 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 Capacidad Institucional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  Porcentajes de Desocupados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  Porcentaje de Subocupados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 Porcentaje de poblacion en edad de trabajar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 Tasa Global de Participacion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0203"/>
                  </a:ext>
                </a:extLst>
              </a:tr>
              <a:tr h="30359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Arauca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27,13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19,71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38,26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9,69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35,52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31,01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13,43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75,42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70,08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50998"/>
                  </a:ext>
                </a:extLst>
              </a:tr>
              <a:tr h="30359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Casanare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14,05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4,36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28,57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6,83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25,86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95,28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9,77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76,20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75,43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43971"/>
                  </a:ext>
                </a:extLst>
              </a:tr>
              <a:tr h="30359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Meta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13,84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5,06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27,01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7,44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24,11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86,00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9,49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6,83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76,06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65,01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41322"/>
                  </a:ext>
                </a:extLst>
              </a:tr>
              <a:tr h="31527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Vichada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47,55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57,25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33,00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11,20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81,80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63,36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17,04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13,31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72,56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75,39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02128"/>
                  </a:ext>
                </a:extLst>
              </a:tr>
              <a:tr h="30359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Yopal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Casanare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15,40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6,62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28,57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13,60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25,29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95,28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9,77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76,20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75,43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10276"/>
                  </a:ext>
                </a:extLst>
              </a:tr>
              <a:tr h="30359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Villavicencio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Meta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17,52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10,53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28,02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17,65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25,83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86,00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9,52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7,97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78,84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66,66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41789"/>
                  </a:ext>
                </a:extLst>
              </a:tr>
              <a:tr h="31527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Carreño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Vichada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50,72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62,53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8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33,00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28,00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80,00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63,36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17,04</a:t>
                      </a:r>
                    </a:p>
                  </a:txBody>
                  <a:tcPr marL="6412" marR="6412" marT="6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13,31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72,56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6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75,39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90492"/>
                  </a:ext>
                </a:extLst>
              </a:tr>
              <a:tr h="291918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26,60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23,72</a:t>
                      </a: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30,92</a:t>
                      </a:r>
                    </a:p>
                  </a:txBody>
                  <a:tcPr marL="6412" marR="6412" marT="6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13,49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42,63</a:t>
                      </a: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78,88</a:t>
                      </a:r>
                    </a:p>
                  </a:txBody>
                  <a:tcPr marL="6412" marR="6412" marT="6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14,81</a:t>
                      </a:r>
                    </a:p>
                  </a:txBody>
                  <a:tcPr marL="6412" marR="6412" marT="64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9,67</a:t>
                      </a: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75,41</a:t>
                      </a: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71,91</a:t>
                      </a:r>
                    </a:p>
                  </a:txBody>
                  <a:tcPr marL="6412" marR="6412" marT="64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28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66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77FE1-FCDC-6688-E24A-6ACF33BB3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9092419-892A-CBB7-847F-59B6396DB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424" t="3055" r="19920" b="3842"/>
          <a:stretch/>
        </p:blipFill>
        <p:spPr>
          <a:xfrm>
            <a:off x="7291069" y="112080"/>
            <a:ext cx="2405806" cy="3178419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96463BB0-F72B-014A-AC72-BA684AE02531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Pacífico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44E116-4F06-55CF-DC0C-FF81E54EAD6E}"/>
              </a:ext>
            </a:extLst>
          </p:cNvPr>
          <p:cNvSpPr txBox="1"/>
          <p:nvPr/>
        </p:nvSpPr>
        <p:spPr>
          <a:xfrm>
            <a:off x="2597224" y="315200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75F6CF-6DE9-6C17-45B0-85B59F11D180}"/>
              </a:ext>
            </a:extLst>
          </p:cNvPr>
          <p:cNvSpPr txBox="1"/>
          <p:nvPr/>
        </p:nvSpPr>
        <p:spPr>
          <a:xfrm>
            <a:off x="5081541" y="3151998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633800-0B69-A2C0-D56E-4ADC011A5736}"/>
              </a:ext>
            </a:extLst>
          </p:cNvPr>
          <p:cNvSpPr txBox="1"/>
          <p:nvPr/>
        </p:nvSpPr>
        <p:spPr>
          <a:xfrm>
            <a:off x="8416502" y="3152000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1E7F1AB-A4CF-055C-8AC3-DC4687461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527209"/>
              </p:ext>
            </p:extLst>
          </p:nvPr>
        </p:nvGraphicFramePr>
        <p:xfrm>
          <a:off x="152400" y="3428998"/>
          <a:ext cx="11873948" cy="3316922"/>
        </p:xfrm>
        <a:graphic>
          <a:graphicData uri="http://schemas.openxmlformats.org/drawingml/2006/table">
            <a:tbl>
              <a:tblPr/>
              <a:tblGrid>
                <a:gridCol w="1099930">
                  <a:extLst>
                    <a:ext uri="{9D8B030D-6E8A-4147-A177-3AD203B41FA5}">
                      <a16:colId xmlns:a16="http://schemas.microsoft.com/office/drawing/2014/main" val="3398922176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1754157031"/>
                    </a:ext>
                  </a:extLst>
                </a:gridCol>
                <a:gridCol w="1078343">
                  <a:extLst>
                    <a:ext uri="{9D8B030D-6E8A-4147-A177-3AD203B41FA5}">
                      <a16:colId xmlns:a16="http://schemas.microsoft.com/office/drawing/2014/main" val="1220501426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2956863865"/>
                    </a:ext>
                  </a:extLst>
                </a:gridCol>
                <a:gridCol w="981516">
                  <a:extLst>
                    <a:ext uri="{9D8B030D-6E8A-4147-A177-3AD203B41FA5}">
                      <a16:colId xmlns:a16="http://schemas.microsoft.com/office/drawing/2014/main" val="47214245"/>
                    </a:ext>
                  </a:extLst>
                </a:gridCol>
                <a:gridCol w="993485">
                  <a:extLst>
                    <a:ext uri="{9D8B030D-6E8A-4147-A177-3AD203B41FA5}">
                      <a16:colId xmlns:a16="http://schemas.microsoft.com/office/drawing/2014/main" val="381615380"/>
                    </a:ext>
                  </a:extLst>
                </a:gridCol>
                <a:gridCol w="1017425">
                  <a:extLst>
                    <a:ext uri="{9D8B030D-6E8A-4147-A177-3AD203B41FA5}">
                      <a16:colId xmlns:a16="http://schemas.microsoft.com/office/drawing/2014/main" val="1674167407"/>
                    </a:ext>
                  </a:extLst>
                </a:gridCol>
                <a:gridCol w="945607">
                  <a:extLst>
                    <a:ext uri="{9D8B030D-6E8A-4147-A177-3AD203B41FA5}">
                      <a16:colId xmlns:a16="http://schemas.microsoft.com/office/drawing/2014/main" val="2275492169"/>
                    </a:ext>
                  </a:extLst>
                </a:gridCol>
                <a:gridCol w="1017425">
                  <a:extLst>
                    <a:ext uri="{9D8B030D-6E8A-4147-A177-3AD203B41FA5}">
                      <a16:colId xmlns:a16="http://schemas.microsoft.com/office/drawing/2014/main" val="2150004597"/>
                    </a:ext>
                  </a:extLst>
                </a:gridCol>
                <a:gridCol w="1029395">
                  <a:extLst>
                    <a:ext uri="{9D8B030D-6E8A-4147-A177-3AD203B41FA5}">
                      <a16:colId xmlns:a16="http://schemas.microsoft.com/office/drawing/2014/main" val="399400672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742429245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775437886"/>
                    </a:ext>
                  </a:extLst>
                </a:gridCol>
              </a:tblGrid>
              <a:tr h="8580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Ciudad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Departamento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Radar.Trabajo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Corrupción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Vulneracion al Trabajo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 Corrupcion Observable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  Corrupción Oculta 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 Capacidad Institucional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  Porcentajes de Desocupados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  Porcentaje de Subocupados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 Porcentaje de poblacion en edad de trabajar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 Tasa Global de Participacion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125248"/>
                  </a:ext>
                </a:extLst>
              </a:tr>
              <a:tr h="2720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Cauca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13,20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2,47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29,30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6,56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22,72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91,65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8,21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13,36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76,64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70,07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030773"/>
                  </a:ext>
                </a:extLst>
              </a:tr>
              <a:tr h="2720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Chocó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30,34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35,38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22,79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9,12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62,34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90,71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15,92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1,69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69,19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36,94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788424"/>
                  </a:ext>
                </a:extLst>
              </a:tr>
              <a:tr h="2720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Nariño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23,62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20,09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28,92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8,91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39,97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77,25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6,48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11,00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77,62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75,93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03642"/>
                  </a:ext>
                </a:extLst>
              </a:tr>
              <a:tr h="2825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 del Cauca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10,05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0,00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28,60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8,94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17,56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99,67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12,07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8,57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78,22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63,14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76871"/>
                  </a:ext>
                </a:extLst>
              </a:tr>
              <a:tr h="2720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Popayán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Cauca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16,20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7,00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29,99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19,28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22,03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91,65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12,61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10,05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81,89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5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64,36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74276"/>
                  </a:ext>
                </a:extLst>
              </a:tr>
              <a:tr h="2720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Quibdó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Chocó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41,42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47,91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31,67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32,67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66,23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90,71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27,65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3,79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71,16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6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58,68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785773"/>
                  </a:ext>
                </a:extLst>
              </a:tr>
              <a:tr h="2720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 Pasto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Nariño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29,50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28,05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31,67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29,24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39,75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C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77,25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11,02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14,49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83,36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4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69,44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89538"/>
                  </a:ext>
                </a:extLst>
              </a:tr>
              <a:tr h="28251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 de Cali 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 del Cauca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13,36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3,27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28,49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23,90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17,05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99,67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10,96</a:t>
                      </a:r>
                    </a:p>
                  </a:txBody>
                  <a:tcPr marL="6360" marR="6360" marT="6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8,17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79,82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64,55</a:t>
                      </a:r>
                    </a:p>
                  </a:txBody>
                  <a:tcPr marL="6360" marR="6360" marT="63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20844"/>
                  </a:ext>
                </a:extLst>
              </a:tr>
              <a:tr h="26158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22,21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18,02</a:t>
                      </a:r>
                    </a:p>
                  </a:txBody>
                  <a:tcPr marL="6360" marR="6360" marT="63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28,93</a:t>
                      </a:r>
                    </a:p>
                  </a:txBody>
                  <a:tcPr marL="6360" marR="6360" marT="636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17,33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35,96</a:t>
                      </a:r>
                    </a:p>
                  </a:txBody>
                  <a:tcPr marL="6360" marR="6360" marT="63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89,82</a:t>
                      </a:r>
                    </a:p>
                  </a:txBody>
                  <a:tcPr marL="6360" marR="6360" marT="636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13,11</a:t>
                      </a:r>
                    </a:p>
                  </a:txBody>
                  <a:tcPr marL="6360" marR="6360" marT="6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8,89</a:t>
                      </a:r>
                    </a:p>
                  </a:txBody>
                  <a:tcPr marL="6360" marR="6360" marT="63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77,24</a:t>
                      </a:r>
                    </a:p>
                  </a:txBody>
                  <a:tcPr marL="6360" marR="6360" marT="63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62,89</a:t>
                      </a:r>
                    </a:p>
                  </a:txBody>
                  <a:tcPr marL="6360" marR="6360" marT="636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982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94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65430-37F3-4F05-B1D1-828E9911E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ECDF31C8-5C44-3835-2A54-E213D12F0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82" t="4409" r="21302" b="3320"/>
          <a:stretch/>
        </p:blipFill>
        <p:spPr>
          <a:xfrm>
            <a:off x="8187546" y="79986"/>
            <a:ext cx="3160642" cy="3072013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39CA86CD-6975-3B96-6624-B51008DC969E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Santanderes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26274D-B1BD-9779-4C83-1357FF4E0969}"/>
              </a:ext>
            </a:extLst>
          </p:cNvPr>
          <p:cNvSpPr txBox="1"/>
          <p:nvPr/>
        </p:nvSpPr>
        <p:spPr>
          <a:xfrm>
            <a:off x="2597224" y="315200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5DE7E9-2128-9F2B-DFFF-06E84F31BAAB}"/>
              </a:ext>
            </a:extLst>
          </p:cNvPr>
          <p:cNvSpPr txBox="1"/>
          <p:nvPr/>
        </p:nvSpPr>
        <p:spPr>
          <a:xfrm>
            <a:off x="5512123" y="315200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91EEFF-EAAD-4D0A-2E09-6516D89709B1}"/>
              </a:ext>
            </a:extLst>
          </p:cNvPr>
          <p:cNvSpPr txBox="1"/>
          <p:nvPr/>
        </p:nvSpPr>
        <p:spPr>
          <a:xfrm>
            <a:off x="8416502" y="3152000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3BDA3C5-1028-F6A3-ABD8-C8EEE367C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03281"/>
              </p:ext>
            </p:extLst>
          </p:nvPr>
        </p:nvGraphicFramePr>
        <p:xfrm>
          <a:off x="380999" y="3591413"/>
          <a:ext cx="11727581" cy="2711763"/>
        </p:xfrm>
        <a:graphic>
          <a:graphicData uri="http://schemas.openxmlformats.org/drawingml/2006/table">
            <a:tbl>
              <a:tblPr/>
              <a:tblGrid>
                <a:gridCol w="1357462">
                  <a:extLst>
                    <a:ext uri="{9D8B030D-6E8A-4147-A177-3AD203B41FA5}">
                      <a16:colId xmlns:a16="http://schemas.microsoft.com/office/drawing/2014/main" val="2755409874"/>
                    </a:ext>
                  </a:extLst>
                </a:gridCol>
                <a:gridCol w="1079293">
                  <a:extLst>
                    <a:ext uri="{9D8B030D-6E8A-4147-A177-3AD203B41FA5}">
                      <a16:colId xmlns:a16="http://schemas.microsoft.com/office/drawing/2014/main" val="1656390189"/>
                    </a:ext>
                  </a:extLst>
                </a:gridCol>
                <a:gridCol w="925982">
                  <a:extLst>
                    <a:ext uri="{9D8B030D-6E8A-4147-A177-3AD203B41FA5}">
                      <a16:colId xmlns:a16="http://schemas.microsoft.com/office/drawing/2014/main" val="2751455902"/>
                    </a:ext>
                  </a:extLst>
                </a:gridCol>
                <a:gridCol w="820917">
                  <a:extLst>
                    <a:ext uri="{9D8B030D-6E8A-4147-A177-3AD203B41FA5}">
                      <a16:colId xmlns:a16="http://schemas.microsoft.com/office/drawing/2014/main" val="2072223321"/>
                    </a:ext>
                  </a:extLst>
                </a:gridCol>
                <a:gridCol w="945772">
                  <a:extLst>
                    <a:ext uri="{9D8B030D-6E8A-4147-A177-3AD203B41FA5}">
                      <a16:colId xmlns:a16="http://schemas.microsoft.com/office/drawing/2014/main" val="2749727580"/>
                    </a:ext>
                  </a:extLst>
                </a:gridCol>
                <a:gridCol w="968026">
                  <a:extLst>
                    <a:ext uri="{9D8B030D-6E8A-4147-A177-3AD203B41FA5}">
                      <a16:colId xmlns:a16="http://schemas.microsoft.com/office/drawing/2014/main" val="976260769"/>
                    </a:ext>
                  </a:extLst>
                </a:gridCol>
                <a:gridCol w="968026">
                  <a:extLst>
                    <a:ext uri="{9D8B030D-6E8A-4147-A177-3AD203B41FA5}">
                      <a16:colId xmlns:a16="http://schemas.microsoft.com/office/drawing/2014/main" val="2684989761"/>
                    </a:ext>
                  </a:extLst>
                </a:gridCol>
                <a:gridCol w="953354">
                  <a:extLst>
                    <a:ext uri="{9D8B030D-6E8A-4147-A177-3AD203B41FA5}">
                      <a16:colId xmlns:a16="http://schemas.microsoft.com/office/drawing/2014/main" val="1287378983"/>
                    </a:ext>
                  </a:extLst>
                </a:gridCol>
                <a:gridCol w="957422">
                  <a:extLst>
                    <a:ext uri="{9D8B030D-6E8A-4147-A177-3AD203B41FA5}">
                      <a16:colId xmlns:a16="http://schemas.microsoft.com/office/drawing/2014/main" val="1067328212"/>
                    </a:ext>
                  </a:extLst>
                </a:gridCol>
                <a:gridCol w="870112">
                  <a:extLst>
                    <a:ext uri="{9D8B030D-6E8A-4147-A177-3AD203B41FA5}">
                      <a16:colId xmlns:a16="http://schemas.microsoft.com/office/drawing/2014/main" val="1901621945"/>
                    </a:ext>
                  </a:extLst>
                </a:gridCol>
                <a:gridCol w="857556">
                  <a:extLst>
                    <a:ext uri="{9D8B030D-6E8A-4147-A177-3AD203B41FA5}">
                      <a16:colId xmlns:a16="http://schemas.microsoft.com/office/drawing/2014/main" val="1758000724"/>
                    </a:ext>
                  </a:extLst>
                </a:gridCol>
                <a:gridCol w="1023659">
                  <a:extLst>
                    <a:ext uri="{9D8B030D-6E8A-4147-A177-3AD203B41FA5}">
                      <a16:colId xmlns:a16="http://schemas.microsoft.com/office/drawing/2014/main" val="1004685778"/>
                    </a:ext>
                  </a:extLst>
                </a:gridCol>
              </a:tblGrid>
              <a:tr h="8414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Ciudad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Departamento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Radar.Trabajo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 Corrupción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 Vulneracion al Trabajo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 Corrupcion Observable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  Corrupción Oculta 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 Capacidad Institucional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  Porcentajes de Desocupados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  Porcentaje de </a:t>
                      </a:r>
                      <a:r>
                        <a:rPr lang="es-CO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Subocupados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 Porcentaje de poblacion en edad de trabajar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 Tasa Global de Participacion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05665"/>
                  </a:ext>
                </a:extLst>
              </a:tr>
              <a:tr h="37120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Norte de Santander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20,95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16,53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27,58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37,56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80,58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12,82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7,77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75,73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58,45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52176"/>
                  </a:ext>
                </a:extLst>
              </a:tr>
              <a:tr h="38548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Santander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8,78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0,00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26,96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13,28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87,67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11,03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4,27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79,00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62,80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898734"/>
                  </a:ext>
                </a:extLst>
              </a:tr>
              <a:tr h="371209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Jose de Cúcuta 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Norte de Santander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25,99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24,41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28,35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42,71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80,58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12,81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7,96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77,56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61,35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92673"/>
                  </a:ext>
                </a:extLst>
              </a:tr>
              <a:tr h="38548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Bucaramanga 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Santander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13,87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5,01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27,16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24,67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15,84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87,67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9,22</a:t>
                      </a:r>
                    </a:p>
                  </a:txBody>
                  <a:tcPr marL="5986" marR="5986" marT="5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5,32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80,96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64,90</a:t>
                      </a:r>
                    </a:p>
                  </a:txBody>
                  <a:tcPr marL="5986" marR="5986" marT="5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83179"/>
                  </a:ext>
                </a:extLst>
              </a:tr>
              <a:tr h="35693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17,40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11,49</a:t>
                      </a:r>
                    </a:p>
                  </a:txBody>
                  <a:tcPr marL="5986" marR="5986" marT="5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27,51</a:t>
                      </a:r>
                    </a:p>
                  </a:txBody>
                  <a:tcPr marL="5986" marR="5986" marT="5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14,00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27,35</a:t>
                      </a:r>
                    </a:p>
                  </a:txBody>
                  <a:tcPr marL="5986" marR="5986" marT="5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84,13</a:t>
                      </a:r>
                    </a:p>
                  </a:txBody>
                  <a:tcPr marL="5986" marR="5986" marT="5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11,47</a:t>
                      </a:r>
                    </a:p>
                  </a:txBody>
                  <a:tcPr marL="5986" marR="5986" marT="5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6,33</a:t>
                      </a:r>
                    </a:p>
                  </a:txBody>
                  <a:tcPr marL="5986" marR="5986" marT="5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78,31</a:t>
                      </a:r>
                    </a:p>
                  </a:txBody>
                  <a:tcPr marL="5986" marR="5986" marT="5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61,87</a:t>
                      </a:r>
                    </a:p>
                  </a:txBody>
                  <a:tcPr marL="5986" marR="5986" marT="5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335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62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B5A809C9E30044BFE3FBFD8DED64EF" ma:contentTypeVersion="15" ma:contentTypeDescription="Crear nuevo documento." ma:contentTypeScope="" ma:versionID="bd952e617395b25ce529468325afee5d">
  <xsd:schema xmlns:xsd="http://www.w3.org/2001/XMLSchema" xmlns:xs="http://www.w3.org/2001/XMLSchema" xmlns:p="http://schemas.microsoft.com/office/2006/metadata/properties" xmlns:ns2="6cdd4ce2-03b1-49b4-86c1-7572c28a7541" xmlns:ns3="0e5ab9b7-57ae-41f1-8beb-8290f78adce8" targetNamespace="http://schemas.microsoft.com/office/2006/metadata/properties" ma:root="true" ma:fieldsID="5a09ffbcea020e24337a8aa670046747" ns2:_="" ns3:_="">
    <xsd:import namespace="6cdd4ce2-03b1-49b4-86c1-7572c28a7541"/>
    <xsd:import namespace="0e5ab9b7-57ae-41f1-8beb-8290f78ad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d4ce2-03b1-49b4-86c1-7572c28a7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60fb8ed9-e6ff-4cbe-b2c6-bea558e2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ab9b7-57ae-41f1-8beb-8290f78adc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0273fb1-89d7-45eb-8cf1-af7b5256ac4d}" ma:internalName="TaxCatchAll" ma:showField="CatchAllData" ma:web="0e5ab9b7-57ae-41f1-8beb-8290f78ad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ab9b7-57ae-41f1-8beb-8290f78adce8" xsi:nil="true"/>
    <lcf76f155ced4ddcb4097134ff3c332f xmlns="6cdd4ce2-03b1-49b4-86c1-7572c28a75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877DA5-A9A1-4865-8F0B-7E65AF1725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7DCBBB-C82E-408D-9FF7-8FFD5C620D6A}"/>
</file>

<file path=customXml/itemProps3.xml><?xml version="1.0" encoding="utf-8"?>
<ds:datastoreItem xmlns:ds="http://schemas.openxmlformats.org/officeDocument/2006/customXml" ds:itemID="{E477292D-2661-4C43-B9E0-004CF4604D77}">
  <ds:schemaRefs>
    <ds:schemaRef ds:uri="0e5ab9b7-57ae-41f1-8beb-8290f78adce8"/>
    <ds:schemaRef ds:uri="6cdd4ce2-03b1-49b4-86c1-7572c28a754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1424</Words>
  <Application>Microsoft Office PowerPoint</Application>
  <PresentationFormat>Panorámica</PresentationFormat>
  <Paragraphs>1045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Aptos Narrow</vt:lpstr>
      <vt:lpstr>Arial</vt:lpstr>
      <vt:lpstr>Calibri</vt:lpstr>
      <vt:lpstr>Calibri Light</vt:lpstr>
      <vt:lpstr>Verdana</vt:lpstr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ICIGED por Derechos:   Educación</dc:title>
  <dc:creator>Edith Johana Medina Hernandez</dc:creator>
  <cp:lastModifiedBy>yeison guzman</cp:lastModifiedBy>
  <cp:revision>265</cp:revision>
  <dcterms:created xsi:type="dcterms:W3CDTF">2023-11-14T20:22:21Z</dcterms:created>
  <dcterms:modified xsi:type="dcterms:W3CDTF">2026-03-25T02:50:02Z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0x01010001B5A809C9E30044BFE3FBFD8DED64EF</vt:lpwstr>
  </property>
  <property fmtid="{D5CDD505-2E9C-101B-9397-08002B2CF9AE}" pid="3" name="MediaServiceImageTags">
    <vt:lpwstr/>
  </property>
</Properties>
</file>